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29"/>
  </p:notesMasterIdLst>
  <p:sldIdLst>
    <p:sldId id="256" r:id="rId5"/>
    <p:sldId id="540" r:id="rId6"/>
    <p:sldId id="550" r:id="rId7"/>
    <p:sldId id="549" r:id="rId8"/>
    <p:sldId id="551" r:id="rId9"/>
    <p:sldId id="553" r:id="rId10"/>
    <p:sldId id="554" r:id="rId11"/>
    <p:sldId id="555" r:id="rId12"/>
    <p:sldId id="556" r:id="rId13"/>
    <p:sldId id="557" r:id="rId14"/>
    <p:sldId id="558" r:id="rId15"/>
    <p:sldId id="559" r:id="rId16"/>
    <p:sldId id="560" r:id="rId17"/>
    <p:sldId id="561" r:id="rId18"/>
    <p:sldId id="562" r:id="rId19"/>
    <p:sldId id="564" r:id="rId20"/>
    <p:sldId id="563" r:id="rId21"/>
    <p:sldId id="565" r:id="rId22"/>
    <p:sldId id="566" r:id="rId23"/>
    <p:sldId id="567" r:id="rId24"/>
    <p:sldId id="568" r:id="rId25"/>
    <p:sldId id="569" r:id="rId26"/>
    <p:sldId id="570" r:id="rId27"/>
    <p:sldId id="5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3DF20-7C07-3EB7-9418-C79B8693DA9D}" name="Lies van Gennip" initials="LvG" userId="5b795c0474e8656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28E"/>
    <a:srgbClr val="5D2366"/>
    <a:srgbClr val="E22D7E"/>
    <a:srgbClr val="F3A100"/>
    <a:srgbClr val="FFFFFF"/>
    <a:srgbClr val="75B02C"/>
    <a:srgbClr val="164588"/>
    <a:srgbClr val="CF181A"/>
    <a:srgbClr val="196A31"/>
    <a:srgbClr val="ED6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62"/>
  </p:normalViewPr>
  <p:slideViewPr>
    <p:cSldViewPr snapToGrid="0">
      <p:cViewPr varScale="1">
        <p:scale>
          <a:sx n="78" d="100"/>
          <a:sy n="78" d="100"/>
        </p:scale>
        <p:origin x="850" y="4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5FC5C-105F-48BF-BF00-D035067C6823}" type="datetimeFigureOut">
              <a:rPr lang="nl-NL" smtClean="0"/>
              <a:t>12-12-2022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6E16E-FF95-485E-B50F-2288FD1E3686}" type="slidenum">
              <a:rPr lang="nl-NL" smtClean="0"/>
              <a:t>‹nr.›</a:t>
            </a:fld>
            <a:endParaRPr lang="nl-NL"/>
          </a:p>
        </p:txBody>
      </p:sp>
    </p:spTree>
    <p:extLst>
      <p:ext uri="{BB962C8B-B14F-4D97-AF65-F5344CB8AC3E}">
        <p14:creationId xmlns:p14="http://schemas.microsoft.com/office/powerpoint/2010/main" val="157005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a:t>
            </a:fld>
            <a:endParaRPr lang="nl-NL"/>
          </a:p>
        </p:txBody>
      </p:sp>
    </p:spTree>
    <p:extLst>
      <p:ext uri="{BB962C8B-B14F-4D97-AF65-F5344CB8AC3E}">
        <p14:creationId xmlns:p14="http://schemas.microsoft.com/office/powerpoint/2010/main" val="160607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11</a:t>
            </a:fld>
            <a:endParaRPr lang="nl-NL"/>
          </a:p>
        </p:txBody>
      </p:sp>
    </p:spTree>
    <p:extLst>
      <p:ext uri="{BB962C8B-B14F-4D97-AF65-F5344CB8AC3E}">
        <p14:creationId xmlns:p14="http://schemas.microsoft.com/office/powerpoint/2010/main" val="6282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12</a:t>
            </a:fld>
            <a:endParaRPr lang="nl-NL"/>
          </a:p>
        </p:txBody>
      </p:sp>
    </p:spTree>
    <p:extLst>
      <p:ext uri="{BB962C8B-B14F-4D97-AF65-F5344CB8AC3E}">
        <p14:creationId xmlns:p14="http://schemas.microsoft.com/office/powerpoint/2010/main" val="132806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13</a:t>
            </a:fld>
            <a:endParaRPr lang="nl-NL"/>
          </a:p>
        </p:txBody>
      </p:sp>
    </p:spTree>
    <p:extLst>
      <p:ext uri="{BB962C8B-B14F-4D97-AF65-F5344CB8AC3E}">
        <p14:creationId xmlns:p14="http://schemas.microsoft.com/office/powerpoint/2010/main" val="2999089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14</a:t>
            </a:fld>
            <a:endParaRPr lang="nl-NL"/>
          </a:p>
        </p:txBody>
      </p:sp>
    </p:spTree>
    <p:extLst>
      <p:ext uri="{BB962C8B-B14F-4D97-AF65-F5344CB8AC3E}">
        <p14:creationId xmlns:p14="http://schemas.microsoft.com/office/powerpoint/2010/main" val="382021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15</a:t>
            </a:fld>
            <a:endParaRPr lang="nl-NL"/>
          </a:p>
        </p:txBody>
      </p:sp>
    </p:spTree>
    <p:extLst>
      <p:ext uri="{BB962C8B-B14F-4D97-AF65-F5344CB8AC3E}">
        <p14:creationId xmlns:p14="http://schemas.microsoft.com/office/powerpoint/2010/main" val="334357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16</a:t>
            </a:fld>
            <a:endParaRPr lang="nl-NL"/>
          </a:p>
        </p:txBody>
      </p:sp>
    </p:spTree>
    <p:extLst>
      <p:ext uri="{BB962C8B-B14F-4D97-AF65-F5344CB8AC3E}">
        <p14:creationId xmlns:p14="http://schemas.microsoft.com/office/powerpoint/2010/main" val="1172884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17</a:t>
            </a:fld>
            <a:endParaRPr lang="nl-NL"/>
          </a:p>
        </p:txBody>
      </p:sp>
    </p:spTree>
    <p:extLst>
      <p:ext uri="{BB962C8B-B14F-4D97-AF65-F5344CB8AC3E}">
        <p14:creationId xmlns:p14="http://schemas.microsoft.com/office/powerpoint/2010/main" val="276578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18</a:t>
            </a:fld>
            <a:endParaRPr lang="nl-NL"/>
          </a:p>
        </p:txBody>
      </p:sp>
    </p:spTree>
    <p:extLst>
      <p:ext uri="{BB962C8B-B14F-4D97-AF65-F5344CB8AC3E}">
        <p14:creationId xmlns:p14="http://schemas.microsoft.com/office/powerpoint/2010/main" val="534713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19</a:t>
            </a:fld>
            <a:endParaRPr lang="nl-NL"/>
          </a:p>
        </p:txBody>
      </p:sp>
    </p:spTree>
    <p:extLst>
      <p:ext uri="{BB962C8B-B14F-4D97-AF65-F5344CB8AC3E}">
        <p14:creationId xmlns:p14="http://schemas.microsoft.com/office/powerpoint/2010/main" val="54643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20</a:t>
            </a:fld>
            <a:endParaRPr lang="nl-NL"/>
          </a:p>
        </p:txBody>
      </p:sp>
    </p:spTree>
    <p:extLst>
      <p:ext uri="{BB962C8B-B14F-4D97-AF65-F5344CB8AC3E}">
        <p14:creationId xmlns:p14="http://schemas.microsoft.com/office/powerpoint/2010/main" val="385144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a:t>
            </a:fld>
            <a:endParaRPr lang="nl-NL"/>
          </a:p>
        </p:txBody>
      </p:sp>
    </p:spTree>
    <p:extLst>
      <p:ext uri="{BB962C8B-B14F-4D97-AF65-F5344CB8AC3E}">
        <p14:creationId xmlns:p14="http://schemas.microsoft.com/office/powerpoint/2010/main" val="221784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21</a:t>
            </a:fld>
            <a:endParaRPr lang="nl-NL"/>
          </a:p>
        </p:txBody>
      </p:sp>
    </p:spTree>
    <p:extLst>
      <p:ext uri="{BB962C8B-B14F-4D97-AF65-F5344CB8AC3E}">
        <p14:creationId xmlns:p14="http://schemas.microsoft.com/office/powerpoint/2010/main" val="296353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22</a:t>
            </a:fld>
            <a:endParaRPr lang="nl-NL"/>
          </a:p>
        </p:txBody>
      </p:sp>
    </p:spTree>
    <p:extLst>
      <p:ext uri="{BB962C8B-B14F-4D97-AF65-F5344CB8AC3E}">
        <p14:creationId xmlns:p14="http://schemas.microsoft.com/office/powerpoint/2010/main" val="176023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23</a:t>
            </a:fld>
            <a:endParaRPr lang="nl-NL"/>
          </a:p>
        </p:txBody>
      </p:sp>
    </p:spTree>
    <p:extLst>
      <p:ext uri="{BB962C8B-B14F-4D97-AF65-F5344CB8AC3E}">
        <p14:creationId xmlns:p14="http://schemas.microsoft.com/office/powerpoint/2010/main" val="306963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a:t>
            </a:fld>
            <a:endParaRPr lang="nl-NL"/>
          </a:p>
        </p:txBody>
      </p:sp>
    </p:spTree>
    <p:extLst>
      <p:ext uri="{BB962C8B-B14F-4D97-AF65-F5344CB8AC3E}">
        <p14:creationId xmlns:p14="http://schemas.microsoft.com/office/powerpoint/2010/main" val="219881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5</a:t>
            </a:fld>
            <a:endParaRPr lang="nl-NL"/>
          </a:p>
        </p:txBody>
      </p:sp>
    </p:spTree>
    <p:extLst>
      <p:ext uri="{BB962C8B-B14F-4D97-AF65-F5344CB8AC3E}">
        <p14:creationId xmlns:p14="http://schemas.microsoft.com/office/powerpoint/2010/main" val="212091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6</a:t>
            </a:fld>
            <a:endParaRPr lang="nl-NL"/>
          </a:p>
        </p:txBody>
      </p:sp>
    </p:spTree>
    <p:extLst>
      <p:ext uri="{BB962C8B-B14F-4D97-AF65-F5344CB8AC3E}">
        <p14:creationId xmlns:p14="http://schemas.microsoft.com/office/powerpoint/2010/main" val="228931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7</a:t>
            </a:fld>
            <a:endParaRPr lang="nl-NL"/>
          </a:p>
        </p:txBody>
      </p:sp>
    </p:spTree>
    <p:extLst>
      <p:ext uri="{BB962C8B-B14F-4D97-AF65-F5344CB8AC3E}">
        <p14:creationId xmlns:p14="http://schemas.microsoft.com/office/powerpoint/2010/main" val="1041239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8</a:t>
            </a:fld>
            <a:endParaRPr lang="nl-NL"/>
          </a:p>
        </p:txBody>
      </p:sp>
    </p:spTree>
    <p:extLst>
      <p:ext uri="{BB962C8B-B14F-4D97-AF65-F5344CB8AC3E}">
        <p14:creationId xmlns:p14="http://schemas.microsoft.com/office/powerpoint/2010/main" val="20337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9</a:t>
            </a:fld>
            <a:endParaRPr lang="nl-NL"/>
          </a:p>
        </p:txBody>
      </p:sp>
    </p:spTree>
    <p:extLst>
      <p:ext uri="{BB962C8B-B14F-4D97-AF65-F5344CB8AC3E}">
        <p14:creationId xmlns:p14="http://schemas.microsoft.com/office/powerpoint/2010/main" val="330496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10</a:t>
            </a:fld>
            <a:endParaRPr lang="nl-NL"/>
          </a:p>
        </p:txBody>
      </p:sp>
    </p:spTree>
    <p:extLst>
      <p:ext uri="{BB962C8B-B14F-4D97-AF65-F5344CB8AC3E}">
        <p14:creationId xmlns:p14="http://schemas.microsoft.com/office/powerpoint/2010/main" val="3577860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D303C90-3216-F744-BCC9-F339FB9FCE07}"/>
              </a:ext>
            </a:extLst>
          </p:cNvPr>
          <p:cNvPicPr>
            <a:picLocks noChangeAspect="1"/>
          </p:cNvPicPr>
          <p:nvPr userDrawn="1"/>
        </p:nvPicPr>
        <p:blipFill rotWithShape="1">
          <a:blip r:embed="rId2"/>
          <a:srcRect l="14706" t="1" b="1"/>
          <a:stretch/>
        </p:blipFill>
        <p:spPr>
          <a:xfrm>
            <a:off x="6096000" y="2081284"/>
            <a:ext cx="6111410" cy="4776716"/>
          </a:xfrm>
          <a:prstGeom prst="rect">
            <a:avLst/>
          </a:prstGeom>
        </p:spPr>
      </p:pic>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3"/>
          <a:stretch>
            <a:fillRect/>
          </a:stretch>
        </p:blipFill>
        <p:spPr>
          <a:xfrm>
            <a:off x="8247706" y="0"/>
            <a:ext cx="3962400" cy="3860800"/>
          </a:xfrm>
          <a:prstGeom prst="rect">
            <a:avLst/>
          </a:prstGeom>
        </p:spPr>
      </p:pic>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4"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sp>
        <p:nvSpPr>
          <p:cNvPr id="18" name="Rectangle 17">
            <a:extLst>
              <a:ext uri="{FF2B5EF4-FFF2-40B4-BE49-F238E27FC236}">
                <a16:creationId xmlns:a16="http://schemas.microsoft.com/office/drawing/2014/main" id="{0B32DB8D-FBBD-5642-B982-AC3809892666}"/>
              </a:ext>
            </a:extLst>
          </p:cNvPr>
          <p:cNvSpPr/>
          <p:nvPr userDrawn="1"/>
        </p:nvSpPr>
        <p:spPr>
          <a:xfrm>
            <a:off x="6096000" y="2081284"/>
            <a:ext cx="6096000" cy="4776716"/>
          </a:xfrm>
          <a:prstGeom prst="rect">
            <a:avLst/>
          </a:prstGeom>
          <a:solidFill>
            <a:srgbClr val="5D236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5"/>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3"/>
          <a:srcRect t="39627" r="6977"/>
          <a:stretch/>
        </p:blipFill>
        <p:spPr>
          <a:xfrm rot="10800000">
            <a:off x="-15411" y="4527112"/>
            <a:ext cx="3685949" cy="2330888"/>
          </a:xfrm>
          <a:prstGeom prst="rect">
            <a:avLst/>
          </a:prstGeom>
        </p:spPr>
      </p:pic>
    </p:spTree>
    <p:extLst>
      <p:ext uri="{BB962C8B-B14F-4D97-AF65-F5344CB8AC3E}">
        <p14:creationId xmlns:p14="http://schemas.microsoft.com/office/powerpoint/2010/main" val="185542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5B3536CD-ACE5-E042-8615-DDCF5822D6D8}"/>
              </a:ext>
            </a:extLst>
          </p:cNvPr>
          <p:cNvPicPr>
            <a:picLocks noChangeAspect="1"/>
          </p:cNvPicPr>
          <p:nvPr userDrawn="1"/>
        </p:nvPicPr>
        <p:blipFill>
          <a:blip r:embed="rId4"/>
          <a:stretch>
            <a:fillRect/>
          </a:stretch>
        </p:blipFill>
        <p:spPr>
          <a:xfrm>
            <a:off x="6558393" y="1520202"/>
            <a:ext cx="3541469" cy="3323794"/>
          </a:xfrm>
          <a:prstGeom prst="rect">
            <a:avLst/>
          </a:prstGeom>
        </p:spPr>
      </p:pic>
    </p:spTree>
    <p:extLst>
      <p:ext uri="{BB962C8B-B14F-4D97-AF65-F5344CB8AC3E}">
        <p14:creationId xmlns:p14="http://schemas.microsoft.com/office/powerpoint/2010/main" val="53429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63B0-83A4-3340-A759-446C0D09F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C1733-3FD6-E043-BFEF-4A3D8F08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57D6CC-6886-3941-8075-4FB59734A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25F08-CC9C-BE45-83C0-F189C458891F}"/>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6" name="Footer Placeholder 5">
            <a:extLst>
              <a:ext uri="{FF2B5EF4-FFF2-40B4-BE49-F238E27FC236}">
                <a16:creationId xmlns:a16="http://schemas.microsoft.com/office/drawing/2014/main" id="{28309DDE-2E7F-6841-B037-360CFD06F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1A874-F3C2-5647-A327-446B522E3787}"/>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312862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AC36-AD57-BD47-A072-DF5EABAD6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E88C0-17B4-E54C-8FA7-A5EA58A7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B1FC7-58A4-9F44-8EA3-834B202E2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0B45-1E90-0B49-A143-565637F9B65F}"/>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6" name="Footer Placeholder 5">
            <a:extLst>
              <a:ext uri="{FF2B5EF4-FFF2-40B4-BE49-F238E27FC236}">
                <a16:creationId xmlns:a16="http://schemas.microsoft.com/office/drawing/2014/main" id="{F4435A72-0604-FB4B-999C-1DA3D31F4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F285C-5A7E-694B-B5AA-7374B4E669E9}"/>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238777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08E2-113C-F546-9F64-825F59A26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9A0BA-5130-564C-BDAA-270C8F1E4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920FF-255D-AF49-B338-5D8FD29F0EBA}"/>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1E06975B-16D8-D848-9E1F-99154A523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16030-AF54-F442-A960-943B50A4C306}"/>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3356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34937-8B64-954C-B6E8-E6616336B6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82F7A-D325-C74B-9360-909BB788C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55E49-F082-8C49-9BC0-964871A95700}"/>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AA5EF580-C294-414A-8FD3-4A0C31506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D7BB4-949F-914C-B8E7-3DFE2F1712F0}"/>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84040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2"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3"/>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4"/>
          <a:srcRect t="39627" r="6977"/>
          <a:stretch/>
        </p:blipFill>
        <p:spPr>
          <a:xfrm rot="10800000">
            <a:off x="-15411" y="4527112"/>
            <a:ext cx="3685949" cy="2330888"/>
          </a:xfrm>
          <a:prstGeom prst="rect">
            <a:avLst/>
          </a:prstGeom>
        </p:spPr>
      </p:pic>
      <p:pic>
        <p:nvPicPr>
          <p:cNvPr id="3" name="Picture 2">
            <a:extLst>
              <a:ext uri="{FF2B5EF4-FFF2-40B4-BE49-F238E27FC236}">
                <a16:creationId xmlns:a16="http://schemas.microsoft.com/office/drawing/2014/main" id="{AA882C9B-3EE3-AD4F-9A83-3016F7DDD95E}"/>
              </a:ext>
            </a:extLst>
          </p:cNvPr>
          <p:cNvPicPr>
            <a:picLocks noChangeAspect="1"/>
          </p:cNvPicPr>
          <p:nvPr userDrawn="1"/>
        </p:nvPicPr>
        <p:blipFill rotWithShape="1">
          <a:blip r:embed="rId5"/>
          <a:srcRect l="9339" r="11592"/>
          <a:stretch/>
        </p:blipFill>
        <p:spPr>
          <a:xfrm>
            <a:off x="6096000" y="2081284"/>
            <a:ext cx="6096000" cy="4776717"/>
          </a:xfrm>
          <a:prstGeom prst="rect">
            <a:avLst/>
          </a:prstGeom>
        </p:spPr>
      </p:pic>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4"/>
          <a:stretch>
            <a:fillRect/>
          </a:stretch>
        </p:blipFill>
        <p:spPr>
          <a:xfrm>
            <a:off x="8247706" y="0"/>
            <a:ext cx="3962400" cy="3860800"/>
          </a:xfrm>
          <a:prstGeom prst="rect">
            <a:avLst/>
          </a:prstGeom>
        </p:spPr>
      </p:pic>
    </p:spTree>
    <p:extLst>
      <p:ext uri="{BB962C8B-B14F-4D97-AF65-F5344CB8AC3E}">
        <p14:creationId xmlns:p14="http://schemas.microsoft.com/office/powerpoint/2010/main" val="4192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924670-6B8A-114D-A196-312E7271D20D}"/>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DCEBF4-3B9C-3342-99EC-50900A007BF1}"/>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2" name="Title 1">
            <a:extLst>
              <a:ext uri="{FF2B5EF4-FFF2-40B4-BE49-F238E27FC236}">
                <a16:creationId xmlns:a16="http://schemas.microsoft.com/office/drawing/2014/main" id="{2D5B00E9-3D2C-F244-93C8-D37A0ED9E06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F7A9EE1-2163-0D40-98EE-EF23022D7631}"/>
              </a:ext>
            </a:extLst>
          </p:cNvPr>
          <p:cNvSpPr>
            <a:spLocks noGrp="1"/>
          </p:cNvSpPr>
          <p:nvPr>
            <p:ph idx="1"/>
          </p:nvPr>
        </p:nvSpPr>
        <p:spPr/>
        <p:txBody>
          <a:bodyPr/>
          <a:lstStyle>
            <a:lvl1pPr marL="228600" indent="-228600">
              <a:buSzPct val="80000"/>
              <a:buFontTx/>
              <a:buBlip>
                <a:blip r:embed="rId3"/>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3"/>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3"/>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3"/>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3"/>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6702C7-C1F2-3749-ACED-3BE23D578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00A44-74B8-0D4F-9762-5CC27641FFAC}"/>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1" name="Picture 10">
            <a:extLst>
              <a:ext uri="{FF2B5EF4-FFF2-40B4-BE49-F238E27FC236}">
                <a16:creationId xmlns:a16="http://schemas.microsoft.com/office/drawing/2014/main" id="{3D1ACBAC-E530-A546-B6FD-89594FAA4072}"/>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3" name="Straight Connector 12">
            <a:extLst>
              <a:ext uri="{FF2B5EF4-FFF2-40B4-BE49-F238E27FC236}">
                <a16:creationId xmlns:a16="http://schemas.microsoft.com/office/drawing/2014/main" id="{8218C2B5-ECB9-7440-A819-CAE995AFC16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4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F4CD-4AD5-014B-9066-D02D0B01C933}"/>
              </a:ext>
            </a:extLst>
          </p:cNvPr>
          <p:cNvSpPr>
            <a:spLocks noGrp="1"/>
          </p:cNvSpPr>
          <p:nvPr>
            <p:ph type="title"/>
          </p:nvPr>
        </p:nvSpPr>
        <p:spPr>
          <a:xfrm>
            <a:off x="831850" y="1709738"/>
            <a:ext cx="10515600" cy="2852737"/>
          </a:xfrm>
        </p:spPr>
        <p:txBody>
          <a:bodyPr anchor="b"/>
          <a:lstStyle>
            <a:lvl1pPr>
              <a:defRPr sz="6000" b="0" i="0">
                <a:solidFill>
                  <a:schemeClr val="tx1">
                    <a:lumMod val="50000"/>
                    <a:lumOff val="50000"/>
                  </a:schemeClr>
                </a:solidFill>
                <a:latin typeface="Avenir" panose="02000503020000020003"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6007BAF0-9B3C-5C48-9C2A-3A23223EBEC0}"/>
              </a:ext>
            </a:extLst>
          </p:cNvPr>
          <p:cNvSpPr>
            <a:spLocks noGrp="1"/>
          </p:cNvSpPr>
          <p:nvPr>
            <p:ph type="body" idx="1"/>
          </p:nvPr>
        </p:nvSpPr>
        <p:spPr>
          <a:xfrm>
            <a:off x="831850" y="4589463"/>
            <a:ext cx="10515600" cy="1500187"/>
          </a:xfrm>
        </p:spPr>
        <p:txBody>
          <a:bodyPr/>
          <a:lstStyle>
            <a:lvl1pPr marL="0" indent="0">
              <a:buNone/>
              <a:defRPr sz="2400" b="0" i="0">
                <a:solidFill>
                  <a:schemeClr val="tx1">
                    <a:lumMod val="50000"/>
                    <a:lumOff val="50000"/>
                  </a:schemeClr>
                </a:solidFill>
                <a:latin typeface="Avenir"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4EAEFB5-0777-CB43-9283-5DF7F7155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77FBB-2A82-9E47-8A30-3A30BBC5F0C5}"/>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7" name="Rectangle 6">
            <a:extLst>
              <a:ext uri="{FF2B5EF4-FFF2-40B4-BE49-F238E27FC236}">
                <a16:creationId xmlns:a16="http://schemas.microsoft.com/office/drawing/2014/main" id="{964B2477-47A1-2341-8D8F-7D729D4D6CB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8B01CF-C21D-6848-80B6-F9DBAC4D5698}"/>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9" name="Title 1">
            <a:extLst>
              <a:ext uri="{FF2B5EF4-FFF2-40B4-BE49-F238E27FC236}">
                <a16:creationId xmlns:a16="http://schemas.microsoft.com/office/drawing/2014/main" id="{A4116A70-6D30-B64B-84AE-6676CE25EE11}"/>
              </a:ext>
            </a:extLst>
          </p:cNvPr>
          <p:cNvSpPr txBox="1">
            <a:spLocks/>
          </p:cNvSpPr>
          <p:nvPr userDrawn="1"/>
        </p:nvSpPr>
        <p:spPr>
          <a:xfrm>
            <a:off x="838200" y="182562"/>
            <a:ext cx="10515600" cy="58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bg1"/>
                </a:solidFill>
                <a:latin typeface="Avenir Book" panose="02000503020000020003" pitchFamily="2" charset="0"/>
                <a:ea typeface="+mj-ea"/>
                <a:cs typeface="+mj-cs"/>
              </a:defRPr>
            </a:lvl1pPr>
          </a:lstStyle>
          <a:p>
            <a:r>
              <a:rPr lang="en-US"/>
              <a:t>Click to edit Master title style</a:t>
            </a:r>
          </a:p>
        </p:txBody>
      </p:sp>
      <p:pic>
        <p:nvPicPr>
          <p:cNvPr id="10" name="Picture 9">
            <a:extLst>
              <a:ext uri="{FF2B5EF4-FFF2-40B4-BE49-F238E27FC236}">
                <a16:creationId xmlns:a16="http://schemas.microsoft.com/office/drawing/2014/main" id="{9987FABC-386B-BE41-9360-990D0DC92C8B}"/>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1" name="Straight Connector 10">
            <a:extLst>
              <a:ext uri="{FF2B5EF4-FFF2-40B4-BE49-F238E27FC236}">
                <a16:creationId xmlns:a16="http://schemas.microsoft.com/office/drawing/2014/main" id="{1C0E5DD1-1D5A-EC48-90ED-036D487F2498}"/>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4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6FBFB7-708F-7843-990E-227FD2CF7868}"/>
              </a:ext>
            </a:extLst>
          </p:cNvPr>
          <p:cNvSpPr>
            <a:spLocks noGrp="1"/>
          </p:cNvSpPr>
          <p:nvPr>
            <p:ph sz="half" idx="1"/>
          </p:nvPr>
        </p:nvSpPr>
        <p:spPr>
          <a:xfrm>
            <a:off x="838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316F0-BC46-1F40-9E60-DE0C85C9B2F0}"/>
              </a:ext>
            </a:extLst>
          </p:cNvPr>
          <p:cNvSpPr>
            <a:spLocks noGrp="1"/>
          </p:cNvSpPr>
          <p:nvPr>
            <p:ph sz="half" idx="2"/>
          </p:nvPr>
        </p:nvSpPr>
        <p:spPr>
          <a:xfrm>
            <a:off x="6172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9959A37-C859-364B-9728-D6D9722F4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2F7EE-8905-134D-8CA3-3C0C9C19015E}"/>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8" name="Rectangle 7">
            <a:extLst>
              <a:ext uri="{FF2B5EF4-FFF2-40B4-BE49-F238E27FC236}">
                <a16:creationId xmlns:a16="http://schemas.microsoft.com/office/drawing/2014/main" id="{C9EB147C-6EAA-6443-BD52-87A31167BFA7}"/>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955714-5BB0-8C4B-B306-C4F13CD54454}"/>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0" name="Title 1">
            <a:extLst>
              <a:ext uri="{FF2B5EF4-FFF2-40B4-BE49-F238E27FC236}">
                <a16:creationId xmlns:a16="http://schemas.microsoft.com/office/drawing/2014/main" id="{C2BD0349-85FF-354C-A51B-3BBEEF64FBD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1" name="Picture 10">
            <a:extLst>
              <a:ext uri="{FF2B5EF4-FFF2-40B4-BE49-F238E27FC236}">
                <a16:creationId xmlns:a16="http://schemas.microsoft.com/office/drawing/2014/main" id="{68B38FBB-AE6A-574C-8E04-0AC4CE4364DB}"/>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D253E0E5-D131-C44A-B927-20F78A67F88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9A4803-6D8E-C84B-A43A-F1DCF30248D1}"/>
              </a:ext>
            </a:extLst>
          </p:cNvPr>
          <p:cNvSpPr>
            <a:spLocks noGrp="1"/>
          </p:cNvSpPr>
          <p:nvPr>
            <p:ph type="body" idx="1"/>
          </p:nvPr>
        </p:nvSpPr>
        <p:spPr>
          <a:xfrm>
            <a:off x="839788" y="1681163"/>
            <a:ext cx="5157787"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98487-C1F9-2646-B346-AF99AA366F2F}"/>
              </a:ext>
            </a:extLst>
          </p:cNvPr>
          <p:cNvSpPr>
            <a:spLocks noGrp="1"/>
          </p:cNvSpPr>
          <p:nvPr>
            <p:ph sz="half" idx="2"/>
          </p:nvPr>
        </p:nvSpPr>
        <p:spPr>
          <a:xfrm>
            <a:off x="839788" y="2505075"/>
            <a:ext cx="5157787"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E207-E463-6B4F-BE0D-CD43B8A00FD7}"/>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E7A9A-946A-2741-9961-720F4E471DBA}"/>
              </a:ext>
            </a:extLst>
          </p:cNvPr>
          <p:cNvSpPr>
            <a:spLocks noGrp="1"/>
          </p:cNvSpPr>
          <p:nvPr>
            <p:ph sz="quarter" idx="4"/>
          </p:nvPr>
        </p:nvSpPr>
        <p:spPr>
          <a:xfrm>
            <a:off x="6172200" y="2505075"/>
            <a:ext cx="5183188"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B244A63-EE85-1647-B0EC-2FA131867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35C03-6DB5-E54D-A04C-AB0C62742AAA}"/>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0" name="Rectangle 9">
            <a:extLst>
              <a:ext uri="{FF2B5EF4-FFF2-40B4-BE49-F238E27FC236}">
                <a16:creationId xmlns:a16="http://schemas.microsoft.com/office/drawing/2014/main" id="{2F312477-CB84-7941-A937-4E4B2DB5F06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BDF0B7-3333-7840-86E0-1B069A8DA2A6}"/>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2" name="Title 1">
            <a:extLst>
              <a:ext uri="{FF2B5EF4-FFF2-40B4-BE49-F238E27FC236}">
                <a16:creationId xmlns:a16="http://schemas.microsoft.com/office/drawing/2014/main" id="{BAD6BAD8-B930-0647-8165-C722D023B048}"/>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3" name="Picture 12">
            <a:extLst>
              <a:ext uri="{FF2B5EF4-FFF2-40B4-BE49-F238E27FC236}">
                <a16:creationId xmlns:a16="http://schemas.microsoft.com/office/drawing/2014/main" id="{D7A76EC1-74AC-4441-8873-CD1776111750}"/>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4" name="Straight Connector 13">
            <a:extLst>
              <a:ext uri="{FF2B5EF4-FFF2-40B4-BE49-F238E27FC236}">
                <a16:creationId xmlns:a16="http://schemas.microsoft.com/office/drawing/2014/main" id="{B7C8F05B-4864-7744-9866-9AD28EF2E2E5}"/>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2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75FB2B-A61B-4B4A-BAC4-3B3C6CA38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15EAA-065A-FC4C-89A7-0710E20D0521}"/>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6" name="Rectangle 5">
            <a:extLst>
              <a:ext uri="{FF2B5EF4-FFF2-40B4-BE49-F238E27FC236}">
                <a16:creationId xmlns:a16="http://schemas.microsoft.com/office/drawing/2014/main" id="{1E64E641-8CBE-8F4E-9EF7-1F217E8E32E6}"/>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792487-8619-5B4E-AA9A-0FF1B91BEDDA}"/>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8" name="Title 1">
            <a:extLst>
              <a:ext uri="{FF2B5EF4-FFF2-40B4-BE49-F238E27FC236}">
                <a16:creationId xmlns:a16="http://schemas.microsoft.com/office/drawing/2014/main" id="{93C19B40-8463-5641-99C6-0C54A08F0772}"/>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9" name="Picture 8">
            <a:extLst>
              <a:ext uri="{FF2B5EF4-FFF2-40B4-BE49-F238E27FC236}">
                <a16:creationId xmlns:a16="http://schemas.microsoft.com/office/drawing/2014/main" id="{38EEC196-927F-014D-B784-81B08B30A414}"/>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0" name="Straight Connector 9">
            <a:extLst>
              <a:ext uri="{FF2B5EF4-FFF2-40B4-BE49-F238E27FC236}">
                <a16:creationId xmlns:a16="http://schemas.microsoft.com/office/drawing/2014/main" id="{301AC10F-D77F-6D4A-B56E-4E04CCB838A7}"/>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5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6C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ECBF844-07CF-6942-8CE9-4F077AD89CD3}"/>
              </a:ext>
            </a:extLst>
          </p:cNvPr>
          <p:cNvPicPr>
            <a:picLocks noChangeAspect="1"/>
          </p:cNvPicPr>
          <p:nvPr userDrawn="1"/>
        </p:nvPicPr>
        <p:blipFill>
          <a:blip r:embed="rId4"/>
          <a:stretch>
            <a:fillRect/>
          </a:stretch>
        </p:blipFill>
        <p:spPr>
          <a:xfrm>
            <a:off x="5883109" y="1649110"/>
            <a:ext cx="4536228" cy="2907788"/>
          </a:xfrm>
          <a:prstGeom prst="rect">
            <a:avLst/>
          </a:prstGeom>
        </p:spPr>
      </p:pic>
      <p:sp>
        <p:nvSpPr>
          <p:cNvPr id="20" name="object 13">
            <a:extLst>
              <a:ext uri="{FF2B5EF4-FFF2-40B4-BE49-F238E27FC236}">
                <a16:creationId xmlns:a16="http://schemas.microsoft.com/office/drawing/2014/main" id="{378AF080-BF4E-AF48-90F2-31D9A102C9A8}"/>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21" name="Title 1">
            <a:extLst>
              <a:ext uri="{FF2B5EF4-FFF2-40B4-BE49-F238E27FC236}">
                <a16:creationId xmlns:a16="http://schemas.microsoft.com/office/drawing/2014/main" id="{E249C02A-F248-4E40-AD44-BAAC3299B488}"/>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2" name="object 14">
            <a:extLst>
              <a:ext uri="{FF2B5EF4-FFF2-40B4-BE49-F238E27FC236}">
                <a16:creationId xmlns:a16="http://schemas.microsoft.com/office/drawing/2014/main" id="{35F27C4D-F674-8942-BC24-D1136026E56A}"/>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37158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75B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7" name="Picture 6">
            <a:extLst>
              <a:ext uri="{FF2B5EF4-FFF2-40B4-BE49-F238E27FC236}">
                <a16:creationId xmlns:a16="http://schemas.microsoft.com/office/drawing/2014/main" id="{4334FFF1-A6AF-EB4F-8939-BD021E59AD8B}"/>
              </a:ext>
            </a:extLst>
          </p:cNvPr>
          <p:cNvPicPr>
            <a:picLocks noChangeAspect="1"/>
          </p:cNvPicPr>
          <p:nvPr userDrawn="1"/>
        </p:nvPicPr>
        <p:blipFill>
          <a:blip r:embed="rId4"/>
          <a:stretch>
            <a:fillRect/>
          </a:stretch>
        </p:blipFill>
        <p:spPr>
          <a:xfrm>
            <a:off x="6017385" y="1562099"/>
            <a:ext cx="4383916" cy="3082803"/>
          </a:xfrm>
          <a:prstGeom prst="rect">
            <a:avLst/>
          </a:prstGeom>
        </p:spPr>
      </p:pic>
    </p:spTree>
    <p:extLst>
      <p:ext uri="{BB962C8B-B14F-4D97-AF65-F5344CB8AC3E}">
        <p14:creationId xmlns:p14="http://schemas.microsoft.com/office/powerpoint/2010/main" val="196302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57FEC-9278-6245-AA6A-F08D89FB2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D65EB-3FB2-3E41-9346-F629229AC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A0F8D-B8E8-264A-8A96-85FC0B0D9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410F9055-58D8-2741-82F5-5BF541CFF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CDC80-FB81-2E44-BCD1-106ADF2BD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8C65E-48B1-C440-8686-E2028FF5D4DC}" type="slidenum">
              <a:rPr lang="en-US" smtClean="0"/>
              <a:t>‹nr.›</a:t>
            </a:fld>
            <a:endParaRPr lang="en-US"/>
          </a:p>
        </p:txBody>
      </p:sp>
    </p:spTree>
    <p:extLst>
      <p:ext uri="{BB962C8B-B14F-4D97-AF65-F5344CB8AC3E}">
        <p14:creationId xmlns:p14="http://schemas.microsoft.com/office/powerpoint/2010/main" val="184853129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mijnpositievegezondheid.n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69431" y="2985164"/>
            <a:ext cx="4661098" cy="1333152"/>
          </a:xfrm>
        </p:spPr>
        <p:txBody>
          <a:bodyPr anchor="t">
            <a:noAutofit/>
          </a:bodyPr>
          <a:lstStyle>
            <a:lvl1pPr algn="l">
              <a:defRPr sz="4800" b="0" i="0">
                <a:solidFill>
                  <a:schemeClr val="bg1"/>
                </a:solidFill>
                <a:latin typeface="Avenir" panose="02000503020000020003" pitchFamily="2" charset="0"/>
              </a:defRPr>
            </a:lvl1pPr>
          </a:lstStyle>
          <a:p>
            <a:r>
              <a:rPr lang="nl-NL" dirty="0" err="1"/>
              <a:t>Digitips</a:t>
            </a:r>
            <a:r>
              <a:rPr lang="nl-NL" dirty="0"/>
              <a:t> 2</a:t>
            </a:r>
            <a:endParaRPr lang="en-US" sz="3600" b="1" dirty="0"/>
          </a:p>
        </p:txBody>
      </p:sp>
      <p:pic>
        <p:nvPicPr>
          <p:cNvPr id="3" name="Picture 2" descr="U als begeleider - Schreuders en Schreuders Wijk en Aalburg">
            <a:extLst>
              <a:ext uri="{FF2B5EF4-FFF2-40B4-BE49-F238E27FC236}">
                <a16:creationId xmlns:a16="http://schemas.microsoft.com/office/drawing/2014/main" id="{1E236805-DD58-46A8-A765-93F009D7B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142" y="2077342"/>
            <a:ext cx="7967764" cy="478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Maak je eigen videotutorial</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a:bodyPr>
          <a:lstStyle/>
          <a:p>
            <a:pPr marL="0" indent="0">
              <a:buNone/>
            </a:pPr>
            <a:r>
              <a:rPr lang="nl-NL" dirty="0"/>
              <a:t>Wil je een collega iets leren?</a:t>
            </a:r>
            <a:br>
              <a:rPr lang="nl-NL" dirty="0"/>
            </a:br>
            <a:r>
              <a:rPr lang="nl-NL" dirty="0"/>
              <a:t>Maak dan eens een videotutorial in plaats van een handleiding.</a:t>
            </a:r>
          </a:p>
          <a:p>
            <a:pPr marL="0" indent="0">
              <a:buNone/>
            </a:pPr>
            <a:r>
              <a:rPr lang="nl-NL" dirty="0"/>
              <a:t>Dit is een leuke manier om informatie over te brengen én te leren.</a:t>
            </a:r>
          </a:p>
          <a:p>
            <a:pPr marL="0" indent="0">
              <a:buNone/>
            </a:pPr>
            <a:r>
              <a:rPr lang="nl-NL" dirty="0"/>
              <a:t>Kijk voor uitleg op: </a:t>
            </a:r>
            <a:r>
              <a:rPr lang="nl-NL" u="sng" dirty="0"/>
              <a:t>www.digivaardigindezorg.nl/home/</a:t>
            </a:r>
            <a:br>
              <a:rPr lang="nl-NL" u="sng" dirty="0"/>
            </a:br>
            <a:r>
              <a:rPr lang="nl-NL" u="sng" dirty="0"/>
              <a:t>info-voor-</a:t>
            </a:r>
            <a:r>
              <a:rPr lang="nl-NL" u="sng" dirty="0" err="1"/>
              <a:t>digicoaches</a:t>
            </a:r>
            <a:r>
              <a:rPr lang="nl-NL" u="sng" dirty="0"/>
              <a:t>/maak-je-eigen-videotutorial/</a:t>
            </a:r>
          </a:p>
        </p:txBody>
      </p:sp>
      <p:sp>
        <p:nvSpPr>
          <p:cNvPr id="8" name="Tekstvak 7">
            <a:extLst>
              <a:ext uri="{FF2B5EF4-FFF2-40B4-BE49-F238E27FC236}">
                <a16:creationId xmlns:a16="http://schemas.microsoft.com/office/drawing/2014/main" id="{E04E4CDA-A364-0918-6A49-705A0880EBA0}"/>
              </a:ext>
            </a:extLst>
          </p:cNvPr>
          <p:cNvSpPr txBox="1"/>
          <p:nvPr/>
        </p:nvSpPr>
        <p:spPr>
          <a:xfrm>
            <a:off x="9391105" y="6353911"/>
            <a:ext cx="2800895" cy="369332"/>
          </a:xfrm>
          <a:prstGeom prst="rect">
            <a:avLst/>
          </a:prstGeom>
          <a:noFill/>
        </p:spPr>
        <p:txBody>
          <a:bodyPr wrap="none" rtlCol="0">
            <a:spAutoFit/>
          </a:bodyPr>
          <a:lstStyle/>
          <a:p>
            <a:r>
              <a:rPr lang="nl-NL" dirty="0"/>
              <a:t>Bron: </a:t>
            </a:r>
            <a:r>
              <a:rPr lang="nl-NL" dirty="0" err="1"/>
              <a:t>digivaardigindezorg.nl</a:t>
            </a:r>
            <a:endParaRPr lang="nl-NL" dirty="0"/>
          </a:p>
        </p:txBody>
      </p:sp>
      <p:pic>
        <p:nvPicPr>
          <p:cNvPr id="5122" name="Picture 2">
            <a:extLst>
              <a:ext uri="{FF2B5EF4-FFF2-40B4-BE49-F238E27FC236}">
                <a16:creationId xmlns:a16="http://schemas.microsoft.com/office/drawing/2014/main" id="{C6D23298-4FAF-0F9A-A527-C042BD53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2" y="2246933"/>
            <a:ext cx="5324832" cy="30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1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1217166" cy="589032"/>
          </a:xfrm>
        </p:spPr>
        <p:txBody>
          <a:bodyPr/>
          <a:lstStyle/>
          <a:p>
            <a:r>
              <a:rPr lang="nl-NL" dirty="0">
                <a:effectLst/>
              </a:rPr>
              <a:t>Contact leggen met je eigen LinkedIn QR-code</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514350" indent="-514350">
              <a:buAutoNum type="arabicPeriod"/>
            </a:pPr>
            <a:r>
              <a:rPr lang="nl-NL" dirty="0">
                <a:effectLst/>
                <a:latin typeface="Avenir Book" panose="02000503020000020003" pitchFamily="2" charset="0"/>
              </a:rPr>
              <a:t>Ga naar je app &gt;Home, daar zie je boven in je zoekbalk een icoon. Klik daarop.</a:t>
            </a:r>
          </a:p>
          <a:p>
            <a:pPr marL="514350" indent="-514350">
              <a:buAutoNum type="arabicPeriod"/>
            </a:pPr>
            <a:r>
              <a:rPr lang="nl-NL" dirty="0">
                <a:effectLst/>
                <a:latin typeface="Avenir Book" panose="02000503020000020003" pitchFamily="2" charset="0"/>
              </a:rPr>
              <a:t>Je ziet twee opties: “Scannen” en “Mijn code”.</a:t>
            </a:r>
          </a:p>
          <a:p>
            <a:pPr marL="514350" indent="-514350">
              <a:buAutoNum type="arabicPeriod"/>
            </a:pPr>
            <a:r>
              <a:rPr lang="nl-NL" dirty="0">
                <a:effectLst/>
                <a:latin typeface="Avenir Book" panose="02000503020000020003" pitchFamily="2" charset="0"/>
              </a:rPr>
              <a:t>Klik op “Mijn code” en je persoonlijke QR-code verschijnt. Je kunt vervolgens je code delen of opslaan in foto’s.</a:t>
            </a:r>
          </a:p>
          <a:p>
            <a:pPr marL="514350" indent="-514350">
              <a:buAutoNum type="arabicPeriod"/>
            </a:pPr>
            <a:endParaRPr lang="nl-NL" dirty="0">
              <a:latin typeface="Avenir Book" panose="02000503020000020003" pitchFamily="2" charset="0"/>
            </a:endParaRPr>
          </a:p>
          <a:p>
            <a:pPr marL="0" indent="0">
              <a:buNone/>
            </a:pPr>
            <a:r>
              <a:rPr lang="nl-NL" dirty="0">
                <a:latin typeface="Avenir Book" panose="02000503020000020003" pitchFamily="2" charset="0"/>
              </a:rPr>
              <a:t>Handig als je tijdens een nascholing met iemand wil linken!</a:t>
            </a:r>
          </a:p>
        </p:txBody>
      </p:sp>
      <p:sp>
        <p:nvSpPr>
          <p:cNvPr id="3" name="Tekstvak 2">
            <a:extLst>
              <a:ext uri="{FF2B5EF4-FFF2-40B4-BE49-F238E27FC236}">
                <a16:creationId xmlns:a16="http://schemas.microsoft.com/office/drawing/2014/main" id="{4DEACF89-0A9B-9BD8-CF52-E3803EE20FB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8" name="Afbeelding 7">
            <a:extLst>
              <a:ext uri="{FF2B5EF4-FFF2-40B4-BE49-F238E27FC236}">
                <a16:creationId xmlns:a16="http://schemas.microsoft.com/office/drawing/2014/main" id="{6BE3F35A-D78D-1A7C-A233-1766891BC71B}"/>
              </a:ext>
            </a:extLst>
          </p:cNvPr>
          <p:cNvPicPr>
            <a:picLocks noChangeAspect="1"/>
          </p:cNvPicPr>
          <p:nvPr/>
        </p:nvPicPr>
        <p:blipFill rotWithShape="1">
          <a:blip r:embed="rId3"/>
          <a:srcRect b="25529"/>
          <a:stretch/>
        </p:blipFill>
        <p:spPr>
          <a:xfrm>
            <a:off x="8266089" y="1366344"/>
            <a:ext cx="3613483" cy="4784009"/>
          </a:xfrm>
          <a:prstGeom prst="rect">
            <a:avLst/>
          </a:prstGeom>
        </p:spPr>
      </p:pic>
    </p:spTree>
    <p:extLst>
      <p:ext uri="{BB962C8B-B14F-4D97-AF65-F5344CB8AC3E}">
        <p14:creationId xmlns:p14="http://schemas.microsoft.com/office/powerpoint/2010/main" val="243459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Dubbele foto’s weg van je iPhone</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3037490" y="1292828"/>
            <a:ext cx="8909625" cy="5108028"/>
          </a:xfrm>
        </p:spPr>
        <p:txBody>
          <a:bodyPr>
            <a:noAutofit/>
          </a:bodyPr>
          <a:lstStyle/>
          <a:p>
            <a:pPr marL="0" indent="0">
              <a:buNone/>
            </a:pPr>
            <a:r>
              <a:rPr lang="nl-NL" dirty="0">
                <a:latin typeface="Avenir Book" panose="02000503020000020003" pitchFamily="2" charset="0"/>
              </a:rPr>
              <a:t>Zo kun je dubbele foto’s van je iPhone verwijderen:</a:t>
            </a:r>
            <a:endParaRPr lang="nl-NL" dirty="0">
              <a:effectLst/>
              <a:latin typeface="Avenir Book" panose="02000503020000020003" pitchFamily="2" charset="0"/>
            </a:endParaRPr>
          </a:p>
          <a:p>
            <a:pPr>
              <a:buFont typeface="Arial" panose="020B0604020202020204" pitchFamily="34" charset="0"/>
              <a:buChar char="•"/>
            </a:pPr>
            <a:r>
              <a:rPr lang="nl-NL" dirty="0">
                <a:effectLst/>
                <a:latin typeface="Avenir Book" panose="02000503020000020003" pitchFamily="2" charset="0"/>
              </a:rPr>
              <a:t>Open ‘Foto’s’ op je iPhone.</a:t>
            </a:r>
            <a:r>
              <a:rPr lang="nl-NL" dirty="0">
                <a:latin typeface="Avenir Book" panose="02000503020000020003" pitchFamily="2" charset="0"/>
              </a:rPr>
              <a:t> </a:t>
            </a:r>
            <a:r>
              <a:rPr lang="nl-NL" dirty="0">
                <a:effectLst/>
                <a:latin typeface="Avenir Book" panose="02000503020000020003" pitchFamily="2" charset="0"/>
              </a:rPr>
              <a:t>Tik op ‘Albums’.</a:t>
            </a:r>
            <a:endParaRPr lang="nl-NL" dirty="0">
              <a:latin typeface="Avenir Book" panose="02000503020000020003" pitchFamily="2" charset="0"/>
            </a:endParaRPr>
          </a:p>
          <a:p>
            <a:pPr>
              <a:buFont typeface="Arial" panose="020B0604020202020204" pitchFamily="34" charset="0"/>
              <a:buChar char="•"/>
            </a:pPr>
            <a:r>
              <a:rPr lang="nl-NL" dirty="0">
                <a:effectLst/>
                <a:latin typeface="Avenir Book" panose="02000503020000020003" pitchFamily="2" charset="0"/>
              </a:rPr>
              <a:t>Scrol naar beneden en tik bij het kopje ‘Andere’ op ‘Dubbele onderdelen’. </a:t>
            </a:r>
          </a:p>
          <a:p>
            <a:pPr>
              <a:buFont typeface="Arial" panose="020B0604020202020204" pitchFamily="34" charset="0"/>
              <a:buChar char="•"/>
            </a:pPr>
            <a:r>
              <a:rPr lang="nl-NL" dirty="0">
                <a:effectLst/>
                <a:latin typeface="Avenir Book" panose="02000503020000020003" pitchFamily="2" charset="0"/>
              </a:rPr>
              <a:t>Is er een dubbele afbeelding waarvan je nog maar één exemplaar wilt hebben? Tik ernaast dan op ‘Combineer’.</a:t>
            </a:r>
          </a:p>
          <a:p>
            <a:pPr>
              <a:buFont typeface="Arial" panose="020B0604020202020204" pitchFamily="34" charset="0"/>
              <a:buChar char="•"/>
            </a:pPr>
            <a:r>
              <a:rPr lang="nl-NL" dirty="0">
                <a:effectLst/>
                <a:latin typeface="Avenir Book" panose="02000503020000020003" pitchFamily="2" charset="0"/>
              </a:rPr>
              <a:t>Tik op ‘Voeg [aantal] onderdelen samen’. </a:t>
            </a:r>
          </a:p>
          <a:p>
            <a:pPr marL="0" indent="0">
              <a:buNone/>
            </a:pPr>
            <a:r>
              <a:rPr lang="nl-NL" dirty="0">
                <a:effectLst/>
                <a:latin typeface="Avenir Book" panose="02000503020000020003" pitchFamily="2" charset="0"/>
              </a:rPr>
              <a:t>De dubbele foto’s of video’s worden nu met elkaar samengevoegd. Oftewel: er blijft nog één exemplaar over in de fotobibliotheek.</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B5536386-E385-0964-BB04-42C4C151A65D}"/>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5" name="Afbeelding 4">
            <a:extLst>
              <a:ext uri="{FF2B5EF4-FFF2-40B4-BE49-F238E27FC236}">
                <a16:creationId xmlns:a16="http://schemas.microsoft.com/office/drawing/2014/main" id="{CA1B3D0C-949D-BEB1-36A4-1758A2DB546D}"/>
              </a:ext>
            </a:extLst>
          </p:cNvPr>
          <p:cNvPicPr>
            <a:picLocks noChangeAspect="1"/>
          </p:cNvPicPr>
          <p:nvPr/>
        </p:nvPicPr>
        <p:blipFill rotWithShape="1">
          <a:blip r:embed="rId3"/>
          <a:srcRect t="57318" r="2540"/>
          <a:stretch/>
        </p:blipFill>
        <p:spPr>
          <a:xfrm>
            <a:off x="94594" y="2585543"/>
            <a:ext cx="2942896" cy="2291257"/>
          </a:xfrm>
          <a:prstGeom prst="rect">
            <a:avLst/>
          </a:prstGeom>
        </p:spPr>
      </p:pic>
    </p:spTree>
    <p:extLst>
      <p:ext uri="{BB962C8B-B14F-4D97-AF65-F5344CB8AC3E}">
        <p14:creationId xmlns:p14="http://schemas.microsoft.com/office/powerpoint/2010/main" val="1561247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Icoontje toevoegen op je computer</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0" indent="0">
              <a:buNone/>
            </a:pPr>
            <a:r>
              <a:rPr lang="nl-NL" dirty="0">
                <a:effectLst/>
                <a:latin typeface="Avenir Book" panose="02000503020000020003" pitchFamily="2" charset="0"/>
              </a:rPr>
              <a:t>Met </a:t>
            </a:r>
            <a:r>
              <a:rPr lang="nl-NL" b="1" i="1" dirty="0">
                <a:effectLst/>
                <a:latin typeface="Avenir Book" panose="02000503020000020003" pitchFamily="2" charset="0"/>
              </a:rPr>
              <a:t>Windows</a:t>
            </a:r>
            <a:r>
              <a:rPr lang="nl-NL" dirty="0">
                <a:effectLst/>
                <a:latin typeface="Avenir Book" panose="02000503020000020003" pitchFamily="2" charset="0"/>
              </a:rPr>
              <a:t> en de </a:t>
            </a:r>
            <a:r>
              <a:rPr lang="nl-NL" b="1" i="1" dirty="0">
                <a:effectLst/>
                <a:latin typeface="Avenir Book" panose="02000503020000020003" pitchFamily="2" charset="0"/>
              </a:rPr>
              <a:t>punttoets</a:t>
            </a:r>
            <a:r>
              <a:rPr lang="nl-NL" dirty="0">
                <a:effectLst/>
                <a:latin typeface="Avenir Book" panose="02000503020000020003" pitchFamily="2" charset="0"/>
              </a:rPr>
              <a:t> kun je overal op je computer een </a:t>
            </a:r>
            <a:r>
              <a:rPr lang="nl-NL" dirty="0" err="1">
                <a:effectLst/>
                <a:latin typeface="Avenir Book" panose="02000503020000020003" pitchFamily="2" charset="0"/>
              </a:rPr>
              <a:t>smiley</a:t>
            </a:r>
            <a:r>
              <a:rPr lang="nl-NL" dirty="0">
                <a:effectLst/>
                <a:latin typeface="Avenir Book" panose="02000503020000020003" pitchFamily="2" charset="0"/>
              </a:rPr>
              <a:t> invoegen.</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Bij Mac gebruik je de </a:t>
            </a:r>
            <a:r>
              <a:rPr lang="nl-NL" dirty="0" err="1">
                <a:latin typeface="Avenir Book" panose="02000503020000020003" pitchFamily="2" charset="0"/>
              </a:rPr>
              <a:t>toetscombinatie</a:t>
            </a:r>
            <a:r>
              <a:rPr lang="nl-NL" dirty="0">
                <a:latin typeface="Avenir Book" panose="02000503020000020003" pitchFamily="2" charset="0"/>
              </a:rPr>
              <a:t> </a:t>
            </a:r>
            <a:br>
              <a:rPr lang="nl-NL" dirty="0">
                <a:latin typeface="Avenir Book" panose="02000503020000020003" pitchFamily="2" charset="0"/>
              </a:rPr>
            </a:br>
            <a:r>
              <a:rPr lang="nl-NL" i="1" dirty="0"/>
              <a:t>Ctrl + </a:t>
            </a:r>
            <a:r>
              <a:rPr lang="nl-NL" i="1" dirty="0" err="1"/>
              <a:t>Cmd</a:t>
            </a:r>
            <a:r>
              <a:rPr lang="nl-NL" i="1" dirty="0"/>
              <a:t> + spatie.</a:t>
            </a:r>
          </a:p>
          <a:p>
            <a:pPr marL="0" indent="0">
              <a:buNone/>
            </a:pPr>
            <a:br>
              <a:rPr lang="nl-NL" dirty="0">
                <a:latin typeface="Avenir Book" panose="02000503020000020003" pitchFamily="2" charset="0"/>
              </a:rPr>
            </a:br>
            <a:r>
              <a:rPr lang="nl-NL" dirty="0">
                <a:latin typeface="Avenir Book" panose="02000503020000020003" pitchFamily="2" charset="0"/>
              </a:rPr>
              <a:t>Handig en leuk! 😃</a:t>
            </a:r>
          </a:p>
        </p:txBody>
      </p:sp>
      <p:pic>
        <p:nvPicPr>
          <p:cNvPr id="5" name="Afbeelding 4">
            <a:extLst>
              <a:ext uri="{FF2B5EF4-FFF2-40B4-BE49-F238E27FC236}">
                <a16:creationId xmlns:a16="http://schemas.microsoft.com/office/drawing/2014/main" id="{D68887AA-3427-6E41-2A46-00F4739A5828}"/>
              </a:ext>
            </a:extLst>
          </p:cNvPr>
          <p:cNvPicPr>
            <a:picLocks noChangeAspect="1"/>
          </p:cNvPicPr>
          <p:nvPr/>
        </p:nvPicPr>
        <p:blipFill>
          <a:blip r:embed="rId3"/>
          <a:stretch>
            <a:fillRect/>
          </a:stretch>
        </p:blipFill>
        <p:spPr>
          <a:xfrm>
            <a:off x="8198590" y="1958217"/>
            <a:ext cx="3229001" cy="3823576"/>
          </a:xfrm>
          <a:prstGeom prst="rect">
            <a:avLst/>
          </a:prstGeom>
        </p:spPr>
      </p:pic>
    </p:spTree>
    <p:extLst>
      <p:ext uri="{BB962C8B-B14F-4D97-AF65-F5344CB8AC3E}">
        <p14:creationId xmlns:p14="http://schemas.microsoft.com/office/powerpoint/2010/main" val="325180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Tekst selecteren in Word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567855" y="1794533"/>
            <a:ext cx="5888421" cy="4828566"/>
          </a:xfrm>
        </p:spPr>
        <p:txBody>
          <a:bodyPr>
            <a:normAutofit/>
          </a:bodyPr>
          <a:lstStyle/>
          <a:p>
            <a:pPr marL="0" indent="0">
              <a:buNone/>
            </a:pPr>
            <a:r>
              <a:rPr lang="nl-NL" dirty="0">
                <a:effectLst/>
                <a:latin typeface="Avenir Book" panose="02000503020000020003" pitchFamily="2" charset="0"/>
              </a:rPr>
              <a:t>Wil je 1 </a:t>
            </a:r>
            <a:r>
              <a:rPr lang="nl-NL" b="1" u="sng" dirty="0">
                <a:effectLst/>
                <a:latin typeface="Avenir Book" panose="02000503020000020003" pitchFamily="2" charset="0"/>
              </a:rPr>
              <a:t>woord </a:t>
            </a:r>
            <a:r>
              <a:rPr lang="nl-NL" dirty="0">
                <a:effectLst/>
                <a:latin typeface="Avenir Book" panose="02000503020000020003" pitchFamily="2" charset="0"/>
              </a:rPr>
              <a:t>selecteren in Word? Selecteren en slepen is niet nodig maar gewoon dubbelklikken met je linkermuisknop.</a:t>
            </a:r>
          </a:p>
          <a:p>
            <a:pPr marL="0" indent="0">
              <a:buNone/>
            </a:pPr>
            <a:br>
              <a:rPr lang="nl-NL" dirty="0">
                <a:latin typeface="Avenir Book" panose="02000503020000020003" pitchFamily="2" charset="0"/>
              </a:rPr>
            </a:br>
            <a:r>
              <a:rPr lang="nl-NL" dirty="0">
                <a:effectLst/>
                <a:latin typeface="Avenir Book" panose="02000503020000020003" pitchFamily="2" charset="0"/>
              </a:rPr>
              <a:t>Wil je een </a:t>
            </a:r>
            <a:r>
              <a:rPr lang="nl-NL" b="1" u="sng" dirty="0">
                <a:effectLst/>
                <a:latin typeface="Avenir Book" panose="02000503020000020003" pitchFamily="2" charset="0"/>
              </a:rPr>
              <a:t>tekstregel</a:t>
            </a:r>
            <a:r>
              <a:rPr lang="nl-NL" dirty="0">
                <a:effectLst/>
                <a:latin typeface="Avenir Book" panose="02000503020000020003" pitchFamily="2" charset="0"/>
              </a:rPr>
              <a:t> selecteren? Plaats de cursor aan het begin van de regel en druk op Shift en pijl omlaag.</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9" name="Afbeelding 8">
            <a:extLst>
              <a:ext uri="{FF2B5EF4-FFF2-40B4-BE49-F238E27FC236}">
                <a16:creationId xmlns:a16="http://schemas.microsoft.com/office/drawing/2014/main" id="{9070B2C3-0B8A-219E-C160-1591DF242836}"/>
              </a:ext>
            </a:extLst>
          </p:cNvPr>
          <p:cNvPicPr>
            <a:picLocks noChangeAspect="1"/>
          </p:cNvPicPr>
          <p:nvPr/>
        </p:nvPicPr>
        <p:blipFill>
          <a:blip r:embed="rId3"/>
          <a:stretch>
            <a:fillRect/>
          </a:stretch>
        </p:blipFill>
        <p:spPr>
          <a:xfrm>
            <a:off x="838200" y="1710011"/>
            <a:ext cx="3915951" cy="3641834"/>
          </a:xfrm>
          <a:prstGeom prst="rect">
            <a:avLst/>
          </a:prstGeom>
        </p:spPr>
      </p:pic>
    </p:spTree>
    <p:extLst>
      <p:ext uri="{BB962C8B-B14F-4D97-AF65-F5344CB8AC3E}">
        <p14:creationId xmlns:p14="http://schemas.microsoft.com/office/powerpoint/2010/main" val="121361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Kom bij de </a:t>
            </a:r>
            <a:r>
              <a:rPr lang="nl-NL" dirty="0" err="1"/>
              <a:t>K</a:t>
            </a:r>
            <a:r>
              <a:rPr lang="nl-NL" dirty="0" err="1">
                <a:effectLst/>
              </a:rPr>
              <a:t>lup</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0" indent="0">
              <a:buNone/>
            </a:pPr>
            <a:r>
              <a:rPr lang="nl-NL" dirty="0">
                <a:effectLst/>
                <a:latin typeface="Avenir Book" panose="02000503020000020003" pitchFamily="2" charset="0"/>
              </a:rPr>
              <a:t>Met de gratis </a:t>
            </a:r>
            <a:r>
              <a:rPr lang="nl-NL" dirty="0" err="1">
                <a:effectLst/>
                <a:latin typeface="Avenir Book" panose="02000503020000020003" pitchFamily="2" charset="0"/>
              </a:rPr>
              <a:t>Klup</a:t>
            </a:r>
            <a:r>
              <a:rPr lang="nl-NL" dirty="0">
                <a:effectLst/>
                <a:latin typeface="Avenir Book" panose="02000503020000020003" pitchFamily="2" charset="0"/>
              </a:rPr>
              <a:t>-app ontmoet je</a:t>
            </a:r>
            <a:br>
              <a:rPr lang="nl-NL" dirty="0">
                <a:latin typeface="Avenir Book" panose="02000503020000020003" pitchFamily="2" charset="0"/>
              </a:rPr>
            </a:br>
            <a:r>
              <a:rPr lang="nl-NL" dirty="0">
                <a:effectLst/>
                <a:latin typeface="Avenir Book" panose="02000503020000020003" pitchFamily="2" charset="0"/>
              </a:rPr>
              <a:t>digitaal 50-plussers met dezelfde</a:t>
            </a:r>
            <a:br>
              <a:rPr lang="nl-NL" dirty="0">
                <a:latin typeface="Avenir Book" panose="02000503020000020003" pitchFamily="2" charset="0"/>
              </a:rPr>
            </a:br>
            <a:r>
              <a:rPr lang="nl-NL" dirty="0">
                <a:effectLst/>
                <a:latin typeface="Avenir Book" panose="02000503020000020003" pitchFamily="2" charset="0"/>
              </a:rPr>
              <a:t>interesses. </a:t>
            </a:r>
          </a:p>
          <a:p>
            <a:pPr marL="0" indent="0">
              <a:buNone/>
            </a:pPr>
            <a:r>
              <a:rPr lang="nl-NL" dirty="0">
                <a:effectLst/>
                <a:latin typeface="Avenir Book" panose="02000503020000020003" pitchFamily="2" charset="0"/>
              </a:rPr>
              <a:t>Er zijn </a:t>
            </a:r>
            <a:r>
              <a:rPr lang="nl-NL" dirty="0" err="1">
                <a:effectLst/>
                <a:latin typeface="Avenir Book" panose="02000503020000020003" pitchFamily="2" charset="0"/>
              </a:rPr>
              <a:t>eetklups</a:t>
            </a:r>
            <a:r>
              <a:rPr lang="nl-NL" dirty="0">
                <a:effectLst/>
                <a:latin typeface="Avenir Book" panose="02000503020000020003" pitchFamily="2" charset="0"/>
              </a:rPr>
              <a:t>, </a:t>
            </a:r>
            <a:r>
              <a:rPr lang="nl-NL" dirty="0" err="1">
                <a:effectLst/>
                <a:latin typeface="Avenir Book" panose="02000503020000020003" pitchFamily="2" charset="0"/>
              </a:rPr>
              <a:t>kookklups</a:t>
            </a:r>
            <a:r>
              <a:rPr lang="nl-NL" dirty="0">
                <a:effectLst/>
                <a:latin typeface="Avenir Book" panose="02000503020000020003" pitchFamily="2" charset="0"/>
              </a:rPr>
              <a:t>,</a:t>
            </a:r>
            <a:br>
              <a:rPr lang="nl-NL" dirty="0">
                <a:latin typeface="Avenir Book" panose="02000503020000020003" pitchFamily="2" charset="0"/>
              </a:rPr>
            </a:br>
            <a:r>
              <a:rPr lang="nl-NL" dirty="0" err="1">
                <a:effectLst/>
                <a:latin typeface="Avenir Book" panose="02000503020000020003" pitchFamily="2" charset="0"/>
              </a:rPr>
              <a:t>wandelklups</a:t>
            </a:r>
            <a:r>
              <a:rPr lang="nl-NL" dirty="0">
                <a:effectLst/>
                <a:latin typeface="Avenir Book" panose="02000503020000020003" pitchFamily="2" charset="0"/>
              </a:rPr>
              <a:t> en meer. </a:t>
            </a:r>
          </a:p>
          <a:p>
            <a:pPr marL="0" indent="0">
              <a:buNone/>
            </a:pPr>
            <a:endParaRPr lang="nl-NL" dirty="0">
              <a:latin typeface="Avenir Book" panose="02000503020000020003" pitchFamily="2" charset="0"/>
            </a:endParaRPr>
          </a:p>
          <a:p>
            <a:pPr marL="0" indent="0">
              <a:buNone/>
            </a:pPr>
            <a:r>
              <a:rPr lang="nl-NL" dirty="0">
                <a:effectLst/>
                <a:latin typeface="Avenir Book" panose="02000503020000020003" pitchFamily="2" charset="0"/>
              </a:rPr>
              <a:t>Kijk op </a:t>
            </a:r>
            <a:r>
              <a:rPr lang="nl-NL" dirty="0" err="1">
                <a:effectLst/>
                <a:latin typeface="Avenir Book" panose="02000503020000020003" pitchFamily="2" charset="0"/>
              </a:rPr>
              <a:t>www.kluppen.nl</a:t>
            </a:r>
            <a:endParaRPr lang="nl-NL" dirty="0">
              <a:latin typeface="Avenir Book" panose="02000503020000020003" pitchFamily="2" charset="0"/>
            </a:endParaRPr>
          </a:p>
        </p:txBody>
      </p:sp>
      <p:sp>
        <p:nvSpPr>
          <p:cNvPr id="3" name="Tekstvak 2">
            <a:extLst>
              <a:ext uri="{FF2B5EF4-FFF2-40B4-BE49-F238E27FC236}">
                <a16:creationId xmlns:a16="http://schemas.microsoft.com/office/drawing/2014/main" id="{D92A6316-F40B-6C04-E512-13A13BEE9667}"/>
              </a:ext>
            </a:extLst>
          </p:cNvPr>
          <p:cNvSpPr txBox="1"/>
          <p:nvPr/>
        </p:nvSpPr>
        <p:spPr>
          <a:xfrm>
            <a:off x="8902262" y="6379836"/>
            <a:ext cx="3215367" cy="369332"/>
          </a:xfrm>
          <a:prstGeom prst="rect">
            <a:avLst/>
          </a:prstGeom>
          <a:noFill/>
        </p:spPr>
        <p:txBody>
          <a:bodyPr wrap="none" rtlCol="0">
            <a:spAutoFit/>
          </a:bodyPr>
          <a:lstStyle/>
          <a:p>
            <a:r>
              <a:rPr lang="nl-NL" dirty="0"/>
              <a:t>Bron: </a:t>
            </a:r>
            <a:r>
              <a:rPr lang="nl-NL" dirty="0" err="1"/>
              <a:t>open.overheid.nl</a:t>
            </a:r>
            <a:r>
              <a:rPr lang="nl-NL" dirty="0"/>
              <a:t> </a:t>
            </a:r>
            <a:r>
              <a:rPr lang="nl-NL" dirty="0" err="1"/>
              <a:t>Digibelle</a:t>
            </a:r>
            <a:endParaRPr lang="nl-NL" dirty="0"/>
          </a:p>
        </p:txBody>
      </p:sp>
      <p:pic>
        <p:nvPicPr>
          <p:cNvPr id="10242" name="Picture 2">
            <a:extLst>
              <a:ext uri="{FF2B5EF4-FFF2-40B4-BE49-F238E27FC236}">
                <a16:creationId xmlns:a16="http://schemas.microsoft.com/office/drawing/2014/main" id="{40D2F84E-68E4-8883-BC56-6AB0143D5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20" y="1939158"/>
            <a:ext cx="4762915" cy="37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91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Afbeeldingen in PowerPoint uitlijnen</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746531" y="1741981"/>
            <a:ext cx="5888421" cy="4828566"/>
          </a:xfrm>
        </p:spPr>
        <p:txBody>
          <a:bodyPr>
            <a:normAutofit/>
          </a:bodyPr>
          <a:lstStyle/>
          <a:p>
            <a:pPr marL="0" indent="0">
              <a:buNone/>
            </a:pPr>
            <a:r>
              <a:rPr lang="nl-NL" dirty="0">
                <a:effectLst/>
                <a:latin typeface="Avenir Book" panose="02000503020000020003" pitchFamily="2" charset="0"/>
              </a:rPr>
              <a:t>Selecteer de afbeeldingen allemaal (met de muis een vierkant eromheen slepen of selecteren</a:t>
            </a:r>
            <a:br>
              <a:rPr lang="nl-NL" dirty="0">
                <a:latin typeface="Avenir Book" panose="02000503020000020003" pitchFamily="2" charset="0"/>
              </a:rPr>
            </a:br>
            <a:r>
              <a:rPr lang="nl-NL" dirty="0">
                <a:effectLst/>
                <a:latin typeface="Avenir Book" panose="02000503020000020003" pitchFamily="2" charset="0"/>
              </a:rPr>
              <a:t>met Ctrl of Shift ingedrukt).</a:t>
            </a:r>
            <a:br>
              <a:rPr lang="nl-NL" dirty="0">
                <a:effectLst/>
                <a:latin typeface="Avenir Book" panose="02000503020000020003" pitchFamily="2" charset="0"/>
              </a:rPr>
            </a:br>
            <a:br>
              <a:rPr lang="nl-NL" dirty="0">
                <a:latin typeface="Avenir Book" panose="02000503020000020003" pitchFamily="2" charset="0"/>
              </a:rPr>
            </a:br>
            <a:r>
              <a:rPr lang="nl-NL" dirty="0">
                <a:effectLst/>
                <a:latin typeface="Avenir Book" panose="02000503020000020003" pitchFamily="2" charset="0"/>
              </a:rPr>
              <a:t>Vervolgens klik je op tabblad Start op Schikken, Uitlijnen, Midden uitlijnen. </a:t>
            </a:r>
          </a:p>
          <a:p>
            <a:pPr marL="0" indent="0">
              <a:buNone/>
            </a:pPr>
            <a:r>
              <a:rPr lang="nl-NL" dirty="0">
                <a:effectLst/>
                <a:latin typeface="Avenir Book" panose="02000503020000020003" pitchFamily="2" charset="0"/>
              </a:rPr>
              <a:t>Daarna kies je voor Schikken, Uitlijnen, Horizontaal verdelen.</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179059" y="6416465"/>
            <a:ext cx="3012941" cy="369332"/>
          </a:xfrm>
          <a:prstGeom prst="rect">
            <a:avLst/>
          </a:prstGeom>
          <a:noFill/>
        </p:spPr>
        <p:txBody>
          <a:bodyPr wrap="none" rtlCol="0">
            <a:spAutoFit/>
          </a:bodyPr>
          <a:lstStyle/>
          <a:p>
            <a:r>
              <a:rPr lang="nl-NL" dirty="0"/>
              <a:t>Bron: </a:t>
            </a:r>
            <a:r>
              <a:rPr lang="nl-NL" dirty="0" err="1"/>
              <a:t>haalmeeruitmicrosoft.nl</a:t>
            </a:r>
            <a:endParaRPr lang="nl-NL" dirty="0"/>
          </a:p>
        </p:txBody>
      </p:sp>
      <p:pic>
        <p:nvPicPr>
          <p:cNvPr id="12290" name="Picture 2" descr="5 gouden tips in PowerPoint ">
            <a:extLst>
              <a:ext uri="{FF2B5EF4-FFF2-40B4-BE49-F238E27FC236}">
                <a16:creationId xmlns:a16="http://schemas.microsoft.com/office/drawing/2014/main" id="{3ED60A3A-5647-45E5-86C3-CAD947709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08" y="2472118"/>
            <a:ext cx="5385547" cy="11311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5 gouden tips in PowerPoint ">
            <a:extLst>
              <a:ext uri="{FF2B5EF4-FFF2-40B4-BE49-F238E27FC236}">
                <a16:creationId xmlns:a16="http://schemas.microsoft.com/office/drawing/2014/main" id="{E465664A-EB97-9483-6AAD-D5BD2EEBE5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a:stretch/>
        </p:blipFill>
        <p:spPr bwMode="auto">
          <a:xfrm>
            <a:off x="182307" y="3923457"/>
            <a:ext cx="5385547" cy="84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0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Doorverbinden buiten openingstijden</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7853855" cy="4554212"/>
          </a:xfrm>
        </p:spPr>
        <p:txBody>
          <a:bodyPr>
            <a:normAutofit/>
          </a:bodyPr>
          <a:lstStyle/>
          <a:p>
            <a:pPr marL="0" indent="0">
              <a:buNone/>
            </a:pPr>
            <a:r>
              <a:rPr lang="nl-NL" dirty="0">
                <a:latin typeface="Avenir Book" panose="02000503020000020003" pitchFamily="2" charset="0"/>
              </a:rPr>
              <a:t>Wist je dat het bij sommige telecomaanbieders mogelijk is om buiten openingstijden een keuzemenu met doorschakeling naar de huisartsenpost in te stellen?</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Bijvoorbeeld ‘’kies 1 om te worden doorgeschakeld naar de huisartsenpost’’.</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Informeer eens bij jullie telefonieleverancier naar de mogelijkheden!</a:t>
            </a:r>
          </a:p>
        </p:txBody>
      </p:sp>
      <p:pic>
        <p:nvPicPr>
          <p:cNvPr id="4" name="Afbeelding 3">
            <a:extLst>
              <a:ext uri="{FF2B5EF4-FFF2-40B4-BE49-F238E27FC236}">
                <a16:creationId xmlns:a16="http://schemas.microsoft.com/office/drawing/2014/main" id="{1080A108-4B62-BD07-4C4E-67C47BD5E194}"/>
              </a:ext>
            </a:extLst>
          </p:cNvPr>
          <p:cNvPicPr>
            <a:picLocks noChangeAspect="1"/>
          </p:cNvPicPr>
          <p:nvPr/>
        </p:nvPicPr>
        <p:blipFill rotWithShape="1">
          <a:blip r:embed="rId3"/>
          <a:srcRect l="34023" t="31264" b="22452"/>
          <a:stretch/>
        </p:blipFill>
        <p:spPr>
          <a:xfrm>
            <a:off x="8240110" y="2102069"/>
            <a:ext cx="4524703" cy="3174124"/>
          </a:xfrm>
          <a:prstGeom prst="rect">
            <a:avLst/>
          </a:prstGeom>
        </p:spPr>
      </p:pic>
    </p:spTree>
    <p:extLst>
      <p:ext uri="{BB962C8B-B14F-4D97-AF65-F5344CB8AC3E}">
        <p14:creationId xmlns:p14="http://schemas.microsoft.com/office/powerpoint/2010/main" val="2949006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Weg met losse briefjes</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746531" y="1741981"/>
            <a:ext cx="5888421" cy="4828566"/>
          </a:xfrm>
        </p:spPr>
        <p:txBody>
          <a:bodyPr>
            <a:normAutofit/>
          </a:bodyPr>
          <a:lstStyle/>
          <a:p>
            <a:pPr marL="0" indent="0">
              <a:buNone/>
            </a:pPr>
            <a:r>
              <a:rPr lang="nl-NL" dirty="0"/>
              <a:t>Ligt jouw bureau ook altijd vol met post-its en losse blaadjes en vergeet je hierdoor wat je echt moet doen? Met </a:t>
            </a:r>
            <a:r>
              <a:rPr lang="nl-NL" dirty="0" err="1"/>
              <a:t>Trello</a:t>
            </a:r>
            <a:r>
              <a:rPr lang="nl-NL" dirty="0"/>
              <a:t> maak je een handige </a:t>
            </a:r>
            <a:r>
              <a:rPr lang="nl-NL" dirty="0" err="1"/>
              <a:t>to</a:t>
            </a:r>
            <a:r>
              <a:rPr lang="nl-NL" dirty="0"/>
              <a:t>-do lijst die aangeeft waarmee je bezig bent en wat je af hebt. Dit zorgt ervoor dat je een duidelijk overzicht hebt van wat je gedaan hebt en wat je nog moet doen.</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683555" y="6385881"/>
            <a:ext cx="2370008" cy="369332"/>
          </a:xfrm>
          <a:prstGeom prst="rect">
            <a:avLst/>
          </a:prstGeom>
          <a:noFill/>
        </p:spPr>
        <p:txBody>
          <a:bodyPr wrap="none" rtlCol="0">
            <a:spAutoFit/>
          </a:bodyPr>
          <a:lstStyle/>
          <a:p>
            <a:r>
              <a:rPr lang="nl-NL" dirty="0"/>
              <a:t>Bron: </a:t>
            </a:r>
            <a:r>
              <a:rPr lang="nl-NL" dirty="0" err="1"/>
              <a:t>zzpservicedesk.nl</a:t>
            </a:r>
            <a:endParaRPr lang="nl-NL" dirty="0"/>
          </a:p>
        </p:txBody>
      </p:sp>
      <p:pic>
        <p:nvPicPr>
          <p:cNvPr id="1026" name="Picture 2" descr="Beheer de projecten van je team overal | Trello">
            <a:extLst>
              <a:ext uri="{FF2B5EF4-FFF2-40B4-BE49-F238E27FC236}">
                <a16:creationId xmlns:a16="http://schemas.microsoft.com/office/drawing/2014/main" id="{E8A82EB3-B336-B4A2-AA3F-F030A7401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2" y="1741981"/>
            <a:ext cx="5771303" cy="40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71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Nooi</a:t>
            </a:r>
            <a:r>
              <a:rPr lang="nl-NL" dirty="0"/>
              <a:t>t meer je wachtwoord vergeten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7853855" cy="4554212"/>
          </a:xfrm>
        </p:spPr>
        <p:txBody>
          <a:bodyPr>
            <a:normAutofit/>
          </a:bodyPr>
          <a:lstStyle/>
          <a:p>
            <a:pPr marL="0" indent="0">
              <a:buNone/>
            </a:pPr>
            <a:r>
              <a:rPr lang="nl-NL" dirty="0">
                <a:latin typeface="Avenir Book" panose="02000503020000020003" pitchFamily="2" charset="0"/>
              </a:rPr>
              <a:t>Heb jij ook zoveel accounts op verschillende websites en applicaties?</a:t>
            </a:r>
            <a:br>
              <a:rPr lang="nl-NL" dirty="0">
                <a:latin typeface="Avenir Book" panose="02000503020000020003" pitchFamily="2" charset="0"/>
              </a:rPr>
            </a:br>
            <a:r>
              <a:rPr lang="nl-NL" dirty="0">
                <a:latin typeface="Avenir Book" panose="02000503020000020003" pitchFamily="2" charset="0"/>
              </a:rPr>
              <a:t>Voor de veiligheid is natuurlijk goed om voor ieder programma een ander wachtwoord te kiezen, maar hoe onthoud je al die wachtwoorden?</a:t>
            </a:r>
            <a:br>
              <a:rPr lang="nl-NL" dirty="0">
                <a:latin typeface="Avenir Book" panose="02000503020000020003" pitchFamily="2" charset="0"/>
              </a:rPr>
            </a:br>
            <a:endParaRPr lang="nl-NL" dirty="0">
              <a:latin typeface="Avenir Book" panose="02000503020000020003" pitchFamily="2" charset="0"/>
            </a:endParaRPr>
          </a:p>
          <a:p>
            <a:pPr marL="0" indent="0">
              <a:buNone/>
            </a:pPr>
            <a:r>
              <a:rPr lang="nl-NL" dirty="0">
                <a:latin typeface="Avenir Book" panose="02000503020000020003" pitchFamily="2" charset="0"/>
              </a:rPr>
              <a:t>Een gratis wachtwoordkluis kan je hierbij helpen! Er zijn veel verschillende, waaronder </a:t>
            </a:r>
            <a:r>
              <a:rPr lang="nl-NL" dirty="0" err="1">
                <a:latin typeface="Avenir Book" panose="02000503020000020003" pitchFamily="2" charset="0"/>
              </a:rPr>
              <a:t>KeePass</a:t>
            </a:r>
            <a:r>
              <a:rPr lang="nl-NL" dirty="0">
                <a:latin typeface="Avenir Book" panose="02000503020000020003" pitchFamily="2" charset="0"/>
              </a:rPr>
              <a:t> en </a:t>
            </a:r>
            <a:r>
              <a:rPr lang="nl-NL" dirty="0" err="1">
                <a:latin typeface="Avenir Book" panose="02000503020000020003" pitchFamily="2" charset="0"/>
              </a:rPr>
              <a:t>LastPass</a:t>
            </a:r>
            <a:endParaRPr lang="nl-NL" dirty="0">
              <a:latin typeface="Avenir Book" panose="02000503020000020003" pitchFamily="2" charset="0"/>
            </a:endParaRPr>
          </a:p>
        </p:txBody>
      </p:sp>
      <p:pic>
        <p:nvPicPr>
          <p:cNvPr id="5" name="Afbeelding 4">
            <a:extLst>
              <a:ext uri="{FF2B5EF4-FFF2-40B4-BE49-F238E27FC236}">
                <a16:creationId xmlns:a16="http://schemas.microsoft.com/office/drawing/2014/main" id="{E29B8BD4-329D-387C-EE61-05D0E6AA91B8}"/>
              </a:ext>
            </a:extLst>
          </p:cNvPr>
          <p:cNvPicPr>
            <a:picLocks noChangeAspect="1"/>
          </p:cNvPicPr>
          <p:nvPr/>
        </p:nvPicPr>
        <p:blipFill>
          <a:blip r:embed="rId3"/>
          <a:stretch>
            <a:fillRect/>
          </a:stretch>
        </p:blipFill>
        <p:spPr>
          <a:xfrm>
            <a:off x="7690944" y="1340125"/>
            <a:ext cx="4871545" cy="4871545"/>
          </a:xfrm>
          <a:prstGeom prst="rect">
            <a:avLst/>
          </a:prstGeom>
        </p:spPr>
      </p:pic>
    </p:spTree>
    <p:extLst>
      <p:ext uri="{BB962C8B-B14F-4D97-AF65-F5344CB8AC3E}">
        <p14:creationId xmlns:p14="http://schemas.microsoft.com/office/powerpoint/2010/main" val="17845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Uitleg voor </a:t>
            </a:r>
            <a:r>
              <a:rPr lang="nl-NL" dirty="0" err="1"/>
              <a:t>digicoaches</a:t>
            </a:r>
            <a:endParaRPr lang="nl-NL" dirty="0"/>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838199" y="1825625"/>
            <a:ext cx="7538545" cy="4351338"/>
          </a:xfrm>
        </p:spPr>
        <p:txBody>
          <a:bodyPr/>
          <a:lstStyle/>
          <a:p>
            <a:r>
              <a:rPr lang="nl-NL" dirty="0"/>
              <a:t>Deze presentatie kun je gebruiken om </a:t>
            </a:r>
            <a:r>
              <a:rPr lang="nl-NL" dirty="0" err="1"/>
              <a:t>digitips</a:t>
            </a:r>
            <a:r>
              <a:rPr lang="nl-NL" dirty="0"/>
              <a:t> te delen met je collega’s. Bijvoorbeeld tijdens een borrel, lunchsessie of werkoverleg.</a:t>
            </a:r>
          </a:p>
          <a:p>
            <a:r>
              <a:rPr lang="nl-NL" dirty="0"/>
              <a:t>Wil je een bepaalde tip niet gebruiken? Verberg de dia dan door met je rechter muisknop op de dia (links in de kolom) te klikken en kies vervolgens ‘dia verbergen’.</a:t>
            </a:r>
          </a:p>
          <a:p>
            <a:pPr marL="0" indent="0">
              <a:buNone/>
            </a:pPr>
            <a:br>
              <a:rPr lang="nl-NL" dirty="0"/>
            </a:br>
            <a:r>
              <a:rPr lang="nl-NL" dirty="0"/>
              <a:t>  Probeer het eens met deze dia </a:t>
            </a:r>
            <a:r>
              <a:rPr lang="nl-NL" dirty="0">
                <a:solidFill>
                  <a:srgbClr val="5D2366"/>
                </a:solidFill>
                <a:sym typeface="Wingdings" pitchFamily="2" charset="2"/>
              </a:rPr>
              <a:t></a:t>
            </a:r>
            <a:endParaRPr lang="nl-NL" dirty="0">
              <a:solidFill>
                <a:srgbClr val="5D2366"/>
              </a:solidFill>
            </a:endParaRPr>
          </a:p>
          <a:p>
            <a:endParaRPr lang="nl-NL" dirty="0"/>
          </a:p>
        </p:txBody>
      </p:sp>
      <p:pic>
        <p:nvPicPr>
          <p:cNvPr id="8" name="Afbeelding 7">
            <a:extLst>
              <a:ext uri="{FF2B5EF4-FFF2-40B4-BE49-F238E27FC236}">
                <a16:creationId xmlns:a16="http://schemas.microsoft.com/office/drawing/2014/main" id="{77648040-28AD-8D3F-81C5-32F455CDF250}"/>
              </a:ext>
            </a:extLst>
          </p:cNvPr>
          <p:cNvPicPr>
            <a:picLocks noChangeAspect="1"/>
          </p:cNvPicPr>
          <p:nvPr/>
        </p:nvPicPr>
        <p:blipFill>
          <a:blip r:embed="rId2"/>
          <a:stretch>
            <a:fillRect/>
          </a:stretch>
        </p:blipFill>
        <p:spPr>
          <a:xfrm>
            <a:off x="8450316" y="1834056"/>
            <a:ext cx="3081833" cy="4351338"/>
          </a:xfrm>
          <a:prstGeom prst="rect">
            <a:avLst/>
          </a:prstGeom>
        </p:spPr>
      </p:pic>
      <p:sp>
        <p:nvSpPr>
          <p:cNvPr id="5" name="Gebogen pijl 4">
            <a:extLst>
              <a:ext uri="{FF2B5EF4-FFF2-40B4-BE49-F238E27FC236}">
                <a16:creationId xmlns:a16="http://schemas.microsoft.com/office/drawing/2014/main" id="{792788E0-28B9-5633-36EA-369947F8E54C}"/>
              </a:ext>
            </a:extLst>
          </p:cNvPr>
          <p:cNvSpPr/>
          <p:nvPr/>
        </p:nvSpPr>
        <p:spPr>
          <a:xfrm flipV="1">
            <a:off x="6096000" y="5023944"/>
            <a:ext cx="3226408" cy="262759"/>
          </a:xfrm>
          <a:prstGeom prst="bentArrow">
            <a:avLst>
              <a:gd name="adj1" fmla="val 16667"/>
              <a:gd name="adj2" fmla="val 41717"/>
              <a:gd name="adj3" fmla="val 50000"/>
              <a:gd name="adj4" fmla="val 47448"/>
            </a:avLst>
          </a:prstGeom>
          <a:solidFill>
            <a:srgbClr val="7642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548915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err="1"/>
              <a:t>Snelteksten</a:t>
            </a:r>
            <a:r>
              <a:rPr lang="nl-NL" dirty="0"/>
              <a:t> in Word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244663" y="1159710"/>
            <a:ext cx="6642538" cy="5277775"/>
          </a:xfrm>
        </p:spPr>
        <p:txBody>
          <a:bodyPr>
            <a:noAutofit/>
          </a:bodyPr>
          <a:lstStyle/>
          <a:p>
            <a:pPr marL="0" indent="0">
              <a:lnSpc>
                <a:spcPct val="107000"/>
              </a:lnSpc>
              <a:spcAft>
                <a:spcPts val="800"/>
              </a:spcAft>
              <a:buNone/>
            </a:pPr>
            <a:r>
              <a:rPr lang="nl-NL" dirty="0">
                <a:effectLst/>
                <a:latin typeface="Avenir Book" panose="02000503020000020003" pitchFamily="2" charset="0"/>
              </a:rPr>
              <a:t>Gebruik je regelmatig dezelfde tekst? Of heb je moeite met het onthouden van de volgorde van de notulen? </a:t>
            </a:r>
            <a:br>
              <a:rPr lang="nl-NL" dirty="0">
                <a:effectLst/>
                <a:latin typeface="Avenir Book" panose="02000503020000020003" pitchFamily="2" charset="0"/>
              </a:rPr>
            </a:br>
            <a:r>
              <a:rPr lang="nl-NL" dirty="0">
                <a:effectLst/>
                <a:latin typeface="Avenir Book" panose="02000503020000020003" pitchFamily="2" charset="0"/>
              </a:rPr>
              <a:t>Maak dan een </a:t>
            </a:r>
            <a:r>
              <a:rPr lang="nl-NL" dirty="0" err="1">
                <a:effectLst/>
                <a:latin typeface="Avenir Book" panose="02000503020000020003" pitchFamily="2" charset="0"/>
              </a:rPr>
              <a:t>sneltekst</a:t>
            </a:r>
            <a:r>
              <a:rPr lang="nl-NL" dirty="0">
                <a:effectLst/>
                <a:latin typeface="Avenir Book" panose="02000503020000020003" pitchFamily="2" charset="0"/>
              </a:rPr>
              <a:t> aan in Word:</a:t>
            </a:r>
          </a:p>
          <a:p>
            <a:pPr>
              <a:lnSpc>
                <a:spcPct val="107000"/>
              </a:lnSpc>
              <a:spcAft>
                <a:spcPts val="800"/>
              </a:spcAft>
            </a:pPr>
            <a:r>
              <a:rPr lang="nl-NL" dirty="0">
                <a:effectLst/>
                <a:latin typeface="Avenir Book" panose="02000503020000020003" pitchFamily="2" charset="0"/>
              </a:rPr>
              <a:t>Typ de gewenste tekst en selecteer deze</a:t>
            </a:r>
          </a:p>
          <a:p>
            <a:pPr>
              <a:lnSpc>
                <a:spcPct val="107000"/>
              </a:lnSpc>
              <a:spcAft>
                <a:spcPts val="800"/>
              </a:spcAft>
            </a:pPr>
            <a:r>
              <a:rPr lang="nl-NL" dirty="0">
                <a:latin typeface="Avenir Book" panose="02000503020000020003" pitchFamily="2" charset="0"/>
              </a:rPr>
              <a:t>Klik op ’invoegen’ en ‘</a:t>
            </a:r>
            <a:r>
              <a:rPr lang="nl-NL" dirty="0" err="1">
                <a:latin typeface="Avenir Book" panose="02000503020000020003" pitchFamily="2" charset="0"/>
              </a:rPr>
              <a:t>snelonderdelen</a:t>
            </a:r>
            <a:r>
              <a:rPr lang="nl-NL" dirty="0">
                <a:latin typeface="Avenir Book" panose="02000503020000020003" pitchFamily="2" charset="0"/>
              </a:rPr>
              <a:t>’</a:t>
            </a:r>
          </a:p>
          <a:p>
            <a:pPr>
              <a:lnSpc>
                <a:spcPct val="107000"/>
              </a:lnSpc>
              <a:spcAft>
                <a:spcPts val="800"/>
              </a:spcAft>
            </a:pPr>
            <a:r>
              <a:rPr lang="nl-NL" dirty="0">
                <a:latin typeface="Avenir Book" panose="02000503020000020003" pitchFamily="2" charset="0"/>
              </a:rPr>
              <a:t>Klik op ‘autotekst’</a:t>
            </a:r>
          </a:p>
          <a:p>
            <a:pPr>
              <a:lnSpc>
                <a:spcPct val="107000"/>
              </a:lnSpc>
              <a:spcAft>
                <a:spcPts val="800"/>
              </a:spcAft>
            </a:pPr>
            <a:r>
              <a:rPr lang="nl-NL" dirty="0">
                <a:latin typeface="Avenir Book" panose="02000503020000020003" pitchFamily="2" charset="0"/>
              </a:rPr>
              <a:t>Selectie opslaan als autotekst</a:t>
            </a:r>
          </a:p>
          <a:p>
            <a:pPr marL="0" indent="0">
              <a:lnSpc>
                <a:spcPct val="107000"/>
              </a:lnSpc>
              <a:spcAft>
                <a:spcPts val="800"/>
              </a:spcAft>
              <a:buNone/>
            </a:pPr>
            <a:endParaRPr lang="nl-NL" dirty="0">
              <a:latin typeface="Avenir Book" panose="02000503020000020003" pitchFamily="2" charset="0"/>
            </a:endParaRPr>
          </a:p>
          <a:p>
            <a:pPr marL="0" indent="0">
              <a:lnSpc>
                <a:spcPct val="107000"/>
              </a:lnSpc>
              <a:spcAft>
                <a:spcPts val="800"/>
              </a:spcAft>
              <a:buNone/>
            </a:pPr>
            <a:r>
              <a:rPr lang="nl-NL" dirty="0">
                <a:latin typeface="Avenir Book" panose="02000503020000020003" pitchFamily="2" charset="0"/>
              </a:rPr>
              <a:t>Hierna kun je in Word bijv. ‘notulen’ typen en vervolgens op Enter drukken et voilà! Alle kopjes staan voor je klaar.</a:t>
            </a:r>
          </a:p>
          <a:p>
            <a:pPr>
              <a:lnSpc>
                <a:spcPct val="107000"/>
              </a:lnSpc>
              <a:spcAft>
                <a:spcPts val="800"/>
              </a:spcAft>
            </a:pPr>
            <a:endParaRPr lang="nl-NL"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10839694" y="6411108"/>
            <a:ext cx="1257524" cy="369332"/>
          </a:xfrm>
          <a:prstGeom prst="rect">
            <a:avLst/>
          </a:prstGeom>
          <a:noFill/>
        </p:spPr>
        <p:txBody>
          <a:bodyPr wrap="none" rtlCol="0">
            <a:spAutoFit/>
          </a:bodyPr>
          <a:lstStyle/>
          <a:p>
            <a:r>
              <a:rPr lang="nl-NL" dirty="0"/>
              <a:t>Bron: ROER</a:t>
            </a:r>
          </a:p>
        </p:txBody>
      </p:sp>
      <p:pic>
        <p:nvPicPr>
          <p:cNvPr id="9" name="Afbeelding 8">
            <a:extLst>
              <a:ext uri="{FF2B5EF4-FFF2-40B4-BE49-F238E27FC236}">
                <a16:creationId xmlns:a16="http://schemas.microsoft.com/office/drawing/2014/main" id="{39142F69-13E0-6AB5-624E-AF3064FE8FEE}"/>
              </a:ext>
            </a:extLst>
          </p:cNvPr>
          <p:cNvPicPr>
            <a:picLocks noChangeAspect="1"/>
          </p:cNvPicPr>
          <p:nvPr/>
        </p:nvPicPr>
        <p:blipFill rotWithShape="1">
          <a:blip r:embed="rId3"/>
          <a:srcRect l="1328" t="3763" r="10867"/>
          <a:stretch/>
        </p:blipFill>
        <p:spPr>
          <a:xfrm>
            <a:off x="77184" y="2165131"/>
            <a:ext cx="5190717" cy="2827284"/>
          </a:xfrm>
          <a:prstGeom prst="rect">
            <a:avLst/>
          </a:prstGeom>
        </p:spPr>
      </p:pic>
    </p:spTree>
    <p:extLst>
      <p:ext uri="{BB962C8B-B14F-4D97-AF65-F5344CB8AC3E}">
        <p14:creationId xmlns:p14="http://schemas.microsoft.com/office/powerpoint/2010/main" val="125832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Snel schakelen tussen programma’s</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10449911" cy="4554212"/>
          </a:xfrm>
        </p:spPr>
        <p:txBody>
          <a:bodyPr>
            <a:normAutofit/>
          </a:bodyPr>
          <a:lstStyle/>
          <a:p>
            <a:pPr marL="0" indent="0">
              <a:buNone/>
            </a:pPr>
            <a:r>
              <a:rPr lang="nl-NL" dirty="0"/>
              <a:t>In je taakbalk staan een aantal programma’s vast, bijvoorbeeld: documenten, internet, Word en het HIS. Als je op de Windows toets drukt en het nummer van het programma intypt (bijv. 1) opent dit programma. Zo ook met Windows 2, 3, 4, 5 et cetera. </a:t>
            </a:r>
          </a:p>
          <a:p>
            <a:pPr marL="0" indent="0">
              <a:buNone/>
            </a:pPr>
            <a:r>
              <a:rPr lang="nl-NL" dirty="0"/>
              <a:t>Het nummer staat voor de plek waarop het programma staat. Staat het HIS bijvoorbeeld als 2</a:t>
            </a:r>
            <a:r>
              <a:rPr lang="nl-NL" baseline="30000" dirty="0"/>
              <a:t>e</a:t>
            </a:r>
            <a:r>
              <a:rPr lang="nl-NL" dirty="0"/>
              <a:t> in het rijtje? </a:t>
            </a:r>
            <a:br>
              <a:rPr lang="nl-NL" dirty="0"/>
            </a:br>
            <a:r>
              <a:rPr lang="nl-NL" dirty="0"/>
              <a:t>Dan open je deze met Windows + 2.</a:t>
            </a:r>
          </a:p>
        </p:txBody>
      </p:sp>
      <p:pic>
        <p:nvPicPr>
          <p:cNvPr id="2050" name="Picture 2" descr="De taakbalk gebruiken in Windows 11 - Microsoft Ondersteuning">
            <a:extLst>
              <a:ext uri="{FF2B5EF4-FFF2-40B4-BE49-F238E27FC236}">
                <a16:creationId xmlns:a16="http://schemas.microsoft.com/office/drawing/2014/main" id="{9BC4565B-A485-8554-5DFB-BC7B7F73D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 t="91972" r="17158" b="56"/>
          <a:stretch/>
        </p:blipFill>
        <p:spPr bwMode="auto">
          <a:xfrm>
            <a:off x="2143235" y="5116460"/>
            <a:ext cx="7526282" cy="4099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08A4869-47FD-5B25-565E-FDF8B52DB29F}"/>
              </a:ext>
            </a:extLst>
          </p:cNvPr>
          <p:cNvSpPr txBox="1"/>
          <p:nvPr/>
        </p:nvSpPr>
        <p:spPr>
          <a:xfrm>
            <a:off x="10839694" y="6411108"/>
            <a:ext cx="1257524" cy="369332"/>
          </a:xfrm>
          <a:prstGeom prst="rect">
            <a:avLst/>
          </a:prstGeom>
          <a:noFill/>
        </p:spPr>
        <p:txBody>
          <a:bodyPr wrap="none" rtlCol="0">
            <a:spAutoFit/>
          </a:bodyPr>
          <a:lstStyle/>
          <a:p>
            <a:r>
              <a:rPr lang="nl-NL" dirty="0"/>
              <a:t>Bron: ROER</a:t>
            </a:r>
          </a:p>
        </p:txBody>
      </p:sp>
    </p:spTree>
    <p:extLst>
      <p:ext uri="{BB962C8B-B14F-4D97-AF65-F5344CB8AC3E}">
        <p14:creationId xmlns:p14="http://schemas.microsoft.com/office/powerpoint/2010/main" val="1848916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Een veilige kopie van je ID</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447195"/>
            <a:ext cx="7853854" cy="4554212"/>
          </a:xfrm>
        </p:spPr>
        <p:txBody>
          <a:bodyPr>
            <a:noAutofit/>
          </a:bodyPr>
          <a:lstStyle/>
          <a:p>
            <a:pPr marL="0" indent="0">
              <a:buNone/>
            </a:pPr>
            <a:r>
              <a:rPr lang="nl-NL" dirty="0"/>
              <a:t>Met de kopie-ID app kun je een kopie maken van je ID of paspoort. In de app kun je een blok zetten over de gegevens die niet nodig zijn. Zo kun je bijvoorbeeld je BSN-nummer, handtekening en pasfoto afschermen. Hierdoor kan deze gevoelige informatie niet in de verkeerde handen komen. </a:t>
            </a:r>
          </a:p>
          <a:p>
            <a:pPr marL="0" indent="0">
              <a:buNone/>
            </a:pPr>
            <a:r>
              <a:rPr lang="nl-NL" dirty="0"/>
              <a:t>Verder kun je met de app een watermerk in de kopie zetten, waarin je vermeld wat de datum is van de kopie en het doel. Hierdoor wordt frauderen ook moeilijker. </a:t>
            </a:r>
          </a:p>
        </p:txBody>
      </p:sp>
      <p:sp>
        <p:nvSpPr>
          <p:cNvPr id="3" name="Tekstvak 2">
            <a:extLst>
              <a:ext uri="{FF2B5EF4-FFF2-40B4-BE49-F238E27FC236}">
                <a16:creationId xmlns:a16="http://schemas.microsoft.com/office/drawing/2014/main" id="{16118E3F-80F4-8F4A-9DA2-FEEE96AE5E3E}"/>
              </a:ext>
            </a:extLst>
          </p:cNvPr>
          <p:cNvSpPr txBox="1"/>
          <p:nvPr/>
        </p:nvSpPr>
        <p:spPr>
          <a:xfrm>
            <a:off x="9350363" y="6416465"/>
            <a:ext cx="2768065" cy="369332"/>
          </a:xfrm>
          <a:prstGeom prst="rect">
            <a:avLst/>
          </a:prstGeom>
          <a:noFill/>
        </p:spPr>
        <p:txBody>
          <a:bodyPr wrap="none" rtlCol="0">
            <a:spAutoFit/>
          </a:bodyPr>
          <a:lstStyle/>
          <a:p>
            <a:r>
              <a:rPr lang="nl-NL" dirty="0"/>
              <a:t>Bron: </a:t>
            </a:r>
            <a:r>
              <a:rPr lang="nl-NL" dirty="0" err="1"/>
              <a:t>Digivaardig</a:t>
            </a:r>
            <a:r>
              <a:rPr lang="nl-NL" dirty="0"/>
              <a:t> in de Zorg</a:t>
            </a:r>
          </a:p>
        </p:txBody>
      </p:sp>
      <p:pic>
        <p:nvPicPr>
          <p:cNvPr id="7" name="Afbeelding 6">
            <a:extLst>
              <a:ext uri="{FF2B5EF4-FFF2-40B4-BE49-F238E27FC236}">
                <a16:creationId xmlns:a16="http://schemas.microsoft.com/office/drawing/2014/main" id="{E65D77CB-F369-64F5-A536-48B8FC88460B}"/>
              </a:ext>
            </a:extLst>
          </p:cNvPr>
          <p:cNvPicPr>
            <a:picLocks noChangeAspect="1"/>
          </p:cNvPicPr>
          <p:nvPr/>
        </p:nvPicPr>
        <p:blipFill>
          <a:blip r:embed="rId3"/>
          <a:stretch>
            <a:fillRect/>
          </a:stretch>
        </p:blipFill>
        <p:spPr>
          <a:xfrm>
            <a:off x="7914291" y="1298028"/>
            <a:ext cx="4645572" cy="4645572"/>
          </a:xfrm>
          <a:prstGeom prst="rect">
            <a:avLst/>
          </a:prstGeom>
        </p:spPr>
      </p:pic>
    </p:spTree>
    <p:extLst>
      <p:ext uri="{BB962C8B-B14F-4D97-AF65-F5344CB8AC3E}">
        <p14:creationId xmlns:p14="http://schemas.microsoft.com/office/powerpoint/2010/main" val="338001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Een scanner in je broekzak</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150069" y="1557315"/>
            <a:ext cx="6369269" cy="4828566"/>
          </a:xfrm>
        </p:spPr>
        <p:txBody>
          <a:bodyPr>
            <a:normAutofit lnSpcReduction="10000"/>
          </a:bodyPr>
          <a:lstStyle/>
          <a:p>
            <a:pPr marL="0" indent="0">
              <a:buNone/>
            </a:pPr>
            <a:r>
              <a:rPr lang="nl-NL" dirty="0"/>
              <a:t>De app Genius scan tovert je telefoon om in een scanner. </a:t>
            </a:r>
          </a:p>
          <a:p>
            <a:pPr marL="0" indent="0">
              <a:buNone/>
            </a:pPr>
            <a:r>
              <a:rPr lang="nl-NL" dirty="0"/>
              <a:t>Handig voor het bewaren van bonnetjes, facturen, verzendbewijzen, briefjes van school, een pagina uit een boek, het digitaliseren van papieren documenten en ga zo maar door.</a:t>
            </a:r>
          </a:p>
          <a:p>
            <a:pPr marL="0" indent="0">
              <a:buNone/>
            </a:pPr>
            <a:r>
              <a:rPr lang="nl-NL" dirty="0">
                <a:latin typeface="Avenir Book" panose="02000503020000020003" pitchFamily="2" charset="0"/>
              </a:rPr>
              <a:t>De app </a:t>
            </a:r>
            <a:r>
              <a:rPr lang="nl-NL" dirty="0"/>
              <a:t>stelt de belichting automatisch bij en meldt wanneer je je telefoon precies goed houdt. Zo heb je nooit meer scheve randen, slechte belichting en onleesbare letters.</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893762" y="6385881"/>
            <a:ext cx="2151743" cy="369332"/>
          </a:xfrm>
          <a:prstGeom prst="rect">
            <a:avLst/>
          </a:prstGeom>
          <a:noFill/>
        </p:spPr>
        <p:txBody>
          <a:bodyPr wrap="none" rtlCol="0">
            <a:spAutoFit/>
          </a:bodyPr>
          <a:lstStyle/>
          <a:p>
            <a:r>
              <a:rPr lang="nl-NL" dirty="0"/>
              <a:t>Bron: </a:t>
            </a:r>
            <a:r>
              <a:rPr lang="nl-NL" dirty="0" err="1"/>
              <a:t>downloaden.nl</a:t>
            </a:r>
            <a:endParaRPr lang="nl-NL" dirty="0"/>
          </a:p>
        </p:txBody>
      </p:sp>
      <p:pic>
        <p:nvPicPr>
          <p:cNvPr id="3" name="Picture 2" descr="Genius Scan - PDF Scanner App in de App Store">
            <a:extLst>
              <a:ext uri="{FF2B5EF4-FFF2-40B4-BE49-F238E27FC236}">
                <a16:creationId xmlns:a16="http://schemas.microsoft.com/office/drawing/2014/main" id="{6BC72687-6984-2E03-B7DC-38B42A85B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61" y="1104268"/>
            <a:ext cx="2315123" cy="500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697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1387E-6F08-E124-9578-7EE871B772FF}"/>
              </a:ext>
            </a:extLst>
          </p:cNvPr>
          <p:cNvSpPr>
            <a:spLocks noGrp="1"/>
          </p:cNvSpPr>
          <p:nvPr>
            <p:ph type="ctrTitle"/>
          </p:nvPr>
        </p:nvSpPr>
        <p:spPr/>
        <p:txBody>
          <a:bodyPr/>
          <a:lstStyle/>
          <a:p>
            <a:r>
              <a:rPr lang="nl-NL" sz="4800" dirty="0"/>
              <a:t>Op zoek naar      meer </a:t>
            </a:r>
            <a:r>
              <a:rPr lang="nl-NL" sz="4800" dirty="0" err="1"/>
              <a:t>digitips</a:t>
            </a:r>
            <a:r>
              <a:rPr lang="nl-NL" sz="4800" dirty="0"/>
              <a:t>?</a:t>
            </a:r>
            <a:br>
              <a:rPr lang="nl-NL" dirty="0"/>
            </a:br>
            <a:endParaRPr lang="nl-NL" dirty="0"/>
          </a:p>
        </p:txBody>
      </p:sp>
      <p:sp>
        <p:nvSpPr>
          <p:cNvPr id="4" name="Title 1">
            <a:extLst>
              <a:ext uri="{FF2B5EF4-FFF2-40B4-BE49-F238E27FC236}">
                <a16:creationId xmlns:a16="http://schemas.microsoft.com/office/drawing/2014/main" id="{1420F667-8997-B49F-F9FE-6AE62B2D3ABC}"/>
              </a:ext>
            </a:extLst>
          </p:cNvPr>
          <p:cNvSpPr txBox="1">
            <a:spLocks/>
          </p:cNvSpPr>
          <p:nvPr/>
        </p:nvSpPr>
        <p:spPr>
          <a:xfrm>
            <a:off x="1476215" y="5619026"/>
            <a:ext cx="5040198" cy="13331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0" i="0" kern="1200">
                <a:solidFill>
                  <a:schemeClr val="bg1"/>
                </a:solidFill>
                <a:latin typeface="Avenir" panose="02000503020000020003" pitchFamily="2" charset="0"/>
                <a:ea typeface="+mj-ea"/>
                <a:cs typeface="+mj-cs"/>
              </a:defRPr>
            </a:lvl1pPr>
          </a:lstStyle>
          <a:p>
            <a:r>
              <a:rPr lang="nl-NL" sz="2400" b="1" dirty="0"/>
              <a:t>Kijk eens op:</a:t>
            </a:r>
            <a:endParaRPr lang="en-US" sz="2000" b="1" dirty="0">
              <a:solidFill>
                <a:srgbClr val="E22D7E"/>
              </a:solidFill>
            </a:endParaRPr>
          </a:p>
        </p:txBody>
      </p:sp>
    </p:spTree>
    <p:extLst>
      <p:ext uri="{BB962C8B-B14F-4D97-AF65-F5344CB8AC3E}">
        <p14:creationId xmlns:p14="http://schemas.microsoft.com/office/powerpoint/2010/main" val="363652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Tovertypen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7002517" cy="4351338"/>
          </a:xfrm>
        </p:spPr>
        <p:txBody>
          <a:bodyPr>
            <a:normAutofit/>
          </a:bodyPr>
          <a:lstStyle/>
          <a:p>
            <a:pPr marL="0" indent="0">
              <a:buNone/>
            </a:pPr>
            <a:r>
              <a:rPr lang="nl-NL" dirty="0"/>
              <a:t>Gebruik je regelmatig dezelfde zinnen voor bijvoorbeeld het beantwoorden van een e-consult of invoeren van een P-regel?</a:t>
            </a:r>
          </a:p>
          <a:p>
            <a:pPr marL="0" indent="0">
              <a:buNone/>
            </a:pPr>
            <a:endParaRPr lang="nl-NL" dirty="0"/>
          </a:p>
          <a:p>
            <a:pPr marL="0" indent="0">
              <a:buNone/>
            </a:pPr>
            <a:r>
              <a:rPr lang="nl-NL" dirty="0"/>
              <a:t>Dankzij programma’s als </a:t>
            </a:r>
            <a:r>
              <a:rPr lang="nl-NL" dirty="0" err="1"/>
              <a:t>TextExpander</a:t>
            </a:r>
            <a:r>
              <a:rPr lang="nl-NL" dirty="0"/>
              <a:t> en </a:t>
            </a:r>
            <a:r>
              <a:rPr lang="nl-NL" dirty="0" err="1"/>
              <a:t>Texter</a:t>
            </a:r>
            <a:r>
              <a:rPr lang="nl-NL" dirty="0"/>
              <a:t> kun je voor verschillende teksten een afkorting aanmaken. Voorbeeld: typ ‘</a:t>
            </a:r>
            <a:r>
              <a:rPr lang="nl-NL" dirty="0" err="1"/>
              <a:t>planuwi</a:t>
            </a:r>
            <a:r>
              <a:rPr lang="nl-NL" dirty="0"/>
              <a:t>’ en de P-regel wordt automatisch gevuld met jouw informatie over het beleid en vervolg bij een urineweginfectie.</a:t>
            </a:r>
          </a:p>
        </p:txBody>
      </p:sp>
      <p:sp>
        <p:nvSpPr>
          <p:cNvPr id="3" name="Tekstvak 2">
            <a:extLst>
              <a:ext uri="{FF2B5EF4-FFF2-40B4-BE49-F238E27FC236}">
                <a16:creationId xmlns:a16="http://schemas.microsoft.com/office/drawing/2014/main" id="{E807BFCF-306C-F228-D177-D8F76634E893}"/>
              </a:ext>
            </a:extLst>
          </p:cNvPr>
          <p:cNvSpPr txBox="1"/>
          <p:nvPr/>
        </p:nvSpPr>
        <p:spPr>
          <a:xfrm>
            <a:off x="8059907" y="6390346"/>
            <a:ext cx="4132093" cy="369332"/>
          </a:xfrm>
          <a:prstGeom prst="rect">
            <a:avLst/>
          </a:prstGeom>
          <a:noFill/>
        </p:spPr>
        <p:txBody>
          <a:bodyPr wrap="none" rtlCol="0">
            <a:spAutoFit/>
          </a:bodyPr>
          <a:lstStyle/>
          <a:p>
            <a:r>
              <a:rPr lang="nl-NL" dirty="0"/>
              <a:t>Bron: </a:t>
            </a:r>
            <a:r>
              <a:rPr lang="nl-NL" dirty="0" err="1"/>
              <a:t>texter.softonic.nl</a:t>
            </a:r>
            <a:r>
              <a:rPr lang="nl-NL" dirty="0"/>
              <a:t> en </a:t>
            </a:r>
            <a:r>
              <a:rPr lang="nl-NL" dirty="0" err="1"/>
              <a:t>strategischlui.nl</a:t>
            </a:r>
            <a:endParaRPr lang="nl-NL" dirty="0"/>
          </a:p>
        </p:txBody>
      </p:sp>
      <p:pic>
        <p:nvPicPr>
          <p:cNvPr id="1026" name="Picture 2" descr="Gratis foto's van Toetsenbord">
            <a:extLst>
              <a:ext uri="{FF2B5EF4-FFF2-40B4-BE49-F238E27FC236}">
                <a16:creationId xmlns:a16="http://schemas.microsoft.com/office/drawing/2014/main" id="{6FFB94A2-00C0-6D2A-25C9-B7AE10E5C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907" y="2456274"/>
            <a:ext cx="4004442" cy="266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42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Telefoon bijna leeg? Schakel naar spaarstand!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351338"/>
          </a:xfrm>
        </p:spPr>
        <p:txBody>
          <a:bodyPr>
            <a:normAutofit/>
          </a:bodyPr>
          <a:lstStyle/>
          <a:p>
            <a:pPr marL="0" indent="0">
              <a:buNone/>
            </a:pPr>
            <a:r>
              <a:rPr lang="nl-NL" dirty="0"/>
              <a:t>Heb je bijna geen stroom meer in je telefoon, maar moet hij nog wel de hele dag mee? Ai! Vervelend. Schakel over naar de spaarstand zodat je smartphone minder stroom verbruikt. </a:t>
            </a:r>
          </a:p>
          <a:p>
            <a:pPr marL="0" indent="0">
              <a:buNone/>
            </a:pPr>
            <a:r>
              <a:rPr lang="nl-NL" dirty="0"/>
              <a:t>Hij kan iets trager aanvoelen, of het scherm is iets meer gedimd, maar dan kun je je telefoon wel wat langer gebruiken. </a:t>
            </a:r>
          </a:p>
        </p:txBody>
      </p:sp>
      <p:sp>
        <p:nvSpPr>
          <p:cNvPr id="8" name="Tekstvak 7">
            <a:extLst>
              <a:ext uri="{FF2B5EF4-FFF2-40B4-BE49-F238E27FC236}">
                <a16:creationId xmlns:a16="http://schemas.microsoft.com/office/drawing/2014/main" id="{E04E4CDA-A364-0918-6A49-705A0880EBA0}"/>
              </a:ext>
            </a:extLst>
          </p:cNvPr>
          <p:cNvSpPr txBox="1"/>
          <p:nvPr/>
        </p:nvSpPr>
        <p:spPr>
          <a:xfrm>
            <a:off x="9848193" y="6379836"/>
            <a:ext cx="2266839" cy="369332"/>
          </a:xfrm>
          <a:prstGeom prst="rect">
            <a:avLst/>
          </a:prstGeom>
          <a:noFill/>
        </p:spPr>
        <p:txBody>
          <a:bodyPr wrap="none" rtlCol="0">
            <a:spAutoFit/>
          </a:bodyPr>
          <a:lstStyle/>
          <a:p>
            <a:r>
              <a:rPr lang="nl-NL" dirty="0"/>
              <a:t>Bron: </a:t>
            </a:r>
            <a:r>
              <a:rPr lang="nl-NL" dirty="0" err="1"/>
              <a:t>blog.gsmpunt.nl</a:t>
            </a:r>
            <a:endParaRPr lang="nl-NL" dirty="0"/>
          </a:p>
        </p:txBody>
      </p:sp>
      <p:pic>
        <p:nvPicPr>
          <p:cNvPr id="5" name="Afbeelding 4">
            <a:extLst>
              <a:ext uri="{FF2B5EF4-FFF2-40B4-BE49-F238E27FC236}">
                <a16:creationId xmlns:a16="http://schemas.microsoft.com/office/drawing/2014/main" id="{5FF9656F-08BF-B9C8-EAED-D48A1BE0DD84}"/>
              </a:ext>
            </a:extLst>
          </p:cNvPr>
          <p:cNvPicPr>
            <a:picLocks noChangeAspect="1"/>
          </p:cNvPicPr>
          <p:nvPr/>
        </p:nvPicPr>
        <p:blipFill>
          <a:blip r:embed="rId3"/>
          <a:stretch>
            <a:fillRect/>
          </a:stretch>
        </p:blipFill>
        <p:spPr>
          <a:xfrm>
            <a:off x="-412531" y="319423"/>
            <a:ext cx="6858000" cy="6858000"/>
          </a:xfrm>
          <a:prstGeom prst="rect">
            <a:avLst/>
          </a:prstGeom>
        </p:spPr>
      </p:pic>
    </p:spTree>
    <p:extLst>
      <p:ext uri="{BB962C8B-B14F-4D97-AF65-F5344CB8AC3E}">
        <p14:creationId xmlns:p14="http://schemas.microsoft.com/office/powerpoint/2010/main" val="65877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Blauw licht filteren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406854"/>
            <a:ext cx="7034048" cy="4972982"/>
          </a:xfrm>
        </p:spPr>
        <p:txBody>
          <a:bodyPr>
            <a:normAutofit lnSpcReduction="10000"/>
          </a:bodyPr>
          <a:lstStyle/>
          <a:p>
            <a:pPr marL="0" indent="0">
              <a:buNone/>
            </a:pPr>
            <a:r>
              <a:rPr lang="nl-NL" dirty="0"/>
              <a:t>Urenlang kijken naar een beeldscherm, dat is zoals we weten niet goed voor je ogen. Dit is voornamelijk slecht wanneer het licht ‘fel’ is, zoals in bed of als het donker begint te worden. Blauw licht zorgt er ook voor dat je nacht ritme wordt verstoord.</a:t>
            </a:r>
          </a:p>
          <a:p>
            <a:pPr marL="0" indent="0">
              <a:buNone/>
            </a:pPr>
            <a:r>
              <a:rPr lang="nl-NL" dirty="0"/>
              <a:t>Filter daarom het blauwe licht om zoveel mogelijk schade aan je ogen te voorkomen. Je zult dan zien dat je scherm ‘geler’ wordt. Kijk eens op Google hoe je dit voor jouw beeldscherm kan instellen!</a:t>
            </a:r>
          </a:p>
          <a:p>
            <a:pPr marL="0" indent="0">
              <a:buNone/>
            </a:pPr>
            <a:r>
              <a:rPr lang="nl-NL" dirty="0"/>
              <a:t>Je kunt ook het programma </a:t>
            </a:r>
            <a:r>
              <a:rPr lang="nl-NL" dirty="0" err="1"/>
              <a:t>f.lux</a:t>
            </a:r>
            <a:r>
              <a:rPr lang="nl-NL" dirty="0"/>
              <a:t> downloaden.</a:t>
            </a:r>
          </a:p>
        </p:txBody>
      </p:sp>
      <p:pic>
        <p:nvPicPr>
          <p:cNvPr id="5" name="Afbeelding 4">
            <a:extLst>
              <a:ext uri="{FF2B5EF4-FFF2-40B4-BE49-F238E27FC236}">
                <a16:creationId xmlns:a16="http://schemas.microsoft.com/office/drawing/2014/main" id="{F1EEA26E-5142-1C88-00EF-047F62774C33}"/>
              </a:ext>
            </a:extLst>
          </p:cNvPr>
          <p:cNvPicPr>
            <a:picLocks noChangeAspect="1"/>
          </p:cNvPicPr>
          <p:nvPr/>
        </p:nvPicPr>
        <p:blipFill>
          <a:blip r:embed="rId3"/>
          <a:stretch>
            <a:fillRect/>
          </a:stretch>
        </p:blipFill>
        <p:spPr>
          <a:xfrm>
            <a:off x="7443950" y="1240218"/>
            <a:ext cx="5076497" cy="5076497"/>
          </a:xfrm>
          <a:prstGeom prst="rect">
            <a:avLst/>
          </a:prstGeom>
        </p:spPr>
      </p:pic>
      <p:sp>
        <p:nvSpPr>
          <p:cNvPr id="7" name="Tekstvak 6">
            <a:extLst>
              <a:ext uri="{FF2B5EF4-FFF2-40B4-BE49-F238E27FC236}">
                <a16:creationId xmlns:a16="http://schemas.microsoft.com/office/drawing/2014/main" id="{0760D4B1-AF12-58CC-8419-0E5A0AB85D82}"/>
              </a:ext>
            </a:extLst>
          </p:cNvPr>
          <p:cNvSpPr txBox="1"/>
          <p:nvPr/>
        </p:nvSpPr>
        <p:spPr>
          <a:xfrm>
            <a:off x="9848193" y="6379836"/>
            <a:ext cx="2266839" cy="369332"/>
          </a:xfrm>
          <a:prstGeom prst="rect">
            <a:avLst/>
          </a:prstGeom>
          <a:noFill/>
        </p:spPr>
        <p:txBody>
          <a:bodyPr wrap="none" rtlCol="0">
            <a:spAutoFit/>
          </a:bodyPr>
          <a:lstStyle/>
          <a:p>
            <a:r>
              <a:rPr lang="nl-NL" dirty="0"/>
              <a:t>Bron: </a:t>
            </a:r>
            <a:r>
              <a:rPr lang="nl-NL" dirty="0" err="1"/>
              <a:t>blog.gsmpunt.nl</a:t>
            </a:r>
            <a:endParaRPr lang="nl-NL" dirty="0"/>
          </a:p>
        </p:txBody>
      </p:sp>
    </p:spTree>
    <p:extLst>
      <p:ext uri="{BB962C8B-B14F-4D97-AF65-F5344CB8AC3E}">
        <p14:creationId xmlns:p14="http://schemas.microsoft.com/office/powerpoint/2010/main" val="228806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Alle pasjes bij de hand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lnSpcReduction="10000"/>
          </a:bodyPr>
          <a:lstStyle/>
          <a:p>
            <a:pPr marL="0" indent="0">
              <a:buNone/>
            </a:pPr>
            <a:r>
              <a:rPr lang="nl-NL" dirty="0"/>
              <a:t>We gebruiken steeds meer pasjes en tickets met QR-codes. In de standaard Wallet-functie van een iPhone kun je allerlei klantenkaarten, betaalkaarten, entreetickets en boardingpasses bewaren. Zo heb je alles altijd bij de hand. Handig als je bij de supermarkt staat, en blijkt dat je je portemonnee thuis bent vergeten.</a:t>
            </a:r>
            <a:br>
              <a:rPr lang="nl-NL" dirty="0"/>
            </a:br>
            <a:r>
              <a:rPr lang="nl-NL" dirty="0"/>
              <a:t>Voor een Android-telefoon heb je hier een app voor nodig, bijvoorbeeld </a:t>
            </a:r>
            <a:r>
              <a:rPr lang="nl-NL" dirty="0" err="1"/>
              <a:t>PassWallet</a:t>
            </a:r>
            <a:r>
              <a:rPr lang="nl-NL" dirty="0"/>
              <a:t>. </a:t>
            </a:r>
          </a:p>
        </p:txBody>
      </p:sp>
      <p:sp>
        <p:nvSpPr>
          <p:cNvPr id="8" name="Tekstvak 7">
            <a:extLst>
              <a:ext uri="{FF2B5EF4-FFF2-40B4-BE49-F238E27FC236}">
                <a16:creationId xmlns:a16="http://schemas.microsoft.com/office/drawing/2014/main" id="{E04E4CDA-A364-0918-6A49-705A0880EBA0}"/>
              </a:ext>
            </a:extLst>
          </p:cNvPr>
          <p:cNvSpPr txBox="1"/>
          <p:nvPr/>
        </p:nvSpPr>
        <p:spPr>
          <a:xfrm>
            <a:off x="10247586" y="6353911"/>
            <a:ext cx="1782796" cy="369332"/>
          </a:xfrm>
          <a:prstGeom prst="rect">
            <a:avLst/>
          </a:prstGeom>
          <a:noFill/>
        </p:spPr>
        <p:txBody>
          <a:bodyPr wrap="none" rtlCol="0">
            <a:spAutoFit/>
          </a:bodyPr>
          <a:lstStyle/>
          <a:p>
            <a:r>
              <a:rPr lang="nl-NL" dirty="0"/>
              <a:t>Bron: </a:t>
            </a:r>
            <a:r>
              <a:rPr lang="nl-NL" dirty="0" err="1"/>
              <a:t>margriet.nl</a:t>
            </a:r>
            <a:endParaRPr lang="nl-NL" dirty="0"/>
          </a:p>
        </p:txBody>
      </p:sp>
      <p:pic>
        <p:nvPicPr>
          <p:cNvPr id="3" name="Afbeelding 2">
            <a:extLst>
              <a:ext uri="{FF2B5EF4-FFF2-40B4-BE49-F238E27FC236}">
                <a16:creationId xmlns:a16="http://schemas.microsoft.com/office/drawing/2014/main" id="{B1BFB169-AB97-1DBA-8A6D-5EB534E93956}"/>
              </a:ext>
            </a:extLst>
          </p:cNvPr>
          <p:cNvPicPr>
            <a:picLocks noChangeAspect="1"/>
          </p:cNvPicPr>
          <p:nvPr/>
        </p:nvPicPr>
        <p:blipFill>
          <a:blip r:embed="rId3"/>
          <a:stretch>
            <a:fillRect/>
          </a:stretch>
        </p:blipFill>
        <p:spPr>
          <a:xfrm>
            <a:off x="-465082" y="477078"/>
            <a:ext cx="6858000" cy="6858000"/>
          </a:xfrm>
          <a:prstGeom prst="rect">
            <a:avLst/>
          </a:prstGeom>
        </p:spPr>
      </p:pic>
    </p:spTree>
    <p:extLst>
      <p:ext uri="{BB962C8B-B14F-4D97-AF65-F5344CB8AC3E}">
        <p14:creationId xmlns:p14="http://schemas.microsoft.com/office/powerpoint/2010/main" val="238497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Dicteerfunctie</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002517" cy="4491093"/>
          </a:xfrm>
        </p:spPr>
        <p:txBody>
          <a:bodyPr>
            <a:normAutofit/>
          </a:bodyPr>
          <a:lstStyle/>
          <a:p>
            <a:pPr marL="0" indent="0">
              <a:buNone/>
            </a:pPr>
            <a:r>
              <a:rPr lang="nl-NL" dirty="0"/>
              <a:t>Ben je veel tijd kwijt met het typen op je telefoon? </a:t>
            </a:r>
          </a:p>
          <a:p>
            <a:pPr marL="0" indent="0">
              <a:buNone/>
            </a:pPr>
            <a:endParaRPr lang="nl-NL" dirty="0"/>
          </a:p>
          <a:p>
            <a:pPr marL="0" indent="0">
              <a:buNone/>
            </a:pPr>
            <a:r>
              <a:rPr lang="nl-NL" dirty="0"/>
              <a:t>Dankzij de dicteerfunctie is dit niet meer nodig!</a:t>
            </a:r>
          </a:p>
          <a:p>
            <a:pPr marL="0" indent="0">
              <a:buNone/>
            </a:pPr>
            <a:endParaRPr lang="nl-NL" dirty="0"/>
          </a:p>
          <a:p>
            <a:pPr marL="0" indent="0">
              <a:buNone/>
            </a:pPr>
            <a:r>
              <a:rPr lang="nl-NL" dirty="0"/>
              <a:t>Je praat tegen je telefoon en deze zorgt ervoor dat je tekst in geschreven woorden verschijnt.</a:t>
            </a:r>
          </a:p>
        </p:txBody>
      </p:sp>
      <p:pic>
        <p:nvPicPr>
          <p:cNvPr id="11" name="Afbeelding 10">
            <a:extLst>
              <a:ext uri="{FF2B5EF4-FFF2-40B4-BE49-F238E27FC236}">
                <a16:creationId xmlns:a16="http://schemas.microsoft.com/office/drawing/2014/main" id="{0106F30D-1C9C-7F6C-6951-40B92130858F}"/>
              </a:ext>
            </a:extLst>
          </p:cNvPr>
          <p:cNvPicPr>
            <a:picLocks noChangeAspect="1"/>
          </p:cNvPicPr>
          <p:nvPr/>
        </p:nvPicPr>
        <p:blipFill>
          <a:blip r:embed="rId3"/>
          <a:stretch>
            <a:fillRect/>
          </a:stretch>
        </p:blipFill>
        <p:spPr>
          <a:xfrm>
            <a:off x="7602651" y="1825624"/>
            <a:ext cx="4491083" cy="4060169"/>
          </a:xfrm>
          <a:prstGeom prst="rect">
            <a:avLst/>
          </a:prstGeom>
        </p:spPr>
      </p:pic>
      <p:sp>
        <p:nvSpPr>
          <p:cNvPr id="14" name="Pijl links 13">
            <a:extLst>
              <a:ext uri="{FF2B5EF4-FFF2-40B4-BE49-F238E27FC236}">
                <a16:creationId xmlns:a16="http://schemas.microsoft.com/office/drawing/2014/main" id="{DABE8066-B56A-1B6F-6FB2-7C73BE98102F}"/>
              </a:ext>
            </a:extLst>
          </p:cNvPr>
          <p:cNvSpPr/>
          <p:nvPr/>
        </p:nvSpPr>
        <p:spPr>
          <a:xfrm rot="15312466">
            <a:off x="7345839" y="4746159"/>
            <a:ext cx="1385058" cy="262758"/>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links 14">
            <a:extLst>
              <a:ext uri="{FF2B5EF4-FFF2-40B4-BE49-F238E27FC236}">
                <a16:creationId xmlns:a16="http://schemas.microsoft.com/office/drawing/2014/main" id="{096A1F63-E847-9DF1-EE4A-F1A17DE60491}"/>
              </a:ext>
            </a:extLst>
          </p:cNvPr>
          <p:cNvSpPr/>
          <p:nvPr/>
        </p:nvSpPr>
        <p:spPr>
          <a:xfrm rot="17568873">
            <a:off x="10029046" y="5458456"/>
            <a:ext cx="1085324" cy="244406"/>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969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Foto’s zoeken op iPhone en iPad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a:bodyPr>
          <a:lstStyle/>
          <a:p>
            <a:pPr marL="0" indent="0">
              <a:buNone/>
            </a:pPr>
            <a:r>
              <a:rPr lang="nl-NL" dirty="0"/>
              <a:t>Dankzij de ‘zoek’-functie van Apple kun je snel een bepaalde foto zoeken. </a:t>
            </a:r>
          </a:p>
          <a:p>
            <a:pPr marL="0" indent="0">
              <a:buNone/>
            </a:pPr>
            <a:endParaRPr lang="nl-NL" dirty="0"/>
          </a:p>
          <a:p>
            <a:pPr marL="0" indent="0">
              <a:buNone/>
            </a:pPr>
            <a:r>
              <a:rPr lang="nl-NL" dirty="0"/>
              <a:t>Zo kun je bijvoorbeeld snel een foto van je fiets vinden of van eten zoals op de afbeelding hiernaast.</a:t>
            </a:r>
          </a:p>
          <a:p>
            <a:pPr marL="0" indent="0">
              <a:buNone/>
            </a:pPr>
            <a:endParaRPr lang="nl-NL" dirty="0"/>
          </a:p>
        </p:txBody>
      </p:sp>
      <p:sp>
        <p:nvSpPr>
          <p:cNvPr id="8" name="Tekstvak 7">
            <a:extLst>
              <a:ext uri="{FF2B5EF4-FFF2-40B4-BE49-F238E27FC236}">
                <a16:creationId xmlns:a16="http://schemas.microsoft.com/office/drawing/2014/main" id="{E04E4CDA-A364-0918-6A49-705A0880EBA0}"/>
              </a:ext>
            </a:extLst>
          </p:cNvPr>
          <p:cNvSpPr txBox="1"/>
          <p:nvPr/>
        </p:nvSpPr>
        <p:spPr>
          <a:xfrm>
            <a:off x="10247586" y="6353911"/>
            <a:ext cx="1694375" cy="369332"/>
          </a:xfrm>
          <a:prstGeom prst="rect">
            <a:avLst/>
          </a:prstGeom>
          <a:noFill/>
        </p:spPr>
        <p:txBody>
          <a:bodyPr wrap="none" rtlCol="0">
            <a:spAutoFit/>
          </a:bodyPr>
          <a:lstStyle/>
          <a:p>
            <a:r>
              <a:rPr lang="nl-NL" dirty="0"/>
              <a:t>Bron: </a:t>
            </a:r>
            <a:r>
              <a:rPr lang="nl-NL" dirty="0" err="1"/>
              <a:t>iculture.nl</a:t>
            </a:r>
            <a:endParaRPr lang="nl-NL" dirty="0"/>
          </a:p>
        </p:txBody>
      </p:sp>
      <p:pic>
        <p:nvPicPr>
          <p:cNvPr id="3074" name="Picture 2" descr="Zoeken in Foto's-app van iOS 12">
            <a:extLst>
              <a:ext uri="{FF2B5EF4-FFF2-40B4-BE49-F238E27FC236}">
                <a16:creationId xmlns:a16="http://schemas.microsoft.com/office/drawing/2014/main" id="{D4BAF10F-A568-86EC-B7AE-ECF168821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60" y="1805517"/>
            <a:ext cx="4003105" cy="4032979"/>
          </a:xfrm>
          <a:prstGeom prst="rect">
            <a:avLst/>
          </a:prstGeom>
          <a:noFill/>
          <a:extLst>
            <a:ext uri="{909E8E84-426E-40DD-AFC4-6F175D3DCCD1}">
              <a14:hiddenFill xmlns:a14="http://schemas.microsoft.com/office/drawing/2010/main">
                <a:solidFill>
                  <a:srgbClr val="FFFFFF"/>
                </a:solidFill>
              </a14:hiddenFill>
            </a:ext>
          </a:extLst>
        </p:spPr>
      </p:pic>
      <p:sp>
        <p:nvSpPr>
          <p:cNvPr id="2" name="Pijl links 1">
            <a:extLst>
              <a:ext uri="{FF2B5EF4-FFF2-40B4-BE49-F238E27FC236}">
                <a16:creationId xmlns:a16="http://schemas.microsoft.com/office/drawing/2014/main" id="{8D6392A7-5C32-41F9-B808-A6B9918AE5CF}"/>
              </a:ext>
            </a:extLst>
          </p:cNvPr>
          <p:cNvSpPr/>
          <p:nvPr/>
        </p:nvSpPr>
        <p:spPr>
          <a:xfrm rot="8278024">
            <a:off x="4414756" y="4860607"/>
            <a:ext cx="551805" cy="283957"/>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907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Positieve gezondheid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lnSpcReduction="10000"/>
          </a:bodyPr>
          <a:lstStyle/>
          <a:p>
            <a:pPr marL="0" indent="0">
              <a:buNone/>
            </a:pPr>
            <a:r>
              <a:rPr lang="nl-NL" dirty="0"/>
              <a:t>Steeds meer zorgverleners ervaren de voordelen van Positieve Gezondheid. Het zorgt voor andere consulten en helpt patiënten kiezen en bespreken wat voor hen belangrijk is.</a:t>
            </a:r>
            <a:br>
              <a:rPr lang="nl-NL" dirty="0"/>
            </a:br>
            <a:br>
              <a:rPr lang="nl-NL" dirty="0"/>
            </a:br>
            <a:r>
              <a:rPr lang="nl-NL" dirty="0"/>
              <a:t>Wist je dat patiënten deze vragenlijst gratis kunnen invullen op </a:t>
            </a:r>
            <a:r>
              <a:rPr lang="nl-NL" dirty="0">
                <a:hlinkClick r:id="rId3"/>
              </a:rPr>
              <a:t>www.mijnpositievegezondheid.nl</a:t>
            </a:r>
            <a:r>
              <a:rPr lang="nl-NL" dirty="0"/>
              <a:t>?</a:t>
            </a:r>
            <a:br>
              <a:rPr lang="nl-NL" dirty="0"/>
            </a:br>
            <a:endParaRPr lang="nl-NL" dirty="0"/>
          </a:p>
          <a:p>
            <a:pPr marL="0" indent="0">
              <a:buNone/>
            </a:pPr>
            <a:r>
              <a:rPr lang="nl-NL" dirty="0"/>
              <a:t>Met de uitslag kunnen patiënten zelf aan de slag maar delen met de praktijk kan ook.</a:t>
            </a:r>
          </a:p>
        </p:txBody>
      </p:sp>
      <p:sp>
        <p:nvSpPr>
          <p:cNvPr id="7" name="Tekstvak 6">
            <a:extLst>
              <a:ext uri="{FF2B5EF4-FFF2-40B4-BE49-F238E27FC236}">
                <a16:creationId xmlns:a16="http://schemas.microsoft.com/office/drawing/2014/main" id="{0760D4B1-AF12-58CC-8419-0E5A0AB85D82}"/>
              </a:ext>
            </a:extLst>
          </p:cNvPr>
          <p:cNvSpPr txBox="1"/>
          <p:nvPr/>
        </p:nvSpPr>
        <p:spPr>
          <a:xfrm>
            <a:off x="8786648" y="6369382"/>
            <a:ext cx="3323026" cy="369332"/>
          </a:xfrm>
          <a:prstGeom prst="rect">
            <a:avLst/>
          </a:prstGeom>
          <a:noFill/>
        </p:spPr>
        <p:txBody>
          <a:bodyPr wrap="none" rtlCol="0">
            <a:spAutoFit/>
          </a:bodyPr>
          <a:lstStyle/>
          <a:p>
            <a:r>
              <a:rPr lang="nl-NL" dirty="0"/>
              <a:t>Bron: </a:t>
            </a:r>
            <a:r>
              <a:rPr lang="nl-NL" dirty="0" err="1"/>
              <a:t>mijnpositievegezondheid.nl</a:t>
            </a:r>
            <a:endParaRPr lang="nl-NL" dirty="0"/>
          </a:p>
        </p:txBody>
      </p:sp>
      <p:pic>
        <p:nvPicPr>
          <p:cNvPr id="4" name="Afbeelding 3">
            <a:extLst>
              <a:ext uri="{FF2B5EF4-FFF2-40B4-BE49-F238E27FC236}">
                <a16:creationId xmlns:a16="http://schemas.microsoft.com/office/drawing/2014/main" id="{0E88B8B4-53F1-F749-5DED-C13871E27BD5}"/>
              </a:ext>
            </a:extLst>
          </p:cNvPr>
          <p:cNvPicPr>
            <a:picLocks noChangeAspect="1"/>
          </p:cNvPicPr>
          <p:nvPr/>
        </p:nvPicPr>
        <p:blipFill>
          <a:blip r:embed="rId4"/>
          <a:stretch>
            <a:fillRect/>
          </a:stretch>
        </p:blipFill>
        <p:spPr>
          <a:xfrm>
            <a:off x="8786648" y="1469823"/>
            <a:ext cx="2375338" cy="4643679"/>
          </a:xfrm>
          <a:prstGeom prst="rect">
            <a:avLst/>
          </a:prstGeom>
        </p:spPr>
      </p:pic>
    </p:spTree>
    <p:extLst>
      <p:ext uri="{BB962C8B-B14F-4D97-AF65-F5344CB8AC3E}">
        <p14:creationId xmlns:p14="http://schemas.microsoft.com/office/powerpoint/2010/main" val="27697778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8b4bc94-8576-4f5c-b0fa-7067b6e81c74">
      <UserInfo>
        <DisplayName>Lies van Gennip</DisplayName>
        <AccountId>2174</AccountId>
        <AccountType/>
      </UserInfo>
      <UserInfo>
        <DisplayName>Suzanne Verheijden</DisplayName>
        <AccountId>971</AccountId>
        <AccountType/>
      </UserInfo>
    </SharedWithUsers>
    <TaxCatchAll xmlns="78b4bc94-8576-4f5c-b0fa-7067b6e81c74" xsi:nil="true"/>
    <lcf76f155ced4ddcb4097134ff3c332f xmlns="0270586a-5bc2-49dc-adc5-e1dd941658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B74EADD0EE3D41B99C6504F75A2650" ma:contentTypeVersion="13" ma:contentTypeDescription="Een nieuw document maken." ma:contentTypeScope="" ma:versionID="a15db93dfbcc3072f4ff3689b7c5c71c">
  <xsd:schema xmlns:xsd="http://www.w3.org/2001/XMLSchema" xmlns:xs="http://www.w3.org/2001/XMLSchema" xmlns:p="http://schemas.microsoft.com/office/2006/metadata/properties" xmlns:ns2="0270586a-5bc2-49dc-adc5-e1dd941658b0" xmlns:ns3="78b4bc94-8576-4f5c-b0fa-7067b6e81c74" targetNamespace="http://schemas.microsoft.com/office/2006/metadata/properties" ma:root="true" ma:fieldsID="996c5cd803b9c922c7ba0eec1f2490c1" ns2:_="" ns3:_="">
    <xsd:import namespace="0270586a-5bc2-49dc-adc5-e1dd941658b0"/>
    <xsd:import namespace="78b4bc94-8576-4f5c-b0fa-7067b6e81c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70586a-5bc2-49dc-adc5-e1dd941658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4bc94-8576-4f5c-b0fa-7067b6e81c7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243a0e-bb64-40c4-aab0-0f1e433cd20a}" ma:internalName="TaxCatchAll" ma:showField="CatchAllData" ma:web="78b4bc94-8576-4f5c-b0fa-7067b6e81c7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944E2-4A84-4BF4-B0BD-0E160FA08EA0}">
  <ds:schemaRefs>
    <ds:schemaRef ds:uri="195ad4a4-80db-4ebb-b539-99146a9d0d7b"/>
    <ds:schemaRef ds:uri="a54e68df-b62e-4fe9-a444-6394041cf2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075058E-2903-4537-9F73-6FAA90E0FFDF}"/>
</file>

<file path=customXml/itemProps3.xml><?xml version="1.0" encoding="utf-8"?>
<ds:datastoreItem xmlns:ds="http://schemas.openxmlformats.org/officeDocument/2006/customXml" ds:itemID="{4BBBD377-FEC6-4940-B9FB-85BA768938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13451</TotalTime>
  <Words>1575</Words>
  <Application>Microsoft Office PowerPoint</Application>
  <PresentationFormat>Breedbeeld</PresentationFormat>
  <Paragraphs>134</Paragraphs>
  <Slides>24</Slides>
  <Notes>22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24</vt:i4>
      </vt:variant>
    </vt:vector>
  </HeadingPairs>
  <TitlesOfParts>
    <vt:vector size="31" baseType="lpstr">
      <vt:lpstr>Arial</vt:lpstr>
      <vt:lpstr>Avenir</vt:lpstr>
      <vt:lpstr>Avenir Black</vt:lpstr>
      <vt:lpstr>Avenir Book</vt:lpstr>
      <vt:lpstr>Calibri</vt:lpstr>
      <vt:lpstr>Calibri Light</vt:lpstr>
      <vt:lpstr>1_Office Theme</vt:lpstr>
      <vt:lpstr>Digitips 2</vt:lpstr>
      <vt:lpstr>Uitleg voor digicoaches</vt:lpstr>
      <vt:lpstr>Tovertypen</vt:lpstr>
      <vt:lpstr>Telefoon bijna leeg? Schakel naar spaarstand!</vt:lpstr>
      <vt:lpstr>Blauw licht filteren</vt:lpstr>
      <vt:lpstr>Alle pasjes bij de hand</vt:lpstr>
      <vt:lpstr>Dicteerfunctie</vt:lpstr>
      <vt:lpstr>Foto’s zoeken op iPhone en iPad</vt:lpstr>
      <vt:lpstr>Positieve gezondheid</vt:lpstr>
      <vt:lpstr>Maak je eigen videotutorial</vt:lpstr>
      <vt:lpstr>Contact leggen met je eigen LinkedIn QR-code</vt:lpstr>
      <vt:lpstr>Dubbele foto’s weg van je iPhone</vt:lpstr>
      <vt:lpstr>Icoontje toevoegen op je computer</vt:lpstr>
      <vt:lpstr>Tekst selecteren in Word</vt:lpstr>
      <vt:lpstr>Kom bij de Klup</vt:lpstr>
      <vt:lpstr>Afbeeldingen in PowerPoint uitlijnen</vt:lpstr>
      <vt:lpstr>Doorverbinden buiten openingstijden</vt:lpstr>
      <vt:lpstr>Weg met losse briefjes</vt:lpstr>
      <vt:lpstr>Nooit meer je wachtwoord vergeten</vt:lpstr>
      <vt:lpstr>Snelteksten in Word</vt:lpstr>
      <vt:lpstr>Snel schakelen tussen programma’s</vt:lpstr>
      <vt:lpstr>Een veilige kopie van je ID</vt:lpstr>
      <vt:lpstr>Een scanner in je broekzak</vt:lpstr>
      <vt:lpstr>Op zoek naar      meer digitips?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Iedereen digivaardig in de zorg! Nu ook in de ggz en de ziekenhuizen!</dc:title>
  <dc:creator>Suzanne Verheijden | Buro Strakz</dc:creator>
  <cp:lastModifiedBy>Suzanne Verheijden | Buro Strakz</cp:lastModifiedBy>
  <cp:revision>46</cp:revision>
  <dcterms:created xsi:type="dcterms:W3CDTF">2020-09-17T11:26:02Z</dcterms:created>
  <dcterms:modified xsi:type="dcterms:W3CDTF">2022-12-12T11:42:22Z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0x010100B2B74EADD0EE3D41B99C6504F75A2650</vt:lpwstr>
  </property>
</Properties>
</file>