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5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7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8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294" r:id="rId6"/>
  </p:sldMasterIdLst>
  <p:notesMasterIdLst>
    <p:notesMasterId r:id="rId18"/>
  </p:notesMasterIdLst>
  <p:handoutMasterIdLst>
    <p:handoutMasterId r:id="rId19"/>
  </p:handoutMasterIdLst>
  <p:sldIdLst>
    <p:sldId id="329" r:id="rId7"/>
    <p:sldId id="328" r:id="rId8"/>
    <p:sldId id="331" r:id="rId9"/>
    <p:sldId id="341" r:id="rId10"/>
    <p:sldId id="334" r:id="rId11"/>
    <p:sldId id="340" r:id="rId12"/>
    <p:sldId id="335" r:id="rId13"/>
    <p:sldId id="338" r:id="rId14"/>
    <p:sldId id="336" r:id="rId15"/>
    <p:sldId id="339" r:id="rId16"/>
    <p:sldId id="330" r:id="rId17"/>
  </p:sldIdLst>
  <p:sldSz cx="12192000" cy="6858000"/>
  <p:notesSz cx="7104063" cy="10234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91"/>
    <a:srgbClr val="9FB8CD"/>
    <a:srgbClr val="D2DA7A"/>
    <a:srgbClr val="008000"/>
    <a:srgbClr val="0085A5"/>
    <a:srgbClr val="97BF0D"/>
    <a:srgbClr val="41A62A"/>
    <a:srgbClr val="00A096"/>
    <a:srgbClr val="0035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0"/>
    <p:restoredTop sz="96327" autoAdjust="0"/>
  </p:normalViewPr>
  <p:slideViewPr>
    <p:cSldViewPr snapToGrid="0">
      <p:cViewPr varScale="1">
        <p:scale>
          <a:sx n="149" d="100"/>
          <a:sy n="149" d="100"/>
        </p:scale>
        <p:origin x="184" y="8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3954" y="-108"/>
      </p:cViewPr>
      <p:guideLst>
        <p:guide orient="horz" pos="3223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0" Type="http://schemas.openxmlformats.org/officeDocument/2006/relationships/presProps" Target="presProps.xml"/><Relationship Id="rId16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3" Type="http://schemas.openxmlformats.org/officeDocument/2006/relationships/tableStyles" Target="tableStyle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   </a:t>
                    </a:r>
                    <a:fld id="{E5317D0E-A52E-EB47-9985-905E1D745F4C}" type="VALUE">
                      <a:rPr lang="en-US" smtClean="0"/>
                      <a:pPr>
                        <a:defRPr sz="1800" b="1"/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3AD-1648-8390-E9200DFC1A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0.24008350730685007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D-1648-8390-E9200DFC1A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Digivaardig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0.47494780793325381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D-1648-8390-E9200DFC1A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Digiweet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3AD-1648-8390-E9200DFC1A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0.0%</c:formatCode>
                <c:ptCount val="1"/>
                <c:pt idx="0">
                  <c:v>0.28496868475989612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D-1648-8390-E9200DFC1A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38939343"/>
        <c:axId val="1838940991"/>
      </c:barChart>
      <c:catAx>
        <c:axId val="183893934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8940991"/>
        <c:crosses val="autoZero"/>
        <c:auto val="1"/>
        <c:lblAlgn val="ctr"/>
        <c:lblOffset val="100"/>
        <c:noMultiLvlLbl val="0"/>
      </c:catAx>
      <c:valAx>
        <c:axId val="1838940991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83893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083223934386815"/>
          <c:y val="0.58544025542949829"/>
          <c:w val="0.42589312387451989"/>
          <c:h val="0.12210725576363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2DA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B5-CB48-8617-3EE62D52F13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2B5-CB48-8617-3EE62D52F1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Geen categorie onvoldoende</c:v>
                </c:pt>
                <c:pt idx="1">
                  <c:v>Eén of meer categoriën onvoldoende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0.55636743215027862</c:v>
                </c:pt>
                <c:pt idx="1">
                  <c:v>0.44363256784972127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B5-CB48-8617-3EE62D52F13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Score zelftest</c:v>
                </c:pt>
                <c:pt idx="1">
                  <c:v>Beoordeling eigen DiVa</c:v>
                </c:pt>
                <c:pt idx="2">
                  <c:v>Beoordeling DiVa collega's</c:v>
                </c:pt>
                <c:pt idx="3">
                  <c:v>Benodigde DiVa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5.4086956521739129</c:v>
                </c:pt>
                <c:pt idx="1">
                  <c:v>5.6</c:v>
                </c:pt>
                <c:pt idx="2">
                  <c:v>6.92</c:v>
                </c:pt>
                <c:pt idx="3">
                  <c:v>7.3955555555555552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E-C84A-A4DF-A7AA052703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Digivaardig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Score zelftest</c:v>
                </c:pt>
                <c:pt idx="1">
                  <c:v>Beoordeling eigen DiVa</c:v>
                </c:pt>
                <c:pt idx="2">
                  <c:v>Beoordeling DiVa collega's</c:v>
                </c:pt>
                <c:pt idx="3">
                  <c:v>Benodigde DiVa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7.5758241758241756</c:v>
                </c:pt>
                <c:pt idx="1">
                  <c:v>7.4209354120267257</c:v>
                </c:pt>
                <c:pt idx="2">
                  <c:v>7.1269487750556797</c:v>
                </c:pt>
                <c:pt idx="3">
                  <c:v>8.015590200445434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E-C84A-A4DF-A7AA052703C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Digiweet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Score zelftest</c:v>
                </c:pt>
                <c:pt idx="1">
                  <c:v>Beoordeling eigen DiVa</c:v>
                </c:pt>
                <c:pt idx="2">
                  <c:v>Beoordeling DiVa collega's</c:v>
                </c:pt>
                <c:pt idx="3">
                  <c:v>Benodigde DiVa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9.2783882783882792</c:v>
                </c:pt>
                <c:pt idx="1">
                  <c:v>8.7490347490347489</c:v>
                </c:pt>
                <c:pt idx="2">
                  <c:v>7.1085271317829459</c:v>
                </c:pt>
                <c:pt idx="3">
                  <c:v>8.395348837209303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4E-C84A-A4DF-A7AA052703C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1295967"/>
        <c:axId val="1891297615"/>
      </c:barChart>
      <c:catAx>
        <c:axId val="189129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1297615"/>
        <c:crosses val="autoZero"/>
        <c:auto val="1"/>
        <c:lblAlgn val="ctr"/>
        <c:lblOffset val="100"/>
        <c:noMultiLvlLbl val="0"/>
      </c:catAx>
      <c:valAx>
        <c:axId val="189129761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891295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7F-1940-B1A5-291FF3CC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Overig</c:v>
                </c:pt>
                <c:pt idx="1">
                  <c:v>Triagist</c:v>
                </c:pt>
                <c:pt idx="2">
                  <c:v>Praktijkmanager</c:v>
                </c:pt>
                <c:pt idx="3">
                  <c:v>POH</c:v>
                </c:pt>
                <c:pt idx="4">
                  <c:v>Huisarts (in opleiding)</c:v>
                </c:pt>
                <c:pt idx="5">
                  <c:v>Doktersassistent</c:v>
                </c:pt>
                <c:pt idx="6">
                  <c:v>Back-office 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0.22222222222221433</c:v>
                </c:pt>
                <c:pt idx="1">
                  <c:v>0.21428571428571438</c:v>
                </c:pt>
                <c:pt idx="2">
                  <c:v>3.4883720930231274E-2</c:v>
                </c:pt>
                <c:pt idx="3">
                  <c:v>0.28703703703698225</c:v>
                </c:pt>
                <c:pt idx="4">
                  <c:v>0.34693877551007257</c:v>
                </c:pt>
                <c:pt idx="5">
                  <c:v>0.19770773638959427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F-1940-B1A5-291FF3CC5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Digiweet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Overig</c:v>
                </c:pt>
                <c:pt idx="1">
                  <c:v>Triagist</c:v>
                </c:pt>
                <c:pt idx="2">
                  <c:v>Praktijkmanager</c:v>
                </c:pt>
                <c:pt idx="3">
                  <c:v>POH</c:v>
                </c:pt>
                <c:pt idx="4">
                  <c:v>Huisarts (in opleiding)</c:v>
                </c:pt>
                <c:pt idx="5">
                  <c:v>Doktersassistent</c:v>
                </c:pt>
                <c:pt idx="6">
                  <c:v>Back-office </c:v>
                </c:pt>
              </c:strCache>
            </c:strRef>
          </c:cat>
          <c:val>
            <c:numRef>
              <c:f>Sheet1!$C$2:$C$8</c:f>
              <c:numCache>
                <c:formatCode>0.0%</c:formatCode>
                <c:ptCount val="7"/>
                <c:pt idx="0">
                  <c:v>0.38888888888887502</c:v>
                </c:pt>
                <c:pt idx="1">
                  <c:v>0.50000000000000011</c:v>
                </c:pt>
                <c:pt idx="2">
                  <c:v>0.36046511627905625</c:v>
                </c:pt>
                <c:pt idx="3">
                  <c:v>0.49537037037018189</c:v>
                </c:pt>
                <c:pt idx="4">
                  <c:v>0.48163265306099273</c:v>
                </c:pt>
                <c:pt idx="5">
                  <c:v>0.4928366762175696</c:v>
                </c:pt>
                <c:pt idx="6">
                  <c:v>0.54545454545454553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7F-1940-B1A5-291FF3CC58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Digivaardig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Overig</c:v>
                </c:pt>
                <c:pt idx="1">
                  <c:v>Triagist</c:v>
                </c:pt>
                <c:pt idx="2">
                  <c:v>Praktijkmanager</c:v>
                </c:pt>
                <c:pt idx="3">
                  <c:v>POH</c:v>
                </c:pt>
                <c:pt idx="4">
                  <c:v>Huisarts (in opleiding)</c:v>
                </c:pt>
                <c:pt idx="5">
                  <c:v>Doktersassistent</c:v>
                </c:pt>
                <c:pt idx="6">
                  <c:v>Back-office </c:v>
                </c:pt>
              </c:strCache>
            </c:strRef>
          </c:cat>
          <c:val>
            <c:numRef>
              <c:f>Sheet1!$D$2:$D$8</c:f>
              <c:numCache>
                <c:formatCode>0.0%</c:formatCode>
                <c:ptCount val="7"/>
                <c:pt idx="0">
                  <c:v>0.38888888888887502</c:v>
                </c:pt>
                <c:pt idx="1">
                  <c:v>0.28571428571428581</c:v>
                </c:pt>
                <c:pt idx="2">
                  <c:v>0.60465116279075015</c:v>
                </c:pt>
                <c:pt idx="3">
                  <c:v>0.21759259259253949</c:v>
                </c:pt>
                <c:pt idx="4">
                  <c:v>0.17142857142851245</c:v>
                </c:pt>
                <c:pt idx="5">
                  <c:v>0.30945558739235812</c:v>
                </c:pt>
                <c:pt idx="6">
                  <c:v>0.45454545454545464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7F-1940-B1A5-291FF3CC58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100"/>
        <c:axId val="1838939343"/>
        <c:axId val="1838940991"/>
      </c:barChart>
      <c:catAx>
        <c:axId val="183893934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40991"/>
        <c:crosses val="autoZero"/>
        <c:auto val="1"/>
        <c:lblAlgn val="ctr"/>
        <c:lblOffset val="100"/>
        <c:noMultiLvlLbl val="0"/>
      </c:catAx>
      <c:valAx>
        <c:axId val="18389409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3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7F-1940-B1A5-291FF3CC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60+</c:v>
                </c:pt>
                <c:pt idx="1">
                  <c:v>50-60</c:v>
                </c:pt>
                <c:pt idx="2">
                  <c:v>40-50</c:v>
                </c:pt>
                <c:pt idx="3">
                  <c:v>30-40</c:v>
                </c:pt>
                <c:pt idx="4">
                  <c:v>&lt;20-30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0.45535714285721873</c:v>
                </c:pt>
                <c:pt idx="1">
                  <c:v>0.29675810473794778</c:v>
                </c:pt>
                <c:pt idx="2">
                  <c:v>0.17622950819666211</c:v>
                </c:pt>
                <c:pt idx="3">
                  <c:v>0.10457516339868334</c:v>
                </c:pt>
                <c:pt idx="4">
                  <c:v>2.0833333333331129E-2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F-1940-B1A5-291FF3CC58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Digiweet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60+</c:v>
                </c:pt>
                <c:pt idx="1">
                  <c:v>50-60</c:v>
                </c:pt>
                <c:pt idx="2">
                  <c:v>40-50</c:v>
                </c:pt>
                <c:pt idx="3">
                  <c:v>30-40</c:v>
                </c:pt>
                <c:pt idx="4">
                  <c:v>&lt;20-30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0.32142857142859782</c:v>
                </c:pt>
                <c:pt idx="1">
                  <c:v>0.48877805486267145</c:v>
                </c:pt>
                <c:pt idx="2">
                  <c:v>0.52868852458990412</c:v>
                </c:pt>
                <c:pt idx="3">
                  <c:v>0.4509803921568788</c:v>
                </c:pt>
                <c:pt idx="4">
                  <c:v>0.5208333333332773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7F-1940-B1A5-291FF3CC58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Digivaardig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60+</c:v>
                </c:pt>
                <c:pt idx="1">
                  <c:v>50-60</c:v>
                </c:pt>
                <c:pt idx="2">
                  <c:v>40-50</c:v>
                </c:pt>
                <c:pt idx="3">
                  <c:v>30-40</c:v>
                </c:pt>
                <c:pt idx="4">
                  <c:v>&lt;20-30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0.22321428571429605</c:v>
                </c:pt>
                <c:pt idx="1">
                  <c:v>0.21446384039887448</c:v>
                </c:pt>
                <c:pt idx="2">
                  <c:v>0.29508196721302299</c:v>
                </c:pt>
                <c:pt idx="3">
                  <c:v>0.44444444444446324</c:v>
                </c:pt>
                <c:pt idx="4">
                  <c:v>0.45833333333328402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7F-1940-B1A5-291FF3CC58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100"/>
        <c:axId val="1838939343"/>
        <c:axId val="1838940991"/>
      </c:barChart>
      <c:catAx>
        <c:axId val="183893934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40991"/>
        <c:crosses val="autoZero"/>
        <c:auto val="1"/>
        <c:lblAlgn val="ctr"/>
        <c:lblOffset val="100"/>
        <c:noMultiLvlLbl val="0"/>
      </c:catAx>
      <c:valAx>
        <c:axId val="18389409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3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Veilig werken met Internet</c:v>
                </c:pt>
                <c:pt idx="1">
                  <c:v>Programma's &amp; Applicaties</c:v>
                </c:pt>
                <c:pt idx="2">
                  <c:v>HIS</c:v>
                </c:pt>
                <c:pt idx="3">
                  <c:v>Algemene Vaardigheden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0.2275574112735155</c:v>
                </c:pt>
                <c:pt idx="1">
                  <c:v>0.354231974921628</c:v>
                </c:pt>
                <c:pt idx="2">
                  <c:v>0.30603448275863282</c:v>
                </c:pt>
                <c:pt idx="3">
                  <c:v>0.12526096033403256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D-614B-BCD9-E1D7B4738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Digiweet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Veilig werken met Internet</c:v>
                </c:pt>
                <c:pt idx="1">
                  <c:v>Programma's &amp; Applicaties</c:v>
                </c:pt>
                <c:pt idx="2">
                  <c:v>HIS</c:v>
                </c:pt>
                <c:pt idx="3">
                  <c:v>Algemene Vaardigheden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0.46972860125256083</c:v>
                </c:pt>
                <c:pt idx="1">
                  <c:v>0.42319749216300034</c:v>
                </c:pt>
                <c:pt idx="2">
                  <c:v>0.41379310344824005</c:v>
                </c:pt>
                <c:pt idx="3">
                  <c:v>0.38517745302713907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8D-614B-BCD9-E1D7B4738A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Digivaardig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Veilig werken met Internet</c:v>
                </c:pt>
                <c:pt idx="1">
                  <c:v>Programma's &amp; Applicaties</c:v>
                </c:pt>
                <c:pt idx="2">
                  <c:v>HIS</c:v>
                </c:pt>
                <c:pt idx="3">
                  <c:v>Algemene Vaardigheden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0.30271398747392364</c:v>
                </c:pt>
                <c:pt idx="1">
                  <c:v>0.22257053291537171</c:v>
                </c:pt>
                <c:pt idx="2">
                  <c:v>0.28017241379312713</c:v>
                </c:pt>
                <c:pt idx="3">
                  <c:v>0.48956158663882837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8D-614B-BCD9-E1D7B4738A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100"/>
        <c:axId val="1838939343"/>
        <c:axId val="1838940991"/>
      </c:barChart>
      <c:catAx>
        <c:axId val="183893934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40991"/>
        <c:crosses val="autoZero"/>
        <c:auto val="1"/>
        <c:lblAlgn val="ctr"/>
        <c:lblOffset val="100"/>
        <c:noMultiLvlLbl val="0"/>
      </c:catAx>
      <c:valAx>
        <c:axId val="18389409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3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EDA0FCF-09FA-4966-B88D-1434172DEED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41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8325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20" tIns="47910" rIns="95820" bIns="479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3EE93CF7-AEA9-49DE-A18C-792C2BDC258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447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>
              <a:defRPr sz="27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5A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CFF6A844-4DFE-4425-ACE7-388F6230849D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7C6BBD25-8E1D-4520-A917-640096392644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759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4638"/>
            <a:ext cx="6478772" cy="1143000"/>
          </a:xfrm>
        </p:spPr>
        <p:txBody>
          <a:bodyPr/>
          <a:lstStyle>
            <a:lvl1pPr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45A91"/>
                </a:solidFill>
              </a:defRPr>
            </a:lvl1pPr>
            <a:lvl2pPr>
              <a:defRPr>
                <a:solidFill>
                  <a:srgbClr val="045A91"/>
                </a:solidFill>
              </a:defRPr>
            </a:lvl2pPr>
            <a:lvl3pPr>
              <a:defRPr>
                <a:solidFill>
                  <a:srgbClr val="045A91"/>
                </a:solidFill>
              </a:defRPr>
            </a:lvl3pPr>
            <a:lvl4pPr>
              <a:defRPr>
                <a:solidFill>
                  <a:srgbClr val="045A91"/>
                </a:solidFill>
              </a:defRPr>
            </a:lvl4pPr>
            <a:lvl5pPr>
              <a:defRPr>
                <a:solidFill>
                  <a:srgbClr val="045A9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1269F568-4221-4FAC-8950-E6044E342099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C0D3BDF6-D95D-416D-89B3-8E1613213EFB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0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1594891"/>
            <a:ext cx="2743200" cy="4531279"/>
          </a:xfrm>
        </p:spPr>
        <p:txBody>
          <a:bodyPr vert="eaVert"/>
          <a:lstStyle>
            <a:lvl1pPr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808076"/>
            <a:ext cx="8026400" cy="5318089"/>
          </a:xfrm>
        </p:spPr>
        <p:txBody>
          <a:bodyPr vert="eaVert"/>
          <a:lstStyle>
            <a:lvl1pPr>
              <a:defRPr>
                <a:solidFill>
                  <a:srgbClr val="045A91"/>
                </a:solidFill>
              </a:defRPr>
            </a:lvl1pPr>
            <a:lvl2pPr>
              <a:defRPr>
                <a:solidFill>
                  <a:srgbClr val="045A91"/>
                </a:solidFill>
              </a:defRPr>
            </a:lvl2pPr>
            <a:lvl3pPr>
              <a:defRPr>
                <a:solidFill>
                  <a:srgbClr val="045A91"/>
                </a:solidFill>
              </a:defRPr>
            </a:lvl3pPr>
            <a:lvl4pPr>
              <a:defRPr>
                <a:solidFill>
                  <a:srgbClr val="045A91"/>
                </a:solidFill>
              </a:defRPr>
            </a:lvl4pPr>
            <a:lvl5pPr>
              <a:defRPr>
                <a:solidFill>
                  <a:srgbClr val="045A9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91E8B426-4F7F-4A3E-8762-7A2402B3229A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33DE78D9-EFF7-4EBD-811F-5DEE6150C59C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95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6450419" cy="1143000"/>
          </a:xfrm>
        </p:spPr>
        <p:txBody>
          <a:bodyPr/>
          <a:lstStyle>
            <a:lvl1pPr algn="l"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>
                <a:solidFill>
                  <a:srgbClr val="045A91"/>
                </a:solidFill>
              </a:defRPr>
            </a:lvl1pPr>
            <a:lvl2pPr>
              <a:defRPr sz="1800">
                <a:solidFill>
                  <a:srgbClr val="045A91"/>
                </a:solidFill>
              </a:defRPr>
            </a:lvl2pPr>
            <a:lvl3pPr>
              <a:defRPr sz="1500">
                <a:solidFill>
                  <a:srgbClr val="045A91"/>
                </a:solidFill>
              </a:defRPr>
            </a:lvl3pPr>
            <a:lvl4pPr>
              <a:defRPr sz="1350">
                <a:solidFill>
                  <a:srgbClr val="045A91"/>
                </a:solidFill>
              </a:defRPr>
            </a:lvl4pPr>
            <a:lvl5pPr>
              <a:defRPr sz="1350">
                <a:solidFill>
                  <a:srgbClr val="045A9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0ACE7925-6F84-4A24-B1BD-B5472565593C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7360E7C9-D887-449E-B320-6A70ACBCBE14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9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1800" b="0" cap="none" baseline="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874822"/>
            <a:ext cx="10363200" cy="1500187"/>
          </a:xfrm>
        </p:spPr>
        <p:txBody>
          <a:bodyPr anchor="b"/>
          <a:lstStyle>
            <a:lvl1pPr marL="0" indent="0">
              <a:buNone/>
              <a:defRPr sz="2400" cap="all" baseline="0">
                <a:solidFill>
                  <a:srgbClr val="008000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1590B029-F6AF-4DC4-A494-A938AAD2B1E0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pPr>
              <a:defRPr/>
            </a:pPr>
            <a:fld id="{6066F1DB-1D8D-42B2-B2BA-6399DF67D305}" type="slidenum">
              <a:rPr lang="nl-NL" smtClean="0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518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6563832" cy="1143000"/>
          </a:xfrm>
        </p:spPr>
        <p:txBody>
          <a:bodyPr/>
          <a:lstStyle>
            <a:lvl1pPr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>
                <a:solidFill>
                  <a:srgbClr val="045A91"/>
                </a:solidFill>
              </a:defRPr>
            </a:lvl1pPr>
            <a:lvl2pPr>
              <a:defRPr sz="1800">
                <a:solidFill>
                  <a:srgbClr val="045A91"/>
                </a:solidFill>
              </a:defRPr>
            </a:lvl2pPr>
            <a:lvl3pPr>
              <a:defRPr sz="1500">
                <a:solidFill>
                  <a:srgbClr val="045A91"/>
                </a:solidFill>
              </a:defRPr>
            </a:lvl3pPr>
            <a:lvl4pPr>
              <a:defRPr sz="1350">
                <a:solidFill>
                  <a:srgbClr val="045A91"/>
                </a:solidFill>
              </a:defRPr>
            </a:lvl4pPr>
            <a:lvl5pPr>
              <a:defRPr sz="1350">
                <a:solidFill>
                  <a:srgbClr val="045A9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>
                <a:solidFill>
                  <a:srgbClr val="045A91"/>
                </a:solidFill>
              </a:defRPr>
            </a:lvl1pPr>
            <a:lvl2pPr>
              <a:defRPr sz="1800">
                <a:solidFill>
                  <a:srgbClr val="045A91"/>
                </a:solidFill>
              </a:defRPr>
            </a:lvl2pPr>
            <a:lvl3pPr>
              <a:defRPr sz="1500">
                <a:solidFill>
                  <a:srgbClr val="045A91"/>
                </a:solidFill>
              </a:defRPr>
            </a:lvl3pPr>
            <a:lvl4pPr>
              <a:defRPr sz="1350">
                <a:solidFill>
                  <a:srgbClr val="045A91"/>
                </a:solidFill>
              </a:defRPr>
            </a:lvl4pPr>
            <a:lvl5pPr>
              <a:defRPr sz="1350">
                <a:solidFill>
                  <a:srgbClr val="045A9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7E8514B7-6A4C-44D3-A8EC-45D2BDEE40E9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5AE282FD-5BCB-4A2D-9EC3-BA9DDD6DFFED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26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6563832" cy="1143000"/>
          </a:xfrm>
        </p:spPr>
        <p:txBody>
          <a:bodyPr/>
          <a:lstStyle>
            <a:lvl1pPr algn="l"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rgbClr val="008000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>
                <a:solidFill>
                  <a:srgbClr val="045A91"/>
                </a:solidFill>
              </a:defRPr>
            </a:lvl1pPr>
            <a:lvl2pPr>
              <a:defRPr sz="1500">
                <a:solidFill>
                  <a:srgbClr val="045A91"/>
                </a:solidFill>
              </a:defRPr>
            </a:lvl2pPr>
            <a:lvl3pPr>
              <a:defRPr sz="1350">
                <a:solidFill>
                  <a:srgbClr val="045A91"/>
                </a:solidFill>
              </a:defRPr>
            </a:lvl3pPr>
            <a:lvl4pPr>
              <a:defRPr sz="1200">
                <a:solidFill>
                  <a:srgbClr val="045A91"/>
                </a:solidFill>
              </a:defRPr>
            </a:lvl4pPr>
            <a:lvl5pPr>
              <a:defRPr sz="1200">
                <a:solidFill>
                  <a:srgbClr val="045A9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rgbClr val="00800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800">
                <a:solidFill>
                  <a:srgbClr val="045A91"/>
                </a:solidFill>
              </a:defRPr>
            </a:lvl1pPr>
            <a:lvl2pPr>
              <a:defRPr sz="1500">
                <a:solidFill>
                  <a:srgbClr val="045A91"/>
                </a:solidFill>
              </a:defRPr>
            </a:lvl2pPr>
            <a:lvl3pPr>
              <a:defRPr sz="1350">
                <a:solidFill>
                  <a:srgbClr val="045A91"/>
                </a:solidFill>
              </a:defRPr>
            </a:lvl3pPr>
            <a:lvl4pPr>
              <a:defRPr sz="1200">
                <a:solidFill>
                  <a:srgbClr val="045A91"/>
                </a:solidFill>
              </a:defRPr>
            </a:lvl4pPr>
            <a:lvl5pPr>
              <a:defRPr sz="1200">
                <a:solidFill>
                  <a:srgbClr val="045A9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54F15D2A-921E-463A-9B57-7342FAE62AAE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5A3F6011-2D9E-4C01-AD49-83D4D5429DA9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3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6592187" cy="1143000"/>
          </a:xfrm>
        </p:spPr>
        <p:txBody>
          <a:bodyPr/>
          <a:lstStyle>
            <a:lvl1pPr>
              <a:defRPr sz="2400">
                <a:solidFill>
                  <a:srgbClr val="045A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FB4D1406-2BBA-44BE-996D-E8040417D282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82FDD4AA-8FF4-40D1-927E-86D5922BB956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61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4823D93A-C96E-4D4A-AEE3-314C148F1BC0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2161BEB5-2C56-4ECC-A4B1-C0BBA08A631F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93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0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1424763"/>
            <a:ext cx="6815667" cy="4701400"/>
          </a:xfrm>
        </p:spPr>
        <p:txBody>
          <a:bodyPr/>
          <a:lstStyle>
            <a:lvl1pPr>
              <a:defRPr sz="2400">
                <a:solidFill>
                  <a:srgbClr val="045A91"/>
                </a:solidFill>
              </a:defRPr>
            </a:lvl1pPr>
            <a:lvl2pPr>
              <a:defRPr sz="2100">
                <a:solidFill>
                  <a:srgbClr val="045A91"/>
                </a:solidFill>
              </a:defRPr>
            </a:lvl2pPr>
            <a:lvl3pPr>
              <a:defRPr sz="1800">
                <a:solidFill>
                  <a:srgbClr val="045A91"/>
                </a:solidFill>
              </a:defRPr>
            </a:lvl3pPr>
            <a:lvl4pPr>
              <a:defRPr sz="1500">
                <a:solidFill>
                  <a:srgbClr val="045A91"/>
                </a:solidFill>
              </a:defRPr>
            </a:lvl4pPr>
            <a:lvl5pPr>
              <a:defRPr sz="1500">
                <a:solidFill>
                  <a:srgbClr val="045A9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>
                <a:solidFill>
                  <a:srgbClr val="045A9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FF2F2855-5380-4136-A1A4-F9C8BD00A82A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2CEBBA07-3B93-4708-850C-BEADDFC0A496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26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0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solidFill>
                  <a:srgbClr val="045A9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>
                <a:solidFill>
                  <a:srgbClr val="045A9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E4286F00-7D02-4B0A-A957-2C261F1FA8DC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8D2B9996-5549-4975-960A-D82D98E035B3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60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666306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8435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8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1B0383-99B1-41A8-8988-E56237AD06C8}" type="datetime4">
              <a:rPr lang="nl-NL" smtClean="0"/>
              <a:pPr>
                <a:defRPr/>
              </a:pPr>
              <a:t>8 juni 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008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nl-NL"/>
              <a:t>Via Beeld| Koptekst en voettekst kunt u deze tekst wijzigen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8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1D8D77-7ECE-4DE4-BD6B-1F4CA00EFEC3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671" r:id="rId1"/>
    <p:sldLayoutId id="2147490672" r:id="rId2"/>
    <p:sldLayoutId id="2147490673" r:id="rId3"/>
    <p:sldLayoutId id="2147490674" r:id="rId4"/>
    <p:sldLayoutId id="2147490675" r:id="rId5"/>
    <p:sldLayoutId id="2147490676" r:id="rId6"/>
    <p:sldLayoutId id="2147490677" r:id="rId7"/>
    <p:sldLayoutId id="2147490678" r:id="rId8"/>
    <p:sldLayoutId id="2147490679" r:id="rId9"/>
    <p:sldLayoutId id="2147490680" r:id="rId10"/>
    <p:sldLayoutId id="214749068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45A9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45A9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rgbClr val="045A9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rgbClr val="045A9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rgbClr val="045A9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rgbClr val="045A9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chart" Target="../charts/char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chart" Target="../charts/char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chart" Target="../charts/char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chart" Target="../charts/char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Digitale vaardigheden in de huisartsenzorg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44780" y="3886200"/>
            <a:ext cx="8736227" cy="1752600"/>
          </a:xfrm>
        </p:spPr>
        <p:txBody>
          <a:bodyPr/>
          <a:lstStyle/>
          <a:p>
            <a:r>
              <a:rPr lang="nl-NL" dirty="0"/>
              <a:t>Eerste resultaten onderzoek digitale vaardigheden in </a:t>
            </a:r>
            <a:r>
              <a:rPr lang="nl-NL"/>
              <a:t>de huisartsenzorg</a:t>
            </a:r>
          </a:p>
          <a:p>
            <a:endParaRPr lang="nl-NL" dirty="0"/>
          </a:p>
          <a:p>
            <a:r>
              <a:rPr lang="nl-NL" dirty="0"/>
              <a:t>8 juni 2019</a:t>
            </a:r>
          </a:p>
          <a:p>
            <a:r>
              <a:rPr lang="nl-NL" dirty="0"/>
              <a:t>Giel </a:t>
            </a:r>
            <a:r>
              <a:rPr lang="nl-NL" dirty="0" err="1"/>
              <a:t>Schikhof</a:t>
            </a:r>
            <a:r>
              <a:rPr lang="nl-NL" dirty="0"/>
              <a:t> – Lotte Kortland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41018D4-4D41-478C-B34D-51BDF6A8DB82}"/>
              </a:ext>
            </a:extLst>
          </p:cNvPr>
          <p:cNvSpPr/>
          <p:nvPr/>
        </p:nvSpPr>
        <p:spPr>
          <a:xfrm>
            <a:off x="7159752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52E273C-A5CB-4ADB-8B19-8DE5FF43AE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C9BB2A9-82EB-824E-A071-CC8C170143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82E753A-566B-B34D-B5A9-DF96C72B24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/>
              <a:t>Slechtst scorende zelftest items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58555"/>
            <a:ext cx="10972800" cy="4525963"/>
          </a:xfrm>
        </p:spPr>
        <p:txBody>
          <a:bodyPr/>
          <a:lstStyle/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49471912-E417-9147-959F-176C35616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492308"/>
              </p:ext>
            </p:extLst>
          </p:nvPr>
        </p:nvGraphicFramePr>
        <p:xfrm>
          <a:off x="321520" y="2028340"/>
          <a:ext cx="11070380" cy="171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580">
                  <a:extLst>
                    <a:ext uri="{9D8B030D-6E8A-4147-A177-3AD203B41FA5}">
                      <a16:colId xmlns:a16="http://schemas.microsoft.com/office/drawing/2014/main" val="420400401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62747936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34061295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71174070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902779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Gemiddelde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digistarter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digivaardig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digiweet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938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het online samenwerken aan bestanden in programma’s, zoals Teams, Slack of Google Docs.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58.2%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27.8%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14%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2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het herkennen van een </a:t>
                      </a:r>
                      <a:r>
                        <a:rPr lang="nl-NL" sz="135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datalek</a:t>
                      </a:r>
                      <a:r>
                        <a:rPr lang="nl-NL" sz="13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weet hoe ik in dat geval moet handelen.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56.5%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30.6%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12.9%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5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beeldbellen met patiënten in daarvoor geschikte en veilige applicaties, zoals WeSeeDo, ArtsOnline of Liviconnect.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55.5%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/>
                        <a:t>26.2%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noProof="0" dirty="0"/>
                        <a:t>18.3%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99185"/>
                  </a:ext>
                </a:extLst>
              </a:tr>
            </a:tbl>
          </a:graphicData>
        </a:graphic>
      </p:graphicFrame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E8B78AB-B964-F24C-ADBC-6BE00E077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496040"/>
              </p:ext>
            </p:extLst>
          </p:nvPr>
        </p:nvGraphicFramePr>
        <p:xfrm>
          <a:off x="321520" y="4459396"/>
          <a:ext cx="11070380" cy="166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580">
                  <a:extLst>
                    <a:ext uri="{9D8B030D-6E8A-4147-A177-3AD203B41FA5}">
                      <a16:colId xmlns:a16="http://schemas.microsoft.com/office/drawing/2014/main" val="420400401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62747936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34061295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71174070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9027797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l-NL" noProof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Gemiddelde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digistarter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digivaardig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% item digiweet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938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het knippen, kopiëren en plakken van teksten.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8.8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6.8%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27.1%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66.1%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2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het inzien van de gegevens van een patiënt zoals: SOEP-registratie en episodes, medicatiegebruik, interacties, contra-indicaties en allergieën.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8.8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3.2%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33.4%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63.3%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5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35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ben handig in het toevoegen van contactpersonen op mijn telefoon en/of tablet.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8.8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5.7%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/>
                        <a:t>31%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63.3%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99185"/>
                  </a:ext>
                </a:extLst>
              </a:tr>
            </a:tbl>
          </a:graphicData>
        </a:graphic>
      </p:graphicFrame>
      <p:sp>
        <p:nvSpPr>
          <p:cNvPr id="13" name="Titel 1">
            <a:extLst>
              <a:ext uri="{FF2B5EF4-FFF2-40B4-BE49-F238E27FC236}">
                <a16:creationId xmlns:a16="http://schemas.microsoft.com/office/drawing/2014/main" id="{DDE7DFB3-AB46-D143-8F8E-86997018A71D}"/>
              </a:ext>
            </a:extLst>
          </p:cNvPr>
          <p:cNvSpPr txBox="1">
            <a:spLocks/>
          </p:cNvSpPr>
          <p:nvPr/>
        </p:nvSpPr>
        <p:spPr bwMode="auto">
          <a:xfrm>
            <a:off x="609600" y="3541986"/>
            <a:ext cx="645041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45A9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9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b="1" dirty="0"/>
              <a:t>Best scorende zelftest items</a:t>
            </a:r>
          </a:p>
        </p:txBody>
      </p:sp>
    </p:spTree>
    <p:extLst>
      <p:ext uri="{BB962C8B-B14F-4D97-AF65-F5344CB8AC3E}">
        <p14:creationId xmlns:p14="http://schemas.microsoft.com/office/powerpoint/2010/main" val="1956134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Giel </a:t>
            </a:r>
            <a:r>
              <a:rPr lang="nl-NL" dirty="0" err="1"/>
              <a:t>Schikhof</a:t>
            </a:r>
            <a:r>
              <a:rPr lang="nl-NL" dirty="0"/>
              <a:t> – Lotte Kortland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Hartelijk dank voor uw aandacht!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D8F965D-9366-469E-AA74-31DE87270E31}"/>
              </a:ext>
            </a:extLst>
          </p:cNvPr>
          <p:cNvSpPr/>
          <p:nvPr/>
        </p:nvSpPr>
        <p:spPr>
          <a:xfrm>
            <a:off x="7159752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A023A7A-E864-4D87-A947-5B91335061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A1E5F15-D6E7-5248-A04B-AB196E9175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0ECB83E-D13F-C04F-99B7-0C6686ABF6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2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312965"/>
            <a:ext cx="11168543" cy="5465339"/>
          </a:xfrm>
        </p:spPr>
        <p:txBody>
          <a:bodyPr/>
          <a:lstStyle/>
          <a:p>
            <a:endParaRPr lang="nl-NL" b="1" dirty="0"/>
          </a:p>
        </p:txBody>
      </p:sp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12648" y="1956816"/>
            <a:ext cx="10972800" cy="4136726"/>
          </a:xfrm>
        </p:spPr>
        <p:txBody>
          <a:bodyPr/>
          <a:lstStyle/>
          <a:p>
            <a:r>
              <a:rPr lang="nl-NL" altLang="nl-NL" dirty="0"/>
              <a:t>Lopende tekst</a:t>
            </a:r>
          </a:p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159752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DE81F3D-6C57-3D47-812E-107E1D154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A856ED6A-B5F7-F14C-BCC6-E27E9D3887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6E3C42C-9B5A-4E6E-BCC3-9089785963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177" y="1312965"/>
            <a:ext cx="6954294" cy="546533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7D63A8F8-0133-4B0B-98CB-60E27D9571C2}"/>
              </a:ext>
            </a:extLst>
          </p:cNvPr>
          <p:cNvSpPr txBox="1"/>
          <p:nvPr/>
        </p:nvSpPr>
        <p:spPr>
          <a:xfrm>
            <a:off x="7659149" y="1375794"/>
            <a:ext cx="4077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45A91"/>
                </a:solidFill>
              </a:rPr>
              <a:t>Speerpunten beleidsplan</a:t>
            </a:r>
          </a:p>
          <a:p>
            <a:endParaRPr lang="nl-NL" sz="2100" dirty="0">
              <a:solidFill>
                <a:srgbClr val="045A9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>
                <a:solidFill>
                  <a:srgbClr val="045A91"/>
                </a:solidFill>
              </a:rPr>
              <a:t>Stages</a:t>
            </a:r>
            <a:br>
              <a:rPr lang="nl-NL" sz="2100" dirty="0">
                <a:solidFill>
                  <a:srgbClr val="045A91"/>
                </a:solidFill>
              </a:rPr>
            </a:br>
            <a:endParaRPr lang="nl-NL" sz="2100" dirty="0">
              <a:solidFill>
                <a:srgbClr val="045A9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>
                <a:solidFill>
                  <a:srgbClr val="045A91"/>
                </a:solidFill>
              </a:rPr>
              <a:t>Duurzame inzetbaarheid</a:t>
            </a:r>
            <a:br>
              <a:rPr lang="nl-NL" sz="2100" dirty="0">
                <a:solidFill>
                  <a:srgbClr val="045A91"/>
                </a:solidFill>
              </a:rPr>
            </a:br>
            <a:endParaRPr lang="nl-NL" sz="2100" dirty="0">
              <a:solidFill>
                <a:srgbClr val="045A9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>
                <a:solidFill>
                  <a:srgbClr val="045A91"/>
                </a:solidFill>
              </a:rPr>
              <a:t>(Anders) Opleiden</a:t>
            </a:r>
            <a:br>
              <a:rPr lang="nl-NL" sz="2100" dirty="0">
                <a:solidFill>
                  <a:srgbClr val="045A91"/>
                </a:solidFill>
              </a:rPr>
            </a:br>
            <a:endParaRPr lang="nl-NL" sz="2100" dirty="0">
              <a:solidFill>
                <a:srgbClr val="045A9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err="1">
                <a:solidFill>
                  <a:srgbClr val="045A91"/>
                </a:solidFill>
              </a:rPr>
              <a:t>Digivaardigheid</a:t>
            </a:r>
            <a:endParaRPr lang="nl-NL" sz="2100" dirty="0">
              <a:solidFill>
                <a:srgbClr val="045A9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6424"/>
            <a:ext cx="6450419" cy="1143000"/>
          </a:xfrm>
        </p:spPr>
        <p:txBody>
          <a:bodyPr/>
          <a:lstStyle/>
          <a:p>
            <a:r>
              <a:rPr lang="nl-NL" b="1" dirty="0"/>
              <a:t>Onderzoeksopzet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770553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2000" b="1" dirty="0"/>
              <a:t>Kwantitatieve vragenlijst </a:t>
            </a:r>
            <a:endParaRPr lang="nl-NL" altLang="nl-NL" sz="2000" dirty="0"/>
          </a:p>
          <a:p>
            <a:r>
              <a:rPr lang="nl-NL" altLang="nl-NL" sz="2000" dirty="0"/>
              <a:t>Zelftest: zelfbeoordeling op schaal van 1 tot 10 op 69 over vier verschillende onderwerpen:</a:t>
            </a:r>
          </a:p>
          <a:p>
            <a:pPr lvl="1"/>
            <a:r>
              <a:rPr lang="nl-NL" altLang="nl-NL" dirty="0"/>
              <a:t>Algemene digitale vaardigheden</a:t>
            </a:r>
          </a:p>
          <a:p>
            <a:pPr lvl="1"/>
            <a:r>
              <a:rPr lang="nl-NL" altLang="nl-NL" dirty="0"/>
              <a:t>Huisartseninformatiesysteem (HIS) </a:t>
            </a:r>
          </a:p>
          <a:p>
            <a:pPr lvl="1"/>
            <a:r>
              <a:rPr lang="nl-NL" altLang="nl-NL" dirty="0"/>
              <a:t>Programma’s en applicaties</a:t>
            </a:r>
          </a:p>
          <a:p>
            <a:pPr lvl="1"/>
            <a:r>
              <a:rPr lang="nl-NL" altLang="nl-NL" dirty="0"/>
              <a:t>(Veilig) werken met internet</a:t>
            </a:r>
          </a:p>
          <a:p>
            <a:r>
              <a:rPr lang="nl-NL" altLang="nl-NL" sz="2000" dirty="0"/>
              <a:t>Aanvullende vragen met onderwerpen zoals motivatie, plezier digitale middelen, leervoorkeuren.</a:t>
            </a:r>
          </a:p>
          <a:p>
            <a:endParaRPr lang="nl-NL" altLang="nl-NL" sz="2000" dirty="0"/>
          </a:p>
          <a:p>
            <a:r>
              <a:rPr lang="nl-NL" altLang="nl-NL" sz="2000" b="1" dirty="0"/>
              <a:t>964</a:t>
            </a:r>
            <a:r>
              <a:rPr lang="nl-NL" altLang="nl-NL" sz="2000" dirty="0"/>
              <a:t> ingevulde vragenlijsten, response </a:t>
            </a:r>
            <a:r>
              <a:rPr lang="nl-NL" altLang="nl-NL" sz="2000" dirty="0" err="1"/>
              <a:t>rate</a:t>
            </a:r>
            <a:r>
              <a:rPr lang="nl-NL" altLang="nl-NL" sz="2000" dirty="0"/>
              <a:t> </a:t>
            </a:r>
            <a:r>
              <a:rPr lang="nl-NL" altLang="nl-NL" sz="2000" b="1" dirty="0"/>
              <a:t>2.9</a:t>
            </a:r>
            <a:r>
              <a:rPr lang="nl-NL" altLang="nl-NL" sz="2000" dirty="0"/>
              <a:t>% (populatie 33.000)</a:t>
            </a:r>
          </a:p>
          <a:p>
            <a:r>
              <a:rPr lang="nl-NL" altLang="nl-NL" sz="2000" dirty="0"/>
              <a:t>364 afgebroken responses</a:t>
            </a:r>
            <a:br>
              <a:rPr lang="nl-NL" altLang="nl-NL" sz="1800" dirty="0"/>
            </a:br>
            <a:endParaRPr lang="nl-NL" altLang="nl-NL" sz="1800" dirty="0"/>
          </a:p>
          <a:p>
            <a:pPr marL="0" indent="0">
              <a:buNone/>
            </a:pPr>
            <a:endParaRPr lang="nl-NL" altLang="nl-NL" sz="1800" dirty="0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DA81871-4C47-AA47-98DA-1D1DC6EB04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302C3B1-12F3-9B4E-BDBA-414B60A71A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2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6424"/>
            <a:ext cx="6450419" cy="1143000"/>
          </a:xfrm>
        </p:spPr>
        <p:txBody>
          <a:bodyPr/>
          <a:lstStyle/>
          <a:p>
            <a:r>
              <a:rPr lang="nl-NL" b="1" dirty="0"/>
              <a:t>Onderzoeksopzet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770553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nl-NL" altLang="nl-NL" sz="2000" dirty="0"/>
          </a:p>
          <a:p>
            <a:r>
              <a:rPr lang="nl-NL" altLang="nl-NL" sz="2000" dirty="0"/>
              <a:t>27 één-op-één interviews </a:t>
            </a:r>
          </a:p>
          <a:p>
            <a:r>
              <a:rPr lang="nl-NL" altLang="nl-NL" sz="2000" dirty="0"/>
              <a:t>Onderwerpen zoals: </a:t>
            </a:r>
          </a:p>
          <a:p>
            <a:pPr lvl="1"/>
            <a:r>
              <a:rPr lang="nl-NL" altLang="nl-NL" sz="1700" dirty="0"/>
              <a:t>Beoordeling digitale vaardigheden van collega’s en henzelf  </a:t>
            </a:r>
          </a:p>
          <a:p>
            <a:pPr lvl="1"/>
            <a:r>
              <a:rPr lang="nl-NL" altLang="nl-NL" sz="1700" dirty="0"/>
              <a:t>Digitale uitdagingen</a:t>
            </a:r>
          </a:p>
          <a:p>
            <a:pPr lvl="1"/>
            <a:r>
              <a:rPr lang="nl-NL" altLang="nl-NL" sz="1700" dirty="0"/>
              <a:t>Motivatie </a:t>
            </a:r>
          </a:p>
          <a:p>
            <a:pPr lvl="1"/>
            <a:r>
              <a:rPr lang="nl-NL" altLang="nl-NL" sz="1700" dirty="0"/>
              <a:t>Belemmeringen</a:t>
            </a:r>
          </a:p>
          <a:p>
            <a:pPr lvl="1"/>
            <a:r>
              <a:rPr lang="nl-NL" altLang="nl-NL" sz="1700" dirty="0"/>
              <a:t>Leervoorkeuren. </a:t>
            </a:r>
          </a:p>
          <a:p>
            <a:endParaRPr lang="nl-NL" altLang="nl-NL" sz="2000" dirty="0"/>
          </a:p>
          <a:p>
            <a:pPr lvl="1"/>
            <a:endParaRPr lang="nl-NL" altLang="nl-NL" sz="1700" dirty="0"/>
          </a:p>
          <a:p>
            <a:pPr lvl="1"/>
            <a:endParaRPr lang="nl-NL" altLang="nl-NL" sz="1700" dirty="0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DA81871-4C47-AA47-98DA-1D1DC6EB04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302C3B1-12F3-9B4E-BDBA-414B60A71A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19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BFC5F6B-131B-F141-830B-420A704C26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722427"/>
              </p:ext>
            </p:extLst>
          </p:nvPr>
        </p:nvGraphicFramePr>
        <p:xfrm>
          <a:off x="421146" y="1595270"/>
          <a:ext cx="6721576" cy="212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/>
              <a:t>Resultaten zelftest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31C855-AE9A-6F40-9A1D-9F9D710E4DDD}"/>
              </a:ext>
            </a:extLst>
          </p:cNvPr>
          <p:cNvSpPr txBox="1"/>
          <p:nvPr/>
        </p:nvSpPr>
        <p:spPr>
          <a:xfrm>
            <a:off x="375334" y="4490924"/>
            <a:ext cx="2032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45A91"/>
                </a:solidFill>
              </a:rPr>
              <a:t>Score </a:t>
            </a:r>
            <a:r>
              <a:rPr lang="en-US" sz="1800" dirty="0" err="1">
                <a:solidFill>
                  <a:srgbClr val="045A91"/>
                </a:solidFill>
              </a:rPr>
              <a:t>totale</a:t>
            </a:r>
            <a:r>
              <a:rPr lang="en-US" sz="1800" dirty="0">
                <a:solidFill>
                  <a:srgbClr val="045A91"/>
                </a:solidFill>
              </a:rPr>
              <a:t> </a:t>
            </a:r>
            <a:r>
              <a:rPr lang="en-US" sz="1800" dirty="0" err="1">
                <a:solidFill>
                  <a:srgbClr val="045A91"/>
                </a:solidFill>
              </a:rPr>
              <a:t>zelfscan</a:t>
            </a:r>
            <a:r>
              <a:rPr lang="en-US" sz="1800" dirty="0">
                <a:solidFill>
                  <a:srgbClr val="045A91"/>
                </a:solidFill>
              </a:rPr>
              <a:t> 6 of lager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56F1B7-0DD9-9943-AB90-E2B2D783175B}"/>
              </a:ext>
            </a:extLst>
          </p:cNvPr>
          <p:cNvSpPr txBox="1"/>
          <p:nvPr/>
        </p:nvSpPr>
        <p:spPr>
          <a:xfrm>
            <a:off x="2830408" y="4505123"/>
            <a:ext cx="1828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45A91"/>
                </a:solidFill>
              </a:rPr>
              <a:t>Score </a:t>
            </a:r>
            <a:r>
              <a:rPr lang="en-US" sz="1800" dirty="0" err="1">
                <a:solidFill>
                  <a:srgbClr val="045A91"/>
                </a:solidFill>
              </a:rPr>
              <a:t>totale</a:t>
            </a:r>
            <a:r>
              <a:rPr lang="en-US" sz="1800" dirty="0">
                <a:solidFill>
                  <a:srgbClr val="045A91"/>
                </a:solidFill>
              </a:rPr>
              <a:t> </a:t>
            </a:r>
            <a:r>
              <a:rPr lang="en-US" sz="1800" dirty="0" err="1">
                <a:solidFill>
                  <a:srgbClr val="045A91"/>
                </a:solidFill>
              </a:rPr>
              <a:t>zelfscan</a:t>
            </a:r>
            <a:r>
              <a:rPr lang="en-US" sz="1800" dirty="0">
                <a:solidFill>
                  <a:srgbClr val="045A91"/>
                </a:solidFill>
              </a:rPr>
              <a:t> </a:t>
            </a:r>
            <a:r>
              <a:rPr lang="en-US" sz="1800" dirty="0" err="1">
                <a:solidFill>
                  <a:srgbClr val="045A91"/>
                </a:solidFill>
              </a:rPr>
              <a:t>tussen</a:t>
            </a:r>
            <a:r>
              <a:rPr lang="en-US" sz="1800" dirty="0">
                <a:solidFill>
                  <a:srgbClr val="045A91"/>
                </a:solidFill>
              </a:rPr>
              <a:t> de 6 </a:t>
            </a:r>
            <a:r>
              <a:rPr lang="en-US" sz="1800" dirty="0" err="1">
                <a:solidFill>
                  <a:srgbClr val="045A91"/>
                </a:solidFill>
              </a:rPr>
              <a:t>en</a:t>
            </a:r>
            <a:r>
              <a:rPr lang="en-US" sz="1800" dirty="0">
                <a:solidFill>
                  <a:srgbClr val="045A91"/>
                </a:solidFill>
              </a:rPr>
              <a:t> 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00B5B0-B674-E64E-9B99-CD426F981546}"/>
              </a:ext>
            </a:extLst>
          </p:cNvPr>
          <p:cNvSpPr txBox="1"/>
          <p:nvPr/>
        </p:nvSpPr>
        <p:spPr>
          <a:xfrm>
            <a:off x="5202865" y="4498748"/>
            <a:ext cx="1819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dirty="0">
                <a:solidFill>
                  <a:srgbClr val="045A91"/>
                </a:solidFill>
              </a:rPr>
              <a:t>Score totale zelfscan 9 of hoger.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336A06-0FDF-B94D-946B-40CC5470FA4A}"/>
              </a:ext>
            </a:extLst>
          </p:cNvPr>
          <p:cNvGrpSpPr/>
          <p:nvPr/>
        </p:nvGrpSpPr>
        <p:grpSpPr>
          <a:xfrm>
            <a:off x="2881268" y="3271614"/>
            <a:ext cx="1727200" cy="1143000"/>
            <a:chOff x="406400" y="4231655"/>
            <a:chExt cx="1727200" cy="1143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89BED06-AF83-974E-996B-ABA4BFB4454B}"/>
                </a:ext>
              </a:extLst>
            </p:cNvPr>
            <p:cNvSpPr/>
            <p:nvPr/>
          </p:nvSpPr>
          <p:spPr>
            <a:xfrm>
              <a:off x="632745" y="4231655"/>
              <a:ext cx="1245609" cy="1143000"/>
            </a:xfrm>
            <a:prstGeom prst="ellipse">
              <a:avLst/>
            </a:prstGeom>
            <a:solidFill>
              <a:srgbClr val="9FB8CD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9672A72-3651-7A4B-8BEC-8778B13A9F32}"/>
                </a:ext>
              </a:extLst>
            </p:cNvPr>
            <p:cNvSpPr txBox="1"/>
            <p:nvPr/>
          </p:nvSpPr>
          <p:spPr>
            <a:xfrm>
              <a:off x="406400" y="4577278"/>
              <a:ext cx="172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err="1"/>
                <a:t>Digivaardig</a:t>
              </a:r>
              <a:endParaRPr lang="en-US" sz="18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C51E871-F695-624C-B72D-2DE28BE7D753}"/>
              </a:ext>
            </a:extLst>
          </p:cNvPr>
          <p:cNvGrpSpPr/>
          <p:nvPr/>
        </p:nvGrpSpPr>
        <p:grpSpPr>
          <a:xfrm>
            <a:off x="527913" y="3294602"/>
            <a:ext cx="1727200" cy="1143000"/>
            <a:chOff x="406400" y="4231655"/>
            <a:chExt cx="1727200" cy="11430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500681E-B04C-DF46-8282-BA4D187870FF}"/>
                </a:ext>
              </a:extLst>
            </p:cNvPr>
            <p:cNvSpPr/>
            <p:nvPr/>
          </p:nvSpPr>
          <p:spPr>
            <a:xfrm>
              <a:off x="632745" y="4231655"/>
              <a:ext cx="1245609" cy="11430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4C9C9D5-BEA0-CB4A-8F2E-5C9753092786}"/>
                </a:ext>
              </a:extLst>
            </p:cNvPr>
            <p:cNvSpPr txBox="1"/>
            <p:nvPr/>
          </p:nvSpPr>
          <p:spPr>
            <a:xfrm>
              <a:off x="406400" y="4577278"/>
              <a:ext cx="172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err="1"/>
                <a:t>Digistarter</a:t>
              </a:r>
              <a:endParaRPr lang="en-US" sz="1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2E128B5-3F58-B64C-B15C-3E6DC27D21C9}"/>
              </a:ext>
            </a:extLst>
          </p:cNvPr>
          <p:cNvGrpSpPr/>
          <p:nvPr/>
        </p:nvGrpSpPr>
        <p:grpSpPr>
          <a:xfrm>
            <a:off x="5263524" y="3248136"/>
            <a:ext cx="1727200" cy="1143000"/>
            <a:chOff x="406400" y="4231655"/>
            <a:chExt cx="1727200" cy="1143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68F8370-4216-7E47-87FE-05FE649FA072}"/>
                </a:ext>
              </a:extLst>
            </p:cNvPr>
            <p:cNvSpPr/>
            <p:nvPr/>
          </p:nvSpPr>
          <p:spPr>
            <a:xfrm>
              <a:off x="632745" y="4231655"/>
              <a:ext cx="1245609" cy="1143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88F2FDC-7DE1-BA41-B136-2DE9FA7A23A0}"/>
                </a:ext>
              </a:extLst>
            </p:cNvPr>
            <p:cNvSpPr txBox="1"/>
            <p:nvPr/>
          </p:nvSpPr>
          <p:spPr>
            <a:xfrm>
              <a:off x="406400" y="4577278"/>
              <a:ext cx="172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err="1"/>
                <a:t>Digiweet</a:t>
              </a:r>
              <a:endParaRPr lang="en-US" sz="1800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C9523A4-2D0F-0B43-B251-A1B5315AEE6A}"/>
              </a:ext>
            </a:extLst>
          </p:cNvPr>
          <p:cNvSpPr txBox="1"/>
          <p:nvPr/>
        </p:nvSpPr>
        <p:spPr>
          <a:xfrm>
            <a:off x="7286364" y="2147209"/>
            <a:ext cx="4634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45A91"/>
                </a:solidFill>
              </a:rPr>
              <a:t>24% van de </a:t>
            </a:r>
            <a:r>
              <a:rPr lang="en-US" sz="2000" dirty="0" err="1">
                <a:solidFill>
                  <a:srgbClr val="045A91"/>
                </a:solidFill>
              </a:rPr>
              <a:t>respondenten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zijn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digistarter</a:t>
            </a:r>
            <a:r>
              <a:rPr lang="en-US" sz="2000" dirty="0">
                <a:solidFill>
                  <a:srgbClr val="045A91"/>
                </a:solidFill>
              </a:rPr>
              <a:t>, </a:t>
            </a:r>
            <a:r>
              <a:rPr lang="en-US" sz="2000" dirty="0" err="1">
                <a:solidFill>
                  <a:srgbClr val="045A91"/>
                </a:solidFill>
              </a:rPr>
              <a:t>dit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wil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zeggen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dat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zij</a:t>
            </a:r>
            <a:r>
              <a:rPr lang="en-US" sz="2000" dirty="0">
                <a:solidFill>
                  <a:srgbClr val="045A91"/>
                </a:solidFill>
              </a:rPr>
              <a:t> op de </a:t>
            </a:r>
            <a:r>
              <a:rPr lang="en-US" sz="2000" dirty="0" err="1">
                <a:solidFill>
                  <a:srgbClr val="045A91"/>
                </a:solidFill>
              </a:rPr>
              <a:t>gehele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zelfscan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een</a:t>
            </a:r>
            <a:r>
              <a:rPr lang="en-US" sz="2000" dirty="0">
                <a:solidFill>
                  <a:srgbClr val="045A91"/>
                </a:solidFill>
              </a:rPr>
              <a:t> 6 of lager </a:t>
            </a:r>
            <a:r>
              <a:rPr lang="en-US" sz="2000" dirty="0" err="1">
                <a:solidFill>
                  <a:srgbClr val="045A91"/>
                </a:solidFill>
              </a:rPr>
              <a:t>hebben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gescoord</a:t>
            </a:r>
            <a:r>
              <a:rPr lang="en-US" sz="2000" dirty="0">
                <a:solidFill>
                  <a:srgbClr val="045A91"/>
                </a:solidFill>
              </a:rPr>
              <a:t>.</a:t>
            </a:r>
          </a:p>
          <a:p>
            <a:endParaRPr lang="en-US" sz="2000" dirty="0">
              <a:solidFill>
                <a:srgbClr val="045A9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2DDFA7-7018-FD4C-8D1E-3502859BCE4B}"/>
              </a:ext>
            </a:extLst>
          </p:cNvPr>
          <p:cNvSpPr txBox="1"/>
          <p:nvPr/>
        </p:nvSpPr>
        <p:spPr>
          <a:xfrm>
            <a:off x="7226808" y="3607493"/>
            <a:ext cx="4544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45A91"/>
                </a:solidFill>
              </a:rPr>
              <a:t>Niemand</a:t>
            </a:r>
            <a:r>
              <a:rPr lang="en-US" sz="2000" dirty="0">
                <a:solidFill>
                  <a:srgbClr val="045A91"/>
                </a:solidFill>
              </a:rPr>
              <a:t> is of </a:t>
            </a:r>
            <a:r>
              <a:rPr lang="en-US" sz="2000" dirty="0" err="1">
                <a:solidFill>
                  <a:srgbClr val="045A91"/>
                </a:solidFill>
              </a:rPr>
              <a:t>kent</a:t>
            </a:r>
            <a:r>
              <a:rPr lang="en-US" sz="2000" dirty="0">
                <a:solidFill>
                  <a:srgbClr val="045A91"/>
                </a:solidFill>
              </a:rPr>
              <a:t> ‘</a:t>
            </a:r>
            <a:r>
              <a:rPr lang="en-US" sz="2000" dirty="0" err="1">
                <a:solidFill>
                  <a:srgbClr val="045A91"/>
                </a:solidFill>
              </a:rPr>
              <a:t>digitale</a:t>
            </a:r>
            <a:r>
              <a:rPr lang="en-US" sz="2000" dirty="0">
                <a:solidFill>
                  <a:srgbClr val="045A91"/>
                </a:solidFill>
              </a:rPr>
              <a:t> starter’, </a:t>
            </a:r>
            <a:r>
              <a:rPr lang="en-US" sz="2000" dirty="0" err="1">
                <a:solidFill>
                  <a:srgbClr val="045A91"/>
                </a:solidFill>
              </a:rPr>
              <a:t>wel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vindt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bijna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iedereen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dat</a:t>
            </a:r>
            <a:r>
              <a:rPr lang="en-US" sz="2000" dirty="0">
                <a:solidFill>
                  <a:srgbClr val="045A91"/>
                </a:solidFill>
              </a:rPr>
              <a:t> men </a:t>
            </a:r>
            <a:r>
              <a:rPr lang="en-US" sz="2000" dirty="0" err="1">
                <a:solidFill>
                  <a:srgbClr val="045A91"/>
                </a:solidFill>
              </a:rPr>
              <a:t>digitaal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vaardiger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moet</a:t>
            </a:r>
            <a:r>
              <a:rPr lang="en-US" sz="2000" dirty="0">
                <a:solidFill>
                  <a:srgbClr val="045A91"/>
                </a:solidFill>
              </a:rPr>
              <a:t> </a:t>
            </a:r>
            <a:r>
              <a:rPr lang="en-US" sz="2000" dirty="0" err="1">
                <a:solidFill>
                  <a:srgbClr val="045A91"/>
                </a:solidFill>
              </a:rPr>
              <a:t>worden</a:t>
            </a:r>
            <a:r>
              <a:rPr lang="en-US" sz="2000" dirty="0">
                <a:solidFill>
                  <a:srgbClr val="045A91"/>
                </a:solidFill>
              </a:rPr>
              <a:t>.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389301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/>
              <a:t>Resultaten zelftest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0" y="1682931"/>
            <a:ext cx="5486400" cy="1631150"/>
          </a:xfrm>
        </p:spPr>
        <p:txBody>
          <a:bodyPr/>
          <a:lstStyle/>
          <a:p>
            <a:endParaRPr lang="nl-NL" altLang="nl-NL" dirty="0"/>
          </a:p>
          <a:p>
            <a:r>
              <a:rPr lang="nl-NL" altLang="nl-NL" dirty="0"/>
              <a:t>44% van de respondenten heeft op ten minste een van de vier categorieën een 6 of lager gescoord. </a:t>
            </a:r>
          </a:p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346CBC5-50AA-7B41-9306-85FA40E692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5919509"/>
              </p:ext>
            </p:extLst>
          </p:nvPr>
        </p:nvGraphicFramePr>
        <p:xfrm>
          <a:off x="493116" y="1877300"/>
          <a:ext cx="5719368" cy="235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1C8E45F-2D6B-D94A-9211-2679B9DBB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627737"/>
              </p:ext>
            </p:extLst>
          </p:nvPr>
        </p:nvGraphicFramePr>
        <p:xfrm>
          <a:off x="609600" y="4043431"/>
          <a:ext cx="5399708" cy="2680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458D800-1532-A549-A25B-967EEC6D36BA}"/>
              </a:ext>
            </a:extLst>
          </p:cNvPr>
          <p:cNvSpPr txBox="1">
            <a:spLocks/>
          </p:cNvSpPr>
          <p:nvPr/>
        </p:nvSpPr>
        <p:spPr bwMode="auto">
          <a:xfrm>
            <a:off x="6096000" y="3751416"/>
            <a:ext cx="5486400" cy="163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altLang="nl-NL" dirty="0"/>
          </a:p>
          <a:p>
            <a:r>
              <a:rPr lang="nl-NL" altLang="nl-NL" dirty="0"/>
              <a:t>Totale score zelftest en beoordeling eigen </a:t>
            </a:r>
            <a:r>
              <a:rPr lang="nl-NL" altLang="nl-NL" dirty="0" err="1"/>
              <a:t>DiVa</a:t>
            </a:r>
            <a:r>
              <a:rPr lang="nl-NL" altLang="nl-NL" dirty="0"/>
              <a:t> komt overeen</a:t>
            </a:r>
          </a:p>
          <a:p>
            <a:r>
              <a:rPr lang="nl-NL" altLang="nl-NL" dirty="0"/>
              <a:t>Beoordeling digitale vaardigheden van collega’s is bijna gelijk </a:t>
            </a:r>
          </a:p>
          <a:p>
            <a:r>
              <a:rPr lang="nl-NL" altLang="nl-NL" dirty="0"/>
              <a:t>Verschillen in hoe digitaal vaardig men vindt te moeten zijn</a:t>
            </a:r>
          </a:p>
          <a:p>
            <a:endParaRPr lang="nl-NL" altLang="nl-NL" dirty="0"/>
          </a:p>
          <a:p>
            <a:pPr marL="0" indent="0">
              <a:buFont typeface="Arial" pitchFamily="34" charset="0"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284292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/>
              <a:t>Functiegroepen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58555"/>
            <a:ext cx="10972800" cy="4525963"/>
          </a:xfrm>
        </p:spPr>
        <p:txBody>
          <a:bodyPr/>
          <a:lstStyle/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17F66FB-5624-E842-A6FB-629F91B395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628982"/>
              </p:ext>
            </p:extLst>
          </p:nvPr>
        </p:nvGraphicFramePr>
        <p:xfrm>
          <a:off x="200432" y="1952604"/>
          <a:ext cx="7610068" cy="423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7643FA1E-CBE2-1D4C-A410-1BC4A173A2BA}"/>
              </a:ext>
            </a:extLst>
          </p:cNvPr>
          <p:cNvSpPr txBox="1">
            <a:spLocks/>
          </p:cNvSpPr>
          <p:nvPr/>
        </p:nvSpPr>
        <p:spPr bwMode="auto">
          <a:xfrm>
            <a:off x="7810500" y="1675086"/>
            <a:ext cx="3938689" cy="410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altLang="nl-NL" dirty="0"/>
          </a:p>
          <a:p>
            <a:r>
              <a:rPr lang="nl-NL" altLang="nl-NL" dirty="0"/>
              <a:t>De groepen huisarts (in opleiding) en POH relatief meeste </a:t>
            </a:r>
            <a:r>
              <a:rPr lang="nl-NL" altLang="nl-NL" dirty="0" err="1"/>
              <a:t>digistarters</a:t>
            </a:r>
            <a:r>
              <a:rPr lang="nl-NL" altLang="nl-NL" dirty="0"/>
              <a:t> </a:t>
            </a:r>
          </a:p>
          <a:p>
            <a:r>
              <a:rPr lang="nl-NL" altLang="nl-NL" dirty="0" err="1"/>
              <a:t>Back-office</a:t>
            </a:r>
            <a:r>
              <a:rPr lang="nl-NL" altLang="nl-NL" dirty="0"/>
              <a:t> en praktijkmanagers aanzienlijk lage percentages </a:t>
            </a:r>
            <a:r>
              <a:rPr lang="nl-NL" altLang="nl-NL" dirty="0" err="1"/>
              <a:t>digistarters</a:t>
            </a:r>
            <a:endParaRPr lang="nl-NL" altLang="nl-NL" dirty="0"/>
          </a:p>
          <a:p>
            <a:pPr marL="0" indent="0">
              <a:buNone/>
            </a:pPr>
            <a:endParaRPr lang="en-US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nl-NL" altLang="nl-NL" dirty="0"/>
          </a:p>
          <a:p>
            <a:r>
              <a:rPr lang="nl-NL" altLang="nl-NL" dirty="0"/>
              <a:t>Weinig verschillen tussen typen praktijken. </a:t>
            </a:r>
          </a:p>
          <a:p>
            <a:pPr marL="0" indent="0">
              <a:buFont typeface="Arial" pitchFamily="34" charset="0"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791512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 err="1"/>
              <a:t>Leeftijdgroepen</a:t>
            </a:r>
            <a:endParaRPr lang="nl-NL" b="1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58555"/>
            <a:ext cx="10972800" cy="4525963"/>
          </a:xfrm>
        </p:spPr>
        <p:txBody>
          <a:bodyPr/>
          <a:lstStyle/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17F66FB-5624-E842-A6FB-629F91B395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896023"/>
              </p:ext>
            </p:extLst>
          </p:nvPr>
        </p:nvGraphicFramePr>
        <p:xfrm>
          <a:off x="998176" y="2052125"/>
          <a:ext cx="7308088" cy="411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25AEDA5-2C85-2644-9C66-CF986DDFB17D}"/>
              </a:ext>
            </a:extLst>
          </p:cNvPr>
          <p:cNvSpPr txBox="1">
            <a:spLocks/>
          </p:cNvSpPr>
          <p:nvPr/>
        </p:nvSpPr>
        <p:spPr bwMode="auto">
          <a:xfrm>
            <a:off x="8306264" y="1738596"/>
            <a:ext cx="3938689" cy="410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altLang="nl-NL" dirty="0"/>
          </a:p>
          <a:p>
            <a:r>
              <a:rPr lang="nl-NL" altLang="nl-NL" dirty="0"/>
              <a:t>Toename </a:t>
            </a:r>
            <a:r>
              <a:rPr lang="nl-NL" altLang="nl-NL" dirty="0" err="1"/>
              <a:t>digistarters</a:t>
            </a:r>
            <a:r>
              <a:rPr lang="nl-NL" altLang="nl-NL" dirty="0"/>
              <a:t> met toename leeftijd </a:t>
            </a:r>
          </a:p>
          <a:p>
            <a:r>
              <a:rPr lang="nl-NL" altLang="nl-NL" dirty="0"/>
              <a:t>Weinig verschillen in ervaringsjaren</a:t>
            </a:r>
          </a:p>
          <a:p>
            <a:endParaRPr lang="nl-NL" altLang="nl-NL" dirty="0"/>
          </a:p>
          <a:p>
            <a:pPr marL="342900" indent="-342900"/>
            <a:r>
              <a:rPr lang="nl-NL" dirty="0"/>
              <a:t>Generatieverschil in opgroeien met/zonder computer</a:t>
            </a:r>
          </a:p>
          <a:p>
            <a:pPr marL="342900" indent="-342900"/>
            <a:r>
              <a:rPr lang="nl-NL" dirty="0"/>
              <a:t>Geen specifieke aandacht voor in opleidingen</a:t>
            </a:r>
          </a:p>
          <a:p>
            <a:endParaRPr lang="nl-NL" altLang="nl-NL" dirty="0"/>
          </a:p>
          <a:p>
            <a:pPr marL="0" indent="0">
              <a:buFont typeface="Arial" pitchFamily="34" charset="0"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467458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03586"/>
            <a:ext cx="6450419" cy="1143000"/>
          </a:xfrm>
        </p:spPr>
        <p:txBody>
          <a:bodyPr/>
          <a:lstStyle/>
          <a:p>
            <a:r>
              <a:rPr lang="nl-NL" b="1" dirty="0"/>
              <a:t>Categorieën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B10C6F-7287-4FF2-A811-2FAFBBAD25C0}"/>
              </a:ext>
            </a:extLst>
          </p:cNvPr>
          <p:cNvSpPr/>
          <p:nvPr/>
        </p:nvSpPr>
        <p:spPr>
          <a:xfrm>
            <a:off x="7226808" y="0"/>
            <a:ext cx="4965192" cy="2002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64ECA9-4AA2-4E57-9C45-A61D133056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02" y="280513"/>
            <a:ext cx="2837410" cy="1036224"/>
          </a:xfrm>
          <a:prstGeom prst="rect">
            <a:avLst/>
          </a:prstGeom>
        </p:spPr>
      </p:pic>
      <p:sp>
        <p:nvSpPr>
          <p:cNvPr id="53250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58555"/>
            <a:ext cx="10972800" cy="4525963"/>
          </a:xfrm>
        </p:spPr>
        <p:txBody>
          <a:bodyPr/>
          <a:lstStyle/>
          <a:p>
            <a:endParaRPr lang="nl-NL" altLang="nl-NL" dirty="0"/>
          </a:p>
          <a:p>
            <a:pPr marL="0" indent="0">
              <a:buNone/>
            </a:pPr>
            <a:endParaRPr lang="nl-NL" altLang="nl-NL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893F3A-3C7B-4F4B-B9D7-3B329395B5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0" y="258739"/>
            <a:ext cx="2391672" cy="106017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C602FA7-4F4D-E44E-B6CE-B293358B5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2" y="264692"/>
            <a:ext cx="1850778" cy="1048273"/>
          </a:xfrm>
          <a:prstGeom prst="rect">
            <a:avLst/>
          </a:prstGeom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126A52E-B1BB-F848-BE3B-030C9252F5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8885114"/>
              </p:ext>
            </p:extLst>
          </p:nvPr>
        </p:nvGraphicFramePr>
        <p:xfrm>
          <a:off x="200431" y="1998472"/>
          <a:ext cx="8052879" cy="309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D872B86-4DAE-AC47-9D70-AD4906957277}"/>
              </a:ext>
            </a:extLst>
          </p:cNvPr>
          <p:cNvSpPr txBox="1">
            <a:spLocks/>
          </p:cNvSpPr>
          <p:nvPr/>
        </p:nvSpPr>
        <p:spPr bwMode="auto">
          <a:xfrm>
            <a:off x="8306264" y="1738596"/>
            <a:ext cx="3938689" cy="410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altLang="nl-NL" dirty="0"/>
          </a:p>
          <a:p>
            <a:r>
              <a:rPr lang="nl-NL" altLang="nl-NL" dirty="0"/>
              <a:t>Laagste scores in programma’s en applicaties en HIS </a:t>
            </a:r>
          </a:p>
          <a:p>
            <a:r>
              <a:rPr lang="nl-NL" altLang="nl-NL" dirty="0"/>
              <a:t>Algemene vaardigheden wordt aanzienlijk hoger op gescoord </a:t>
            </a:r>
          </a:p>
          <a:p>
            <a:endParaRPr lang="nl-NL" altLang="nl-NL" dirty="0"/>
          </a:p>
          <a:p>
            <a:pPr marL="342900" indent="-342900"/>
            <a:r>
              <a:rPr lang="en-US" dirty="0" err="1"/>
              <a:t>Basisvaardigheden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applicaties</a:t>
            </a:r>
            <a:r>
              <a:rPr lang="en-US" dirty="0"/>
              <a:t> die </a:t>
            </a:r>
            <a:r>
              <a:rPr lang="en-US" dirty="0" err="1"/>
              <a:t>dagelijks</a:t>
            </a:r>
            <a:r>
              <a:rPr lang="en-US" dirty="0"/>
              <a:t> </a:t>
            </a:r>
            <a:r>
              <a:rPr lang="en-US" dirty="0" err="1"/>
              <a:t>gebruikt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vs. </a:t>
            </a:r>
            <a:r>
              <a:rPr lang="en-US" dirty="0" err="1"/>
              <a:t>onregelmatig</a:t>
            </a:r>
            <a:r>
              <a:rPr lang="en-US" dirty="0"/>
              <a:t> </a:t>
            </a:r>
            <a:r>
              <a:rPr lang="en-US" dirty="0" err="1"/>
              <a:t>gebruikte</a:t>
            </a:r>
            <a:r>
              <a:rPr lang="en-US" dirty="0"/>
              <a:t> </a:t>
            </a:r>
            <a:r>
              <a:rPr lang="en-US" dirty="0" err="1"/>
              <a:t>applicaties</a:t>
            </a:r>
            <a:r>
              <a:rPr lang="en-US" dirty="0"/>
              <a:t> </a:t>
            </a:r>
          </a:p>
          <a:p>
            <a:pPr marL="642938" lvl="1" indent="-342900"/>
            <a:r>
              <a:rPr lang="en-US" dirty="0" err="1"/>
              <a:t>Voorbeeld</a:t>
            </a:r>
            <a:r>
              <a:rPr lang="en-US" dirty="0"/>
              <a:t> PDF</a:t>
            </a:r>
          </a:p>
          <a:p>
            <a:pPr marL="642938" lvl="1" indent="-342900"/>
            <a:r>
              <a:rPr lang="en-US" dirty="0" err="1"/>
              <a:t>Voorbeeld</a:t>
            </a:r>
            <a:r>
              <a:rPr lang="en-US" dirty="0"/>
              <a:t> ECG</a:t>
            </a:r>
          </a:p>
          <a:p>
            <a:pPr marL="0" indent="0">
              <a:buNone/>
            </a:pPr>
            <a:endParaRPr lang="nl-NL" altLang="nl-NL" dirty="0"/>
          </a:p>
          <a:p>
            <a:pPr marL="0" indent="0">
              <a:buFont typeface="Arial" pitchFamily="34" charset="0"/>
              <a:buNone/>
            </a:pPr>
            <a:endParaRPr lang="nl-NL" altLang="nl-NL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175C675B-6A28-F445-B5C0-E2AFA9342279}"/>
              </a:ext>
            </a:extLst>
          </p:cNvPr>
          <p:cNvSpPr txBox="1">
            <a:spLocks/>
          </p:cNvSpPr>
          <p:nvPr/>
        </p:nvSpPr>
        <p:spPr bwMode="auto">
          <a:xfrm>
            <a:off x="200431" y="6532373"/>
            <a:ext cx="8342376" cy="37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350" kern="1200">
                <a:solidFill>
                  <a:srgbClr val="045A9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altLang="nl-NL" sz="1400" dirty="0"/>
              <a:t>NB: </a:t>
            </a:r>
            <a:r>
              <a:rPr lang="nl-NL" altLang="nl-NL" sz="1400" dirty="0" err="1"/>
              <a:t>digi</a:t>
            </a:r>
            <a:r>
              <a:rPr lang="nl-NL" altLang="nl-NL" sz="1400" dirty="0"/>
              <a:t>-groepen zijn hier binnen categorieën gedefinieerd.  </a:t>
            </a:r>
          </a:p>
          <a:p>
            <a:endParaRPr lang="nl-NL" altLang="nl-NL" dirty="0"/>
          </a:p>
          <a:p>
            <a:pPr marL="0" indent="0">
              <a:buFont typeface="Arial" pitchFamily="34" charset="0"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091282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orsprong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presentatie" id="{EFBB14CD-82B1-4D97-9CC1-ADE1E265A33C}" vid="{84944571-EB17-4D62-9A32-3B0A3838809E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3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4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5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6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7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8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9.xml><?xml version="1.0" encoding="utf-8"?>
<a:themeOverride xmlns:a="http://schemas.openxmlformats.org/drawingml/2006/main">
  <a:clrScheme name="Oorsprong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C557EE8E15624A9FC428AA01D3187D" ma:contentTypeVersion="13" ma:contentTypeDescription="Een nieuw document maken." ma:contentTypeScope="" ma:versionID="3a4d3f7299511b33fd5f088adb5efd89">
  <xsd:schema xmlns:xsd="http://www.w3.org/2001/XMLSchema" xmlns:xs="http://www.w3.org/2001/XMLSchema" xmlns:p="http://schemas.microsoft.com/office/2006/metadata/properties" xmlns:ns2="2f3d58d5-2930-416f-b001-e3ec7433ad1f" xmlns:ns3="29048411-2d42-4685-86b1-83fc2a82773a" xmlns:ns4="9dd09542-d016-49ed-b600-daf18a1aafbe" targetNamespace="http://schemas.microsoft.com/office/2006/metadata/properties" ma:root="true" ma:fieldsID="3b0e6c45a05875a9b100b6a7612036dd" ns2:_="" ns3:_="" ns4:_="">
    <xsd:import namespace="2f3d58d5-2930-416f-b001-e3ec7433ad1f"/>
    <xsd:import namespace="29048411-2d42-4685-86b1-83fc2a82773a"/>
    <xsd:import namespace="9dd09542-d016-49ed-b600-daf18a1aaf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d58d5-2930-416f-b001-e3ec7433ad1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048411-2d42-4685-86b1-83fc2a827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d09542-d016-49ed-b600-daf18a1aafb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C47356F656149AEDD21A7048DF849" ma:contentTypeVersion="14" ma:contentTypeDescription="Een nieuw document maken." ma:contentTypeScope="" ma:versionID="4bcade9d586ca51c3c54902e9e9258ef">
  <xsd:schema xmlns:xsd="http://www.w3.org/2001/XMLSchema" xmlns:xs="http://www.w3.org/2001/XMLSchema" xmlns:p="http://schemas.microsoft.com/office/2006/metadata/properties" xmlns:ns2="a54e68df-b62e-4fe9-a444-6394041cf2f1" xmlns:ns3="195ad4a4-80db-4ebb-b539-99146a9d0d7b" targetNamespace="http://schemas.microsoft.com/office/2006/metadata/properties" ma:root="true" ma:fieldsID="5f3b2d49010de98301dbce8497c43bbc" ns2:_="" ns3:_="">
    <xsd:import namespace="a54e68df-b62e-4fe9-a444-6394041cf2f1"/>
    <xsd:import namespace="195ad4a4-80db-4ebb-b539-99146a9d0d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e68df-b62e-4fe9-a444-6394041cf2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ad4a4-80db-4ebb-b539-99146a9d0d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8df417c2-465e-4ce4-923d-fe3258e4f0bc" ContentTypeId="0x0101" PreviousValue="false"/>
</file>

<file path=customXml/itemProps1.xml><?xml version="1.0" encoding="utf-8"?>
<ds:datastoreItem xmlns:ds="http://schemas.openxmlformats.org/officeDocument/2006/customXml" ds:itemID="{A02B1E1F-BCFD-46EB-945C-097DDE940CFA}">
  <ds:schemaRefs>
    <ds:schemaRef ds:uri="9dd09542-d016-49ed-b600-daf18a1aafb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f3d58d5-2930-416f-b001-e3ec7433ad1f"/>
    <ds:schemaRef ds:uri="29048411-2d42-4685-86b1-83fc2a82773a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2FA65B-6974-492C-A52A-66834FB46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3d58d5-2930-416f-b001-e3ec7433ad1f"/>
    <ds:schemaRef ds:uri="29048411-2d42-4685-86b1-83fc2a82773a"/>
    <ds:schemaRef ds:uri="9dd09542-d016-49ed-b600-daf18a1aaf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2822B-20FC-4750-A5D8-6E48B991A879}"/>
</file>

<file path=customXml/itemProps4.xml><?xml version="1.0" encoding="utf-8"?>
<ds:datastoreItem xmlns:ds="http://schemas.openxmlformats.org/officeDocument/2006/customXml" ds:itemID="{CB46811A-BD3B-4011-A21B-053FF1337DB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C7E2A6C-1C05-4810-902D-B550480B937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Kantoorthema</Template>
  <TotalTime>370</TotalTime>
  <Words>530</Words>
  <Application>Microsoft Macintosh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Digitale vaardigheden in de huisartsenzorg</vt:lpstr>
      <vt:lpstr>PowerPoint Presentation</vt:lpstr>
      <vt:lpstr>Onderzoeksopzet</vt:lpstr>
      <vt:lpstr>Onderzoeksopzet </vt:lpstr>
      <vt:lpstr>Resultaten zelftest</vt:lpstr>
      <vt:lpstr>Resultaten zelftest</vt:lpstr>
      <vt:lpstr>Functiegroepen</vt:lpstr>
      <vt:lpstr>Leeftijdgroepen</vt:lpstr>
      <vt:lpstr>Categorieën</vt:lpstr>
      <vt:lpstr>Slechtst scorende zelftest items</vt:lpstr>
      <vt:lpstr>Giel Schikhof – Lotte Kortland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 vaardigheden in de huisartsenzorg</dc:title>
  <dc:creator>Lotte Kortland</dc:creator>
  <dc:description>sjabloonversie 1.1 - 1 decmeber 2011_x000d_
lay-out: viervier_x000d_
sjablonen: www.joulesunlimited.nl</dc:description>
  <cp:lastModifiedBy>Lotte Kortland</cp:lastModifiedBy>
  <cp:revision>56</cp:revision>
  <cp:lastPrinted>2015-04-12T13:18:50Z</cp:lastPrinted>
  <dcterms:created xsi:type="dcterms:W3CDTF">2021-06-01T18:57:09Z</dcterms:created>
  <dcterms:modified xsi:type="dcterms:W3CDTF">2021-06-08T13:19:49Z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0x01010043CC47356F656149AEDD21A7048DF849</vt:lpwstr>
  </property>
  <property fmtid="{D5CDD505-2E9C-101B-9397-08002B2CF9AE}" pid="3" name="_dlc_DocIdItemGuid">
    <vt:lpwstr>34222cab-1ca2-4f87-abc0-63c98d77b548</vt:lpwstr>
  </property>
</Properties>
</file>