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Masters/notesMaster1.xml" ContentType="application/vnd.openxmlformats-officedocument.presentationml.notesMaster+xml"/>
  <Override PartName="/ppt/theme/theme2.xml" ContentType="application/vnd.openxmlformats-officedocument.theme+xml"/>
  <Override PartName="/ppt/theme/theme1.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56" r:id="rId2"/>
    <p:sldId id="359" r:id="rId3"/>
    <p:sldId id="258" r:id="rId4"/>
    <p:sldId id="259" r:id="rId5"/>
    <p:sldId id="260" r:id="rId6"/>
    <p:sldId id="261" r:id="rId7"/>
    <p:sldId id="262" r:id="rId8"/>
    <p:sldId id="265" r:id="rId9"/>
    <p:sldId id="360" r:id="rId10"/>
  </p:sldIdLst>
  <p:sldSz cx="12192000" cy="6858000"/>
  <p:notesSz cx="6889750" cy="10021888"/>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3784" autoAdjust="0"/>
  </p:normalViewPr>
  <p:slideViewPr>
    <p:cSldViewPr snapToGrid="0">
      <p:cViewPr varScale="1">
        <p:scale>
          <a:sx n="61" d="100"/>
          <a:sy n="61" d="100"/>
        </p:scale>
        <p:origin x="48" y="17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18" Type="http://schemas.openxmlformats.org/officeDocument/2006/relationships/customXml" Target="../customXml/item3.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17" Type="http://schemas.openxmlformats.org/officeDocument/2006/relationships/customXml" Target="../customXml/item2.xml"/><Relationship Id="rId2" Type="http://schemas.openxmlformats.org/officeDocument/2006/relationships/slide" Target="slides/slide1.xml"/><Relationship Id="rId16"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85558" cy="502835"/>
          </a:xfrm>
          <a:prstGeom prst="rect">
            <a:avLst/>
          </a:prstGeom>
        </p:spPr>
        <p:txBody>
          <a:bodyPr vert="horz" lIns="96634" tIns="48317" rIns="96634" bIns="48317" rtlCol="0"/>
          <a:lstStyle>
            <a:lvl1pPr algn="l">
              <a:defRPr sz="1300"/>
            </a:lvl1pPr>
          </a:lstStyle>
          <a:p>
            <a:endParaRPr lang="nl-NL"/>
          </a:p>
        </p:txBody>
      </p:sp>
      <p:sp>
        <p:nvSpPr>
          <p:cNvPr id="3" name="Tijdelijke aanduiding voor datum 2"/>
          <p:cNvSpPr>
            <a:spLocks noGrp="1"/>
          </p:cNvSpPr>
          <p:nvPr>
            <p:ph type="dt" idx="1"/>
          </p:nvPr>
        </p:nvSpPr>
        <p:spPr>
          <a:xfrm>
            <a:off x="3902597" y="0"/>
            <a:ext cx="2985558" cy="502835"/>
          </a:xfrm>
          <a:prstGeom prst="rect">
            <a:avLst/>
          </a:prstGeom>
        </p:spPr>
        <p:txBody>
          <a:bodyPr vert="horz" lIns="96634" tIns="48317" rIns="96634" bIns="48317" rtlCol="0"/>
          <a:lstStyle>
            <a:lvl1pPr algn="r">
              <a:defRPr sz="1300"/>
            </a:lvl1pPr>
          </a:lstStyle>
          <a:p>
            <a:fld id="{88033D5B-E0E0-416A-90CF-B1E7B76F9165}" type="datetimeFigureOut">
              <a:rPr lang="nl-NL" smtClean="0"/>
              <a:t>8-6-2021</a:t>
            </a:fld>
            <a:endParaRPr lang="nl-NL"/>
          </a:p>
        </p:txBody>
      </p:sp>
      <p:sp>
        <p:nvSpPr>
          <p:cNvPr id="4" name="Tijdelijke aanduiding voor dia-afbeelding 3"/>
          <p:cNvSpPr>
            <a:spLocks noGrp="1" noRot="1" noChangeAspect="1"/>
          </p:cNvSpPr>
          <p:nvPr>
            <p:ph type="sldImg" idx="2"/>
          </p:nvPr>
        </p:nvSpPr>
        <p:spPr>
          <a:xfrm>
            <a:off x="438150" y="1252538"/>
            <a:ext cx="6013450" cy="3382962"/>
          </a:xfrm>
          <a:prstGeom prst="rect">
            <a:avLst/>
          </a:prstGeom>
          <a:noFill/>
          <a:ln w="12700">
            <a:solidFill>
              <a:prstClr val="black"/>
            </a:solidFill>
          </a:ln>
        </p:spPr>
        <p:txBody>
          <a:bodyPr vert="horz" lIns="96634" tIns="48317" rIns="96634" bIns="48317" rtlCol="0" anchor="ctr"/>
          <a:lstStyle/>
          <a:p>
            <a:endParaRPr lang="nl-NL"/>
          </a:p>
        </p:txBody>
      </p:sp>
      <p:sp>
        <p:nvSpPr>
          <p:cNvPr id="5" name="Tijdelijke aanduiding voor notities 4"/>
          <p:cNvSpPr>
            <a:spLocks noGrp="1"/>
          </p:cNvSpPr>
          <p:nvPr>
            <p:ph type="body" sz="quarter" idx="3"/>
          </p:nvPr>
        </p:nvSpPr>
        <p:spPr>
          <a:xfrm>
            <a:off x="688975" y="4823034"/>
            <a:ext cx="5511800" cy="3946118"/>
          </a:xfrm>
          <a:prstGeom prst="rect">
            <a:avLst/>
          </a:prstGeom>
        </p:spPr>
        <p:txBody>
          <a:bodyPr vert="horz" lIns="96634" tIns="48317" rIns="96634" bIns="48317"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9519055"/>
            <a:ext cx="2985558" cy="502834"/>
          </a:xfrm>
          <a:prstGeom prst="rect">
            <a:avLst/>
          </a:prstGeom>
        </p:spPr>
        <p:txBody>
          <a:bodyPr vert="horz" lIns="96634" tIns="48317" rIns="96634" bIns="48317" rtlCol="0" anchor="b"/>
          <a:lstStyle>
            <a:lvl1pPr algn="l">
              <a:defRPr sz="1300"/>
            </a:lvl1pPr>
          </a:lstStyle>
          <a:p>
            <a:endParaRPr lang="nl-NL"/>
          </a:p>
        </p:txBody>
      </p:sp>
      <p:sp>
        <p:nvSpPr>
          <p:cNvPr id="7" name="Tijdelijke aanduiding voor dianummer 6"/>
          <p:cNvSpPr>
            <a:spLocks noGrp="1"/>
          </p:cNvSpPr>
          <p:nvPr>
            <p:ph type="sldNum" sz="quarter" idx="5"/>
          </p:nvPr>
        </p:nvSpPr>
        <p:spPr>
          <a:xfrm>
            <a:off x="3902597" y="9519055"/>
            <a:ext cx="2985558" cy="502834"/>
          </a:xfrm>
          <a:prstGeom prst="rect">
            <a:avLst/>
          </a:prstGeom>
        </p:spPr>
        <p:txBody>
          <a:bodyPr vert="horz" lIns="96634" tIns="48317" rIns="96634" bIns="48317" rtlCol="0" anchor="b"/>
          <a:lstStyle>
            <a:lvl1pPr algn="r">
              <a:defRPr sz="1300"/>
            </a:lvl1pPr>
          </a:lstStyle>
          <a:p>
            <a:fld id="{F7BCF3DE-FD79-492A-A87C-655B98DD6C3E}" type="slidenum">
              <a:rPr lang="nl-NL" smtClean="0"/>
              <a:t>‹nr.›</a:t>
            </a:fld>
            <a:endParaRPr lang="nl-NL"/>
          </a:p>
        </p:txBody>
      </p:sp>
    </p:spTree>
    <p:extLst>
      <p:ext uri="{BB962C8B-B14F-4D97-AF65-F5344CB8AC3E}">
        <p14:creationId xmlns:p14="http://schemas.microsoft.com/office/powerpoint/2010/main" val="6530948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digivaardigindezorg.nl/home/zelftest-managers/"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coalitiedigivaardigindezorg.nl/producten/projectplan-digitale-vaardigheden/" TargetMode="External"/><Relationship Id="rId2" Type="http://schemas.openxmlformats.org/officeDocument/2006/relationships/slide" Target="../slides/slide4.xml"/><Relationship Id="rId1" Type="http://schemas.openxmlformats.org/officeDocument/2006/relationships/notesMaster" Target="../notesMasters/notesMaster1.xml"/><Relationship Id="rId4" Type="http://schemas.openxmlformats.org/officeDocument/2006/relationships/hyperlink" Target="file:///C:\Users\janss\Documents\ecp\teksten%20magazine\plan%20in%201%20dag" TargetMode="Externa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digivaardigindezorg.nl/gehandicaptenzorg/wp-content/uploads/sites/2/2019/03/Competentieprofiel-en-taakomschrijving-Digicoach.pdf" TargetMode="External"/><Relationship Id="rId2" Type="http://schemas.openxmlformats.org/officeDocument/2006/relationships/slide" Target="../slides/slide5.xml"/><Relationship Id="rId1" Type="http://schemas.openxmlformats.org/officeDocument/2006/relationships/notesMaster" Target="../notesMasters/notesMaster1.xml"/><Relationship Id="rId4" Type="http://schemas.openxmlformats.org/officeDocument/2006/relationships/hyperlink" Target="https://www.burostrakz.nl/trainingen/digicoach-2-dagen/" TargetMode="Externa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digivaardigindezorg.nl/communicatiemiddelen/"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F7BCF3DE-FD79-492A-A87C-655B98DD6C3E}" type="slidenum">
              <a:rPr lang="nl-NL" smtClean="0"/>
              <a:t>1</a:t>
            </a:fld>
            <a:endParaRPr lang="nl-NL"/>
          </a:p>
        </p:txBody>
      </p:sp>
    </p:spTree>
    <p:extLst>
      <p:ext uri="{BB962C8B-B14F-4D97-AF65-F5344CB8AC3E}">
        <p14:creationId xmlns:p14="http://schemas.microsoft.com/office/powerpoint/2010/main" val="15209856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pPr defTabSz="1019583">
              <a:defRPr/>
            </a:pPr>
            <a:fld id="{9EE9E5A7-FF99-419D-AB1F-E0B3AC32E549}" type="slidenum">
              <a:rPr lang="nl-NL">
                <a:solidFill>
                  <a:prstClr val="black"/>
                </a:solidFill>
                <a:latin typeface="Calibri" panose="020F0502020204030204"/>
              </a:rPr>
              <a:pPr defTabSz="1019583">
                <a:defRPr/>
              </a:pPr>
              <a:t>2</a:t>
            </a:fld>
            <a:endParaRPr lang="nl-NL">
              <a:solidFill>
                <a:prstClr val="black"/>
              </a:solidFill>
              <a:latin typeface="Calibri" panose="020F0502020204030204"/>
            </a:endParaRPr>
          </a:p>
        </p:txBody>
      </p:sp>
    </p:spTree>
    <p:extLst>
      <p:ext uri="{BB962C8B-B14F-4D97-AF65-F5344CB8AC3E}">
        <p14:creationId xmlns:p14="http://schemas.microsoft.com/office/powerpoint/2010/main" val="3800661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300" dirty="0" err="1">
                <a:latin typeface="Calibri" panose="020F0502020204030204" pitchFamily="34" charset="0"/>
                <a:ea typeface="Calibri" panose="020F0502020204030204" pitchFamily="34" charset="0"/>
                <a:cs typeface="Times New Roman" panose="02020603050405020304" pitchFamily="18" charset="0"/>
              </a:rPr>
              <a:t>Digivaardigheid</a:t>
            </a:r>
            <a:r>
              <a:rPr lang="nl-NL" sz="1300" dirty="0">
                <a:latin typeface="Calibri" panose="020F0502020204030204" pitchFamily="34" charset="0"/>
                <a:ea typeface="Calibri" panose="020F0502020204030204" pitchFamily="34" charset="0"/>
                <a:cs typeface="Times New Roman" panose="02020603050405020304" pitchFamily="18" charset="0"/>
              </a:rPr>
              <a:t> is een onderschat probleem, veel mensen kunnen zich niet voorstellen dat een ander er moeite mee heeft. Of ze zien de beperking van hun eigen vaardigheden niet.</a:t>
            </a:r>
          </a:p>
          <a:p>
            <a:r>
              <a:rPr lang="nl-NL" sz="1300" dirty="0">
                <a:latin typeface="Calibri" panose="020F0502020204030204" pitchFamily="34" charset="0"/>
                <a:ea typeface="Calibri" panose="020F0502020204030204" pitchFamily="34" charset="0"/>
                <a:cs typeface="Times New Roman" panose="02020603050405020304" pitchFamily="18" charset="0"/>
              </a:rPr>
              <a:t>het startpunt is dan ook het onderwerp op de agenda krijgen. Om te beginnen bij de mensen die besluiten nemen. </a:t>
            </a:r>
          </a:p>
          <a:p>
            <a:r>
              <a:rPr lang="nl-NL" sz="1300" dirty="0">
                <a:latin typeface="Calibri" panose="020F0502020204030204" pitchFamily="34" charset="0"/>
                <a:ea typeface="Calibri" panose="020F0502020204030204" pitchFamily="34" charset="0"/>
                <a:cs typeface="Times New Roman" panose="02020603050405020304" pitchFamily="18" charset="0"/>
              </a:rPr>
              <a:t>Om te beginnen bij bestuur en management.</a:t>
            </a:r>
          </a:p>
          <a:p>
            <a:br>
              <a:rPr lang="nl-NL" sz="1300" dirty="0">
                <a:latin typeface="Calibri" panose="020F0502020204030204" pitchFamily="34" charset="0"/>
                <a:ea typeface="Calibri" panose="020F0502020204030204" pitchFamily="34" charset="0"/>
                <a:cs typeface="Times New Roman" panose="02020603050405020304" pitchFamily="18" charset="0"/>
              </a:rPr>
            </a:br>
            <a:r>
              <a:rPr lang="nl-NL" sz="1300" dirty="0">
                <a:latin typeface="Calibri" panose="020F0502020204030204" pitchFamily="34" charset="0"/>
                <a:ea typeface="Calibri" panose="020F0502020204030204" pitchFamily="34" charset="0"/>
                <a:cs typeface="Times New Roman" panose="02020603050405020304" pitchFamily="18" charset="0"/>
              </a:rPr>
              <a:t>Overtuig hen bijvoorbeeld met cijfers van de helpdesk, zet een  </a:t>
            </a:r>
            <a:r>
              <a:rPr lang="nl-NL" sz="1300" u="sng" dirty="0">
                <a:latin typeface="Calibri" panose="020F0502020204030204" pitchFamily="34" charset="0"/>
                <a:ea typeface="Calibri" panose="020F0502020204030204" pitchFamily="34" charset="0"/>
                <a:cs typeface="Times New Roman" panose="02020603050405020304" pitchFamily="18" charset="0"/>
                <a:hlinkClick r:id="rId3"/>
              </a:rPr>
              <a:t>zelfscan voor leidinggevenden</a:t>
            </a:r>
            <a:r>
              <a:rPr lang="nl-NL" sz="1300" dirty="0">
                <a:latin typeface="Calibri" panose="020F0502020204030204" pitchFamily="34" charset="0"/>
                <a:ea typeface="Calibri" panose="020F0502020204030204" pitchFamily="34" charset="0"/>
                <a:cs typeface="Times New Roman" panose="02020603050405020304" pitchFamily="18" charset="0"/>
              </a:rPr>
              <a:t> in of houd een inspiratiesessie met een ervaren programmamanager</a:t>
            </a:r>
            <a:endParaRPr lang="nl-NL" sz="1300" dirty="0"/>
          </a:p>
          <a:p>
            <a:endParaRPr lang="nl-NL" dirty="0"/>
          </a:p>
        </p:txBody>
      </p:sp>
      <p:sp>
        <p:nvSpPr>
          <p:cNvPr id="4" name="Tijdelijke aanduiding voor dianummer 3"/>
          <p:cNvSpPr>
            <a:spLocks noGrp="1"/>
          </p:cNvSpPr>
          <p:nvPr>
            <p:ph type="sldNum" sz="quarter" idx="5"/>
          </p:nvPr>
        </p:nvSpPr>
        <p:spPr/>
        <p:txBody>
          <a:bodyPr/>
          <a:lstStyle/>
          <a:p>
            <a:fld id="{F7BCF3DE-FD79-492A-A87C-655B98DD6C3E}" type="slidenum">
              <a:rPr lang="nl-NL" smtClean="0"/>
              <a:t>3</a:t>
            </a:fld>
            <a:endParaRPr lang="nl-NL"/>
          </a:p>
        </p:txBody>
      </p:sp>
    </p:spTree>
    <p:extLst>
      <p:ext uri="{BB962C8B-B14F-4D97-AF65-F5344CB8AC3E}">
        <p14:creationId xmlns:p14="http://schemas.microsoft.com/office/powerpoint/2010/main" val="33134893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300" dirty="0">
                <a:latin typeface="Calibri" panose="020F0502020204030204" pitchFamily="34" charset="0"/>
                <a:ea typeface="Calibri" panose="020F0502020204030204" pitchFamily="34" charset="0"/>
                <a:cs typeface="Times New Roman" panose="02020603050405020304" pitchFamily="18" charset="0"/>
              </a:rPr>
              <a:t>Pak het planmatig aan. </a:t>
            </a:r>
          </a:p>
          <a:p>
            <a:r>
              <a:rPr lang="nl-NL" sz="1300" dirty="0">
                <a:latin typeface="Calibri" panose="020F0502020204030204" pitchFamily="34" charset="0"/>
                <a:ea typeface="Calibri" panose="020F0502020204030204" pitchFamily="34" charset="0"/>
                <a:cs typeface="Times New Roman" panose="02020603050405020304" pitchFamily="18" charset="0"/>
              </a:rPr>
              <a:t>Maak je ambitie concreet, beschrijf hoe je dit wilt realiseren met welke betrokkenen. </a:t>
            </a:r>
          </a:p>
          <a:p>
            <a:r>
              <a:rPr lang="nl-NL" sz="1300" dirty="0">
                <a:latin typeface="Calibri" panose="020F0502020204030204" pitchFamily="34" charset="0"/>
                <a:ea typeface="Calibri" panose="020F0502020204030204" pitchFamily="34" charset="0"/>
                <a:cs typeface="Times New Roman" panose="02020603050405020304" pitchFamily="18" charset="0"/>
              </a:rPr>
              <a:t>Betrekt allerlei disciplines hierbij: P&amp;O (om het thema van werving tot en met functioneringsgesprek in te bedden), ICT (zodat je weet wat veel voorkomende hulpvragen zijn én je hen betrekt in de aanpak), communicatie (zodat op allerlei manieren je organisatie informeert), management (zij weten wie digitale uitdagingen heeft en hebben een belangrijke rol om het doel te bereiken). </a:t>
            </a:r>
          </a:p>
          <a:p>
            <a:r>
              <a:rPr lang="nl-NL" sz="1300" dirty="0">
                <a:latin typeface="Calibri" panose="020F0502020204030204" pitchFamily="34" charset="0"/>
                <a:ea typeface="Calibri" panose="020F0502020204030204" pitchFamily="34" charset="0"/>
                <a:cs typeface="Times New Roman" panose="02020603050405020304" pitchFamily="18" charset="0"/>
              </a:rPr>
              <a:t>Dit </a:t>
            </a:r>
            <a:r>
              <a:rPr lang="nl-NL" sz="1300" u="sng" dirty="0">
                <a:latin typeface="Calibri" panose="020F0502020204030204" pitchFamily="34" charset="0"/>
                <a:ea typeface="Calibri" panose="020F0502020204030204" pitchFamily="34" charset="0"/>
                <a:cs typeface="Times New Roman" panose="02020603050405020304" pitchFamily="18" charset="0"/>
                <a:hlinkClick r:id="rId3"/>
              </a:rPr>
              <a:t>format projectplan</a:t>
            </a:r>
            <a:r>
              <a:rPr lang="nl-NL" sz="1300" dirty="0">
                <a:latin typeface="Calibri" panose="020F0502020204030204" pitchFamily="34" charset="0"/>
                <a:ea typeface="Calibri" panose="020F0502020204030204" pitchFamily="34" charset="0"/>
                <a:cs typeface="Times New Roman" panose="02020603050405020304" pitchFamily="18" charset="0"/>
              </a:rPr>
              <a:t>  kan je helpen, of ga voor een </a:t>
            </a:r>
            <a:r>
              <a:rPr lang="nl-NL" sz="1300" dirty="0" err="1">
                <a:latin typeface="Calibri" panose="020F0502020204030204" pitchFamily="34" charset="0"/>
                <a:ea typeface="Calibri" panose="020F0502020204030204" pitchFamily="34" charset="0"/>
                <a:cs typeface="Times New Roman" panose="02020603050405020304" pitchFamily="18" charset="0"/>
              </a:rPr>
              <a:t>snelkooksessie</a:t>
            </a:r>
            <a:r>
              <a:rPr lang="nl-NL" sz="1300" dirty="0">
                <a:latin typeface="Calibri" panose="020F0502020204030204" pitchFamily="34" charset="0"/>
                <a:ea typeface="Calibri" panose="020F0502020204030204" pitchFamily="34" charset="0"/>
                <a:cs typeface="Times New Roman" panose="02020603050405020304" pitchFamily="18" charset="0"/>
              </a:rPr>
              <a:t>: </a:t>
            </a:r>
            <a:r>
              <a:rPr lang="nl-NL" sz="1300" u="sng" dirty="0">
                <a:latin typeface="Calibri" panose="020F0502020204030204" pitchFamily="34" charset="0"/>
                <a:ea typeface="Calibri" panose="020F0502020204030204" pitchFamily="34" charset="0"/>
                <a:cs typeface="Times New Roman" panose="02020603050405020304" pitchFamily="18" charset="0"/>
                <a:hlinkClick r:id="rId4"/>
              </a:rPr>
              <a:t>plan in 1 dag</a:t>
            </a:r>
            <a:r>
              <a:rPr lang="nl-NL" sz="1300" dirty="0">
                <a:latin typeface="Calibri" panose="020F0502020204030204" pitchFamily="34" charset="0"/>
                <a:ea typeface="Calibri" panose="020F0502020204030204" pitchFamily="34" charset="0"/>
                <a:cs typeface="Times New Roman" panose="02020603050405020304" pitchFamily="18" charset="0"/>
              </a:rPr>
              <a:t>. </a:t>
            </a:r>
          </a:p>
          <a:p>
            <a:endParaRPr lang="nl-NL" dirty="0"/>
          </a:p>
        </p:txBody>
      </p:sp>
      <p:sp>
        <p:nvSpPr>
          <p:cNvPr id="4" name="Tijdelijke aanduiding voor dianummer 3"/>
          <p:cNvSpPr>
            <a:spLocks noGrp="1"/>
          </p:cNvSpPr>
          <p:nvPr>
            <p:ph type="sldNum" sz="quarter" idx="5"/>
          </p:nvPr>
        </p:nvSpPr>
        <p:spPr/>
        <p:txBody>
          <a:bodyPr/>
          <a:lstStyle/>
          <a:p>
            <a:fld id="{F7BCF3DE-FD79-492A-A87C-655B98DD6C3E}" type="slidenum">
              <a:rPr lang="nl-NL" smtClean="0"/>
              <a:t>4</a:t>
            </a:fld>
            <a:endParaRPr lang="nl-NL"/>
          </a:p>
        </p:txBody>
      </p:sp>
    </p:spTree>
    <p:extLst>
      <p:ext uri="{BB962C8B-B14F-4D97-AF65-F5344CB8AC3E}">
        <p14:creationId xmlns:p14="http://schemas.microsoft.com/office/powerpoint/2010/main" val="2957652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300" dirty="0">
                <a:latin typeface="Calibri" panose="020F0502020204030204" pitchFamily="34" charset="0"/>
                <a:ea typeface="Calibri" panose="020F0502020204030204" pitchFamily="34" charset="0"/>
                <a:cs typeface="Times New Roman" panose="02020603050405020304" pitchFamily="18" charset="0"/>
              </a:rPr>
              <a:t>De </a:t>
            </a:r>
            <a:r>
              <a:rPr lang="nl-NL" sz="1300" dirty="0" err="1">
                <a:latin typeface="Calibri" panose="020F0502020204030204" pitchFamily="34" charset="0"/>
                <a:ea typeface="Calibri" panose="020F0502020204030204" pitchFamily="34" charset="0"/>
                <a:cs typeface="Times New Roman" panose="02020603050405020304" pitchFamily="18" charset="0"/>
              </a:rPr>
              <a:t>digicoach</a:t>
            </a:r>
            <a:r>
              <a:rPr lang="nl-NL" sz="1300" dirty="0">
                <a:latin typeface="Calibri" panose="020F0502020204030204" pitchFamily="34" charset="0"/>
                <a:ea typeface="Calibri" panose="020F0502020204030204" pitchFamily="34" charset="0"/>
                <a:cs typeface="Times New Roman" panose="02020603050405020304" pitchFamily="18" charset="0"/>
              </a:rPr>
              <a:t> is een collega die collega’s persoonlijk ondersteunt bij het ontwikkelen van hun digitale vaardigheden. </a:t>
            </a:r>
          </a:p>
          <a:p>
            <a:r>
              <a:rPr lang="nl-NL" sz="1300" dirty="0">
                <a:latin typeface="Calibri" panose="020F0502020204030204" pitchFamily="34" charset="0"/>
                <a:ea typeface="Calibri" panose="020F0502020204030204" pitchFamily="34" charset="0"/>
                <a:cs typeface="Times New Roman" panose="02020603050405020304" pitchFamily="18" charset="0"/>
              </a:rPr>
              <a:t>De </a:t>
            </a:r>
            <a:r>
              <a:rPr lang="nl-NL" sz="1300" dirty="0" err="1">
                <a:latin typeface="Calibri" panose="020F0502020204030204" pitchFamily="34" charset="0"/>
                <a:ea typeface="Calibri" panose="020F0502020204030204" pitchFamily="34" charset="0"/>
                <a:cs typeface="Times New Roman" panose="02020603050405020304" pitchFamily="18" charset="0"/>
              </a:rPr>
              <a:t>digicoach</a:t>
            </a:r>
            <a:r>
              <a:rPr lang="nl-NL" sz="1300" dirty="0">
                <a:latin typeface="Calibri" panose="020F0502020204030204" pitchFamily="34" charset="0"/>
                <a:ea typeface="Calibri" panose="020F0502020204030204" pitchFamily="34" charset="0"/>
                <a:cs typeface="Times New Roman" panose="02020603050405020304" pitchFamily="18" charset="0"/>
              </a:rPr>
              <a:t> is hiervoor bij voorkeur een dag per week vrijgesteld. </a:t>
            </a:r>
          </a:p>
          <a:p>
            <a:r>
              <a:rPr lang="nl-NL" sz="1300" dirty="0">
                <a:latin typeface="Calibri" panose="020F0502020204030204" pitchFamily="34" charset="0"/>
                <a:ea typeface="Calibri" panose="020F0502020204030204" pitchFamily="34" charset="0"/>
                <a:cs typeface="Times New Roman" panose="02020603050405020304" pitchFamily="18" charset="0"/>
              </a:rPr>
              <a:t>Selecteer en train medewerkers die de rol </a:t>
            </a:r>
            <a:r>
              <a:rPr lang="nl-NL" sz="1300" dirty="0" err="1">
                <a:latin typeface="Calibri" panose="020F0502020204030204" pitchFamily="34" charset="0"/>
                <a:ea typeface="Calibri" panose="020F0502020204030204" pitchFamily="34" charset="0"/>
                <a:cs typeface="Times New Roman" panose="02020603050405020304" pitchFamily="18" charset="0"/>
              </a:rPr>
              <a:t>digicoach</a:t>
            </a:r>
            <a:r>
              <a:rPr lang="nl-NL" sz="1300" dirty="0">
                <a:latin typeface="Calibri" panose="020F0502020204030204" pitchFamily="34" charset="0"/>
                <a:ea typeface="Calibri" panose="020F0502020204030204" pitchFamily="34" charset="0"/>
                <a:cs typeface="Times New Roman" panose="02020603050405020304" pitchFamily="18" charset="0"/>
              </a:rPr>
              <a:t> gaan vervullen voor je start met je project. </a:t>
            </a:r>
          </a:p>
          <a:p>
            <a:r>
              <a:rPr lang="nl-NL" sz="1300" dirty="0">
                <a:latin typeface="Calibri" panose="020F0502020204030204" pitchFamily="34" charset="0"/>
                <a:ea typeface="Calibri" panose="020F0502020204030204" pitchFamily="34" charset="0"/>
                <a:cs typeface="Times New Roman" panose="02020603050405020304" pitchFamily="18" charset="0"/>
              </a:rPr>
              <a:t>Een voorbeeld </a:t>
            </a:r>
            <a:r>
              <a:rPr lang="nl-NL" sz="1300" u="sng" dirty="0">
                <a:latin typeface="Calibri" panose="020F0502020204030204" pitchFamily="34" charset="0"/>
                <a:ea typeface="Calibri" panose="020F0502020204030204" pitchFamily="34" charset="0"/>
                <a:cs typeface="Times New Roman" panose="02020603050405020304" pitchFamily="18" charset="0"/>
                <a:hlinkClick r:id="rId3"/>
              </a:rPr>
              <a:t>vacaturetekst </a:t>
            </a:r>
            <a:r>
              <a:rPr lang="nl-NL" sz="1300" u="sng" dirty="0" err="1">
                <a:latin typeface="Calibri" panose="020F0502020204030204" pitchFamily="34" charset="0"/>
                <a:ea typeface="Calibri" panose="020F0502020204030204" pitchFamily="34" charset="0"/>
                <a:cs typeface="Times New Roman" panose="02020603050405020304" pitchFamily="18" charset="0"/>
                <a:hlinkClick r:id="rId3"/>
              </a:rPr>
              <a:t>digicoach</a:t>
            </a:r>
            <a:r>
              <a:rPr lang="nl-NL" sz="1300" dirty="0">
                <a:latin typeface="Calibri" panose="020F0502020204030204" pitchFamily="34" charset="0"/>
                <a:ea typeface="Calibri" panose="020F0502020204030204" pitchFamily="34" charset="0"/>
                <a:cs typeface="Times New Roman" panose="02020603050405020304" pitchFamily="18" charset="0"/>
              </a:rPr>
              <a:t> en  </a:t>
            </a:r>
            <a:r>
              <a:rPr lang="nl-NL" sz="1300" u="sng" dirty="0">
                <a:latin typeface="Calibri" panose="020F0502020204030204" pitchFamily="34" charset="0"/>
                <a:ea typeface="Calibri" panose="020F0502020204030204" pitchFamily="34" charset="0"/>
                <a:cs typeface="Times New Roman" panose="02020603050405020304" pitchFamily="18" charset="0"/>
                <a:hlinkClick r:id="rId4"/>
              </a:rPr>
              <a:t>training </a:t>
            </a:r>
            <a:r>
              <a:rPr lang="nl-NL" sz="1300" u="sng" dirty="0" err="1">
                <a:latin typeface="Calibri" panose="020F0502020204030204" pitchFamily="34" charset="0"/>
                <a:ea typeface="Calibri" panose="020F0502020204030204" pitchFamily="34" charset="0"/>
                <a:cs typeface="Times New Roman" panose="02020603050405020304" pitchFamily="18" charset="0"/>
                <a:hlinkClick r:id="rId4"/>
              </a:rPr>
              <a:t>digicoach</a:t>
            </a:r>
            <a:r>
              <a:rPr lang="nl-NL" sz="1300" dirty="0">
                <a:latin typeface="Calibri" panose="020F0502020204030204" pitchFamily="34" charset="0"/>
                <a:ea typeface="Calibri" panose="020F0502020204030204" pitchFamily="34" charset="0"/>
                <a:cs typeface="Times New Roman" panose="02020603050405020304" pitchFamily="18" charset="0"/>
              </a:rPr>
              <a:t> zijn beschikbaar. </a:t>
            </a:r>
          </a:p>
          <a:p>
            <a:endParaRPr lang="nl-NL" dirty="0"/>
          </a:p>
        </p:txBody>
      </p:sp>
      <p:sp>
        <p:nvSpPr>
          <p:cNvPr id="4" name="Tijdelijke aanduiding voor dianummer 3"/>
          <p:cNvSpPr>
            <a:spLocks noGrp="1"/>
          </p:cNvSpPr>
          <p:nvPr>
            <p:ph type="sldNum" sz="quarter" idx="5"/>
          </p:nvPr>
        </p:nvSpPr>
        <p:spPr/>
        <p:txBody>
          <a:bodyPr/>
          <a:lstStyle/>
          <a:p>
            <a:fld id="{F7BCF3DE-FD79-492A-A87C-655B98DD6C3E}" type="slidenum">
              <a:rPr lang="nl-NL" smtClean="0"/>
              <a:t>5</a:t>
            </a:fld>
            <a:endParaRPr lang="nl-NL"/>
          </a:p>
        </p:txBody>
      </p:sp>
    </p:spTree>
    <p:extLst>
      <p:ext uri="{BB962C8B-B14F-4D97-AF65-F5344CB8AC3E}">
        <p14:creationId xmlns:p14="http://schemas.microsoft.com/office/powerpoint/2010/main" val="29533126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300" dirty="0">
                <a:latin typeface="Calibri" panose="020F0502020204030204" pitchFamily="34" charset="0"/>
                <a:ea typeface="Calibri" panose="020F0502020204030204" pitchFamily="34" charset="0"/>
                <a:cs typeface="Times New Roman" panose="02020603050405020304" pitchFamily="18" charset="0"/>
              </a:rPr>
              <a:t>Maak bekend wat er mogelijk is via een positieve boodschap in de hele organisatie. </a:t>
            </a:r>
          </a:p>
          <a:p>
            <a:r>
              <a:rPr lang="nl-NL" sz="1300" dirty="0">
                <a:latin typeface="Calibri" panose="020F0502020204030204" pitchFamily="34" charset="0"/>
                <a:ea typeface="Calibri" panose="020F0502020204030204" pitchFamily="34" charset="0"/>
                <a:cs typeface="Times New Roman" panose="02020603050405020304" pitchFamily="18" charset="0"/>
              </a:rPr>
              <a:t>Bijvoorbeeld met slogans als ‘prettiger werken voor jou, meer tijd voor de patiënt/cliënt’ of ‘je krijgt ondersteuning op maat’. </a:t>
            </a:r>
          </a:p>
          <a:p>
            <a:r>
              <a:rPr lang="nl-NL" sz="1300" dirty="0">
                <a:latin typeface="Calibri" panose="020F0502020204030204" pitchFamily="34" charset="0"/>
                <a:ea typeface="Calibri" panose="020F0502020204030204" pitchFamily="34" charset="0"/>
                <a:cs typeface="Times New Roman" panose="02020603050405020304" pitchFamily="18" charset="0"/>
              </a:rPr>
              <a:t>Positioneer de </a:t>
            </a:r>
            <a:r>
              <a:rPr lang="nl-NL" sz="1300" dirty="0" err="1">
                <a:latin typeface="Calibri" panose="020F0502020204030204" pitchFamily="34" charset="0"/>
                <a:ea typeface="Calibri" panose="020F0502020204030204" pitchFamily="34" charset="0"/>
                <a:cs typeface="Times New Roman" panose="02020603050405020304" pitchFamily="18" charset="0"/>
              </a:rPr>
              <a:t>digicoach</a:t>
            </a:r>
            <a:r>
              <a:rPr lang="nl-NL" sz="1300" dirty="0">
                <a:latin typeface="Calibri" panose="020F0502020204030204" pitchFamily="34" charset="0"/>
                <a:ea typeface="Calibri" panose="020F0502020204030204" pitchFamily="34" charset="0"/>
                <a:cs typeface="Times New Roman" panose="02020603050405020304" pitchFamily="18" charset="0"/>
              </a:rPr>
              <a:t> en het project duidelijk.</a:t>
            </a:r>
          </a:p>
          <a:p>
            <a:r>
              <a:rPr lang="nl-NL" sz="1300" dirty="0">
                <a:latin typeface="Calibri" panose="020F0502020204030204" pitchFamily="34" charset="0"/>
                <a:ea typeface="Calibri" panose="020F0502020204030204" pitchFamily="34" charset="0"/>
                <a:cs typeface="Times New Roman" panose="02020603050405020304" pitchFamily="18" charset="0"/>
              </a:rPr>
              <a:t>Er is veel </a:t>
            </a:r>
            <a:r>
              <a:rPr lang="nl-NL" sz="1300" u="sng" dirty="0">
                <a:latin typeface="Calibri" panose="020F0502020204030204" pitchFamily="34" charset="0"/>
                <a:ea typeface="Calibri" panose="020F0502020204030204" pitchFamily="34" charset="0"/>
                <a:cs typeface="Times New Roman" panose="02020603050405020304" pitchFamily="18" charset="0"/>
                <a:hlinkClick r:id="rId3"/>
              </a:rPr>
              <a:t>communicatiemateriaal </a:t>
            </a:r>
            <a:r>
              <a:rPr lang="nl-NL" sz="1300" dirty="0">
                <a:latin typeface="Calibri" panose="020F0502020204030204" pitchFamily="34" charset="0"/>
                <a:ea typeface="Calibri" panose="020F0502020204030204" pitchFamily="34" charset="0"/>
                <a:cs typeface="Times New Roman" panose="02020603050405020304" pitchFamily="18" charset="0"/>
              </a:rPr>
              <a:t> gratis beschikbaar. Van filmpjes tot striptekeningen, posters tot een deurhanger</a:t>
            </a:r>
          </a:p>
          <a:p>
            <a:endParaRPr lang="nl-NL" dirty="0"/>
          </a:p>
        </p:txBody>
      </p:sp>
      <p:sp>
        <p:nvSpPr>
          <p:cNvPr id="4" name="Tijdelijke aanduiding voor dianummer 3"/>
          <p:cNvSpPr>
            <a:spLocks noGrp="1"/>
          </p:cNvSpPr>
          <p:nvPr>
            <p:ph type="sldNum" sz="quarter" idx="5"/>
          </p:nvPr>
        </p:nvSpPr>
        <p:spPr/>
        <p:txBody>
          <a:bodyPr/>
          <a:lstStyle/>
          <a:p>
            <a:fld id="{F7BCF3DE-FD79-492A-A87C-655B98DD6C3E}" type="slidenum">
              <a:rPr lang="nl-NL" smtClean="0"/>
              <a:t>6</a:t>
            </a:fld>
            <a:endParaRPr lang="nl-NL"/>
          </a:p>
        </p:txBody>
      </p:sp>
    </p:spTree>
    <p:extLst>
      <p:ext uri="{BB962C8B-B14F-4D97-AF65-F5344CB8AC3E}">
        <p14:creationId xmlns:p14="http://schemas.microsoft.com/office/powerpoint/2010/main" val="10562130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300" dirty="0" err="1">
                <a:latin typeface="Calibri" panose="020F0502020204030204" pitchFamily="34" charset="0"/>
                <a:ea typeface="Calibri" panose="020F0502020204030204" pitchFamily="34" charset="0"/>
                <a:cs typeface="Times New Roman" panose="02020603050405020304" pitchFamily="18" charset="0"/>
              </a:rPr>
              <a:t>Persona’s</a:t>
            </a:r>
            <a:r>
              <a:rPr lang="nl-NL" sz="1300" dirty="0">
                <a:latin typeface="Calibri" panose="020F0502020204030204" pitchFamily="34" charset="0"/>
                <a:ea typeface="Calibri" panose="020F0502020204030204" pitchFamily="34" charset="0"/>
                <a:cs typeface="Times New Roman" panose="02020603050405020304" pitchFamily="18" charset="0"/>
              </a:rPr>
              <a:t> ontwikkeld, komen in elke organisatie voor.</a:t>
            </a:r>
            <a:br>
              <a:rPr lang="nl-NL" sz="1300" dirty="0">
                <a:latin typeface="Calibri" panose="020F0502020204030204" pitchFamily="34" charset="0"/>
                <a:ea typeface="Calibri" panose="020F0502020204030204" pitchFamily="34" charset="0"/>
                <a:cs typeface="Times New Roman" panose="02020603050405020304" pitchFamily="18" charset="0"/>
              </a:rPr>
            </a:br>
            <a:r>
              <a:rPr lang="nl-NL" sz="1300" dirty="0">
                <a:latin typeface="Calibri" panose="020F0502020204030204" pitchFamily="34" charset="0"/>
                <a:ea typeface="Calibri" panose="020F0502020204030204" pitchFamily="34" charset="0"/>
                <a:cs typeface="Times New Roman" panose="02020603050405020304" pitchFamily="18" charset="0"/>
              </a:rPr>
              <a:t>Aan de slag met het vergroten van digitale vaardigheden kost tijd. </a:t>
            </a:r>
            <a:r>
              <a:rPr lang="nl-NL" sz="1300" dirty="0" err="1">
                <a:latin typeface="Calibri" panose="020F0502020204030204" pitchFamily="34" charset="0"/>
                <a:ea typeface="Calibri" panose="020F0502020204030204" pitchFamily="34" charset="0"/>
                <a:cs typeface="Times New Roman" panose="02020603050405020304" pitchFamily="18" charset="0"/>
              </a:rPr>
              <a:t>Digistarters</a:t>
            </a:r>
            <a:r>
              <a:rPr lang="nl-NL" sz="1300" dirty="0">
                <a:latin typeface="Calibri" panose="020F0502020204030204" pitchFamily="34" charset="0"/>
                <a:ea typeface="Calibri" panose="020F0502020204030204" pitchFamily="34" charset="0"/>
                <a:cs typeface="Times New Roman" panose="02020603050405020304" pitchFamily="18" charset="0"/>
              </a:rPr>
              <a:t> verschuilen zich vaak uit angst of schaamte, </a:t>
            </a:r>
            <a:r>
              <a:rPr lang="nl-NL" sz="1300" dirty="0" err="1">
                <a:latin typeface="Calibri" panose="020F0502020204030204" pitchFamily="34" charset="0"/>
                <a:ea typeface="Calibri" panose="020F0502020204030204" pitchFamily="34" charset="0"/>
                <a:cs typeface="Times New Roman" panose="02020603050405020304" pitchFamily="18" charset="0"/>
              </a:rPr>
              <a:t>digicoaches</a:t>
            </a:r>
            <a:r>
              <a:rPr lang="nl-NL" sz="1300" dirty="0">
                <a:latin typeface="Calibri" panose="020F0502020204030204" pitchFamily="34" charset="0"/>
                <a:ea typeface="Calibri" panose="020F0502020204030204" pitchFamily="34" charset="0"/>
                <a:cs typeface="Times New Roman" panose="02020603050405020304" pitchFamily="18" charset="0"/>
              </a:rPr>
              <a:t> moeten hun best doen om ze te vinden.  Proactief: aansluiten bij teamoverleg, inloopspreekuur, ludieke acties, tips op intranet én het toilet, collega’s aanspreken</a:t>
            </a:r>
            <a:br>
              <a:rPr lang="nl-NL" sz="1300" dirty="0">
                <a:latin typeface="Calibri" panose="020F0502020204030204" pitchFamily="34" charset="0"/>
                <a:ea typeface="Calibri" panose="020F0502020204030204" pitchFamily="34" charset="0"/>
                <a:cs typeface="Times New Roman" panose="02020603050405020304" pitchFamily="18" charset="0"/>
              </a:rPr>
            </a:br>
            <a:r>
              <a:rPr lang="nl-NL" sz="1300" dirty="0">
                <a:latin typeface="Calibri" panose="020F0502020204030204" pitchFamily="34" charset="0"/>
                <a:ea typeface="Calibri" panose="020F0502020204030204" pitchFamily="34" charset="0"/>
                <a:cs typeface="Times New Roman" panose="02020603050405020304" pitchFamily="18" charset="0"/>
              </a:rPr>
              <a:t>rol management van belang hierbij</a:t>
            </a:r>
          </a:p>
          <a:p>
            <a:r>
              <a:rPr lang="nl-NL" sz="1300" dirty="0">
                <a:latin typeface="Calibri" panose="020F0502020204030204" pitchFamily="34" charset="0"/>
                <a:ea typeface="Calibri" panose="020F0502020204030204" pitchFamily="34" charset="0"/>
                <a:cs typeface="Times New Roman" panose="02020603050405020304" pitchFamily="18" charset="0"/>
              </a:rPr>
              <a:t>Medewerkers hebben verschillende hulpvragen en leerwensen. </a:t>
            </a:r>
            <a:r>
              <a:rPr lang="nl-NL" sz="1300" dirty="0" err="1">
                <a:latin typeface="Calibri" panose="020F0502020204030204" pitchFamily="34" charset="0"/>
                <a:ea typeface="Calibri" panose="020F0502020204030204" pitchFamily="34" charset="0"/>
                <a:cs typeface="Times New Roman" panose="02020603050405020304" pitchFamily="18" charset="0"/>
              </a:rPr>
              <a:t>Digicoach</a:t>
            </a:r>
            <a:r>
              <a:rPr lang="nl-NL" sz="1300" dirty="0">
                <a:latin typeface="Calibri" panose="020F0502020204030204" pitchFamily="34" charset="0"/>
                <a:ea typeface="Calibri" panose="020F0502020204030204" pitchFamily="34" charset="0"/>
                <a:cs typeface="Times New Roman" panose="02020603050405020304" pitchFamily="18" charset="0"/>
              </a:rPr>
              <a:t> moet daar bij aansluiten. Veiligheid </a:t>
            </a:r>
            <a:r>
              <a:rPr lang="nl-NL" sz="1300" dirty="0" err="1">
                <a:latin typeface="Calibri" panose="020F0502020204030204" pitchFamily="34" charset="0"/>
                <a:ea typeface="Calibri" panose="020F0502020204030204" pitchFamily="34" charset="0"/>
                <a:cs typeface="Times New Roman" panose="02020603050405020304" pitchFamily="18" charset="0"/>
              </a:rPr>
              <a:t>creeeren</a:t>
            </a:r>
            <a:r>
              <a:rPr lang="nl-NL" sz="1300" dirty="0">
                <a:latin typeface="Calibri" panose="020F0502020204030204" pitchFamily="34" charset="0"/>
                <a:ea typeface="Calibri" panose="020F0502020204030204" pitchFamily="34" charset="0"/>
                <a:cs typeface="Times New Roman" panose="02020603050405020304" pitchFamily="18" charset="0"/>
              </a:rPr>
              <a:t> en geduld hebben</a:t>
            </a:r>
          </a:p>
          <a:p>
            <a:r>
              <a:rPr lang="nl-NL" sz="1300" dirty="0">
                <a:latin typeface="Calibri" panose="020F0502020204030204" pitchFamily="34" charset="0"/>
                <a:ea typeface="Calibri" panose="020F0502020204030204" pitchFamily="34" charset="0"/>
                <a:cs typeface="Times New Roman" panose="02020603050405020304" pitchFamily="18" charset="0"/>
              </a:rPr>
              <a:t>Het vraagt tijd en geduld van de </a:t>
            </a:r>
            <a:r>
              <a:rPr lang="nl-NL" sz="1300" dirty="0" err="1">
                <a:latin typeface="Calibri" panose="020F0502020204030204" pitchFamily="34" charset="0"/>
                <a:ea typeface="Calibri" panose="020F0502020204030204" pitchFamily="34" charset="0"/>
                <a:cs typeface="Times New Roman" panose="02020603050405020304" pitchFamily="18" charset="0"/>
              </a:rPr>
              <a:t>digicoach</a:t>
            </a:r>
            <a:r>
              <a:rPr lang="nl-NL" sz="1300" dirty="0">
                <a:latin typeface="Calibri" panose="020F0502020204030204" pitchFamily="34" charset="0"/>
                <a:ea typeface="Calibri" panose="020F0502020204030204" pitchFamily="34" charset="0"/>
                <a:cs typeface="Times New Roman" panose="02020603050405020304" pitchFamily="18" charset="0"/>
              </a:rPr>
              <a:t> én de organisatie, maar het levert resultaat op. </a:t>
            </a:r>
            <a:br>
              <a:rPr lang="nl-NL" sz="1300" dirty="0">
                <a:latin typeface="Calibri" panose="020F0502020204030204" pitchFamily="34" charset="0"/>
                <a:ea typeface="Calibri" panose="020F0502020204030204" pitchFamily="34" charset="0"/>
                <a:cs typeface="Times New Roman" panose="02020603050405020304" pitchFamily="18" charset="0"/>
              </a:rPr>
            </a:br>
            <a:r>
              <a:rPr lang="nl-NL" sz="1300" dirty="0">
                <a:latin typeface="Calibri" panose="020F0502020204030204" pitchFamily="34" charset="0"/>
                <a:ea typeface="Calibri" panose="020F0502020204030204" pitchFamily="34" charset="0"/>
                <a:cs typeface="Times New Roman" panose="02020603050405020304" pitchFamily="18" charset="0"/>
              </a:rPr>
              <a:t>Digitale starters, scoorden zichzelf na 1 jaar 2 punten hoger : van een 4,4 naar een 6,4! </a:t>
            </a:r>
          </a:p>
          <a:p>
            <a:endParaRPr lang="nl-NL" dirty="0"/>
          </a:p>
        </p:txBody>
      </p:sp>
      <p:sp>
        <p:nvSpPr>
          <p:cNvPr id="4" name="Tijdelijke aanduiding voor dianummer 3"/>
          <p:cNvSpPr>
            <a:spLocks noGrp="1"/>
          </p:cNvSpPr>
          <p:nvPr>
            <p:ph type="sldNum" sz="quarter" idx="5"/>
          </p:nvPr>
        </p:nvSpPr>
        <p:spPr/>
        <p:txBody>
          <a:bodyPr/>
          <a:lstStyle/>
          <a:p>
            <a:fld id="{F7BCF3DE-FD79-492A-A87C-655B98DD6C3E}" type="slidenum">
              <a:rPr lang="nl-NL" smtClean="0"/>
              <a:t>7</a:t>
            </a:fld>
            <a:endParaRPr lang="nl-NL"/>
          </a:p>
        </p:txBody>
      </p:sp>
    </p:spTree>
    <p:extLst>
      <p:ext uri="{BB962C8B-B14F-4D97-AF65-F5344CB8AC3E}">
        <p14:creationId xmlns:p14="http://schemas.microsoft.com/office/powerpoint/2010/main" val="9363523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300" dirty="0">
                <a:latin typeface="Montserrat"/>
              </a:rPr>
              <a:t>Het is niet klaar als het project stopt. Zorg voor een blijvend effect:</a:t>
            </a:r>
          </a:p>
          <a:p>
            <a:r>
              <a:rPr lang="nl-NL" sz="1300" dirty="0">
                <a:latin typeface="Montserrat"/>
              </a:rPr>
              <a:t>digitale vaardigheden onderdeel van functiebeschrijvingen </a:t>
            </a:r>
          </a:p>
          <a:p>
            <a:r>
              <a:rPr lang="nl-NL" sz="1300" dirty="0">
                <a:latin typeface="Montserrat"/>
              </a:rPr>
              <a:t>betrek </a:t>
            </a:r>
            <a:r>
              <a:rPr lang="nl-NL" sz="1300" dirty="0" err="1">
                <a:latin typeface="Montserrat"/>
              </a:rPr>
              <a:t>digicoaches</a:t>
            </a:r>
            <a:r>
              <a:rPr lang="nl-NL" sz="1300" dirty="0">
                <a:latin typeface="Montserrat"/>
              </a:rPr>
              <a:t> bij het inwerkprogramma </a:t>
            </a:r>
          </a:p>
          <a:p>
            <a:r>
              <a:rPr lang="nl-NL" sz="1300" dirty="0">
                <a:latin typeface="Montserrat"/>
              </a:rPr>
              <a:t>houdt rekening met vaardigheden van medewerkers bij nieuwe IT projecten</a:t>
            </a:r>
          </a:p>
          <a:p>
            <a:r>
              <a:rPr lang="nl-NL" sz="1300" dirty="0">
                <a:latin typeface="Montserrat"/>
              </a:rPr>
              <a:t>neem het onderwerp op in de jaarplannen </a:t>
            </a:r>
          </a:p>
          <a:p>
            <a:r>
              <a:rPr lang="nl-NL" sz="1300" dirty="0">
                <a:latin typeface="Montserrat"/>
              </a:rPr>
              <a:t>breng de rol </a:t>
            </a:r>
            <a:r>
              <a:rPr lang="nl-NL" sz="1300" dirty="0" err="1">
                <a:latin typeface="Montserrat"/>
              </a:rPr>
              <a:t>digicoach</a:t>
            </a:r>
            <a:r>
              <a:rPr lang="nl-NL" sz="1300" dirty="0">
                <a:latin typeface="Montserrat"/>
              </a:rPr>
              <a:t> onder in je organisatie</a:t>
            </a:r>
            <a:endParaRPr lang="nl-NL" sz="1300" dirty="0"/>
          </a:p>
          <a:p>
            <a:endParaRPr lang="nl-NL" dirty="0"/>
          </a:p>
        </p:txBody>
      </p:sp>
      <p:sp>
        <p:nvSpPr>
          <p:cNvPr id="4" name="Tijdelijke aanduiding voor dianummer 3"/>
          <p:cNvSpPr>
            <a:spLocks noGrp="1"/>
          </p:cNvSpPr>
          <p:nvPr>
            <p:ph type="sldNum" sz="quarter" idx="5"/>
          </p:nvPr>
        </p:nvSpPr>
        <p:spPr/>
        <p:txBody>
          <a:bodyPr/>
          <a:lstStyle/>
          <a:p>
            <a:fld id="{F7BCF3DE-FD79-492A-A87C-655B98DD6C3E}" type="slidenum">
              <a:rPr lang="nl-NL" smtClean="0"/>
              <a:t>8</a:t>
            </a:fld>
            <a:endParaRPr lang="nl-NL"/>
          </a:p>
        </p:txBody>
      </p:sp>
    </p:spTree>
    <p:extLst>
      <p:ext uri="{BB962C8B-B14F-4D97-AF65-F5344CB8AC3E}">
        <p14:creationId xmlns:p14="http://schemas.microsoft.com/office/powerpoint/2010/main" val="12911943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300" dirty="0">
                <a:latin typeface="Calibri" panose="020F0502020204030204" pitchFamily="34" charset="0"/>
                <a:ea typeface="Calibri" panose="020F0502020204030204" pitchFamily="34" charset="0"/>
                <a:cs typeface="Times New Roman" panose="02020603050405020304" pitchFamily="18" charset="0"/>
              </a:rPr>
              <a:t>Dit zijn de 6 belangrijkste stappen. Duren niet allemaal even lang, kern is de uitvoering stap 5.</a:t>
            </a:r>
            <a:br>
              <a:rPr lang="nl-NL" sz="1300" dirty="0">
                <a:latin typeface="Calibri" panose="020F0502020204030204" pitchFamily="34" charset="0"/>
                <a:ea typeface="Calibri" panose="020F0502020204030204" pitchFamily="34" charset="0"/>
                <a:cs typeface="Times New Roman" panose="02020603050405020304" pitchFamily="18" charset="0"/>
              </a:rPr>
            </a:br>
            <a:r>
              <a:rPr lang="nl-NL" sz="1300" dirty="0">
                <a:latin typeface="Calibri" panose="020F0502020204030204" pitchFamily="34" charset="0"/>
                <a:ea typeface="Calibri" panose="020F0502020204030204" pitchFamily="34" charset="0"/>
                <a:cs typeface="Times New Roman" panose="02020603050405020304" pitchFamily="18" charset="0"/>
              </a:rPr>
              <a:t>Zijn er vragen, suggesties, opmerkingen anders?</a:t>
            </a:r>
            <a:endParaRPr lang="nl-NL" sz="1300" dirty="0"/>
          </a:p>
          <a:p>
            <a:endParaRPr lang="nl-NL" dirty="0"/>
          </a:p>
        </p:txBody>
      </p:sp>
      <p:sp>
        <p:nvSpPr>
          <p:cNvPr id="4" name="Tijdelijke aanduiding voor dianummer 3"/>
          <p:cNvSpPr>
            <a:spLocks noGrp="1"/>
          </p:cNvSpPr>
          <p:nvPr>
            <p:ph type="sldNum" sz="quarter" idx="5"/>
          </p:nvPr>
        </p:nvSpPr>
        <p:spPr/>
        <p:txBody>
          <a:bodyPr/>
          <a:lstStyle/>
          <a:p>
            <a:fld id="{F7BCF3DE-FD79-492A-A87C-655B98DD6C3E}" type="slidenum">
              <a:rPr lang="nl-NL" smtClean="0"/>
              <a:t>9</a:t>
            </a:fld>
            <a:endParaRPr lang="nl-NL"/>
          </a:p>
        </p:txBody>
      </p:sp>
    </p:spTree>
    <p:extLst>
      <p:ext uri="{BB962C8B-B14F-4D97-AF65-F5344CB8AC3E}">
        <p14:creationId xmlns:p14="http://schemas.microsoft.com/office/powerpoint/2010/main" val="41866397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1B50F1E-4A30-49D8-9904-80F615600484}"/>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810A17CE-9870-4A9E-B38D-33D5897C175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9BA72EBA-89AA-4850-BEE2-78D69FF1564B}"/>
              </a:ext>
            </a:extLst>
          </p:cNvPr>
          <p:cNvSpPr>
            <a:spLocks noGrp="1"/>
          </p:cNvSpPr>
          <p:nvPr>
            <p:ph type="dt" sz="half" idx="10"/>
          </p:nvPr>
        </p:nvSpPr>
        <p:spPr/>
        <p:txBody>
          <a:bodyPr/>
          <a:lstStyle/>
          <a:p>
            <a:fld id="{9EC7BFAC-5BA5-47E9-8E1F-5679D465F86D}" type="datetimeFigureOut">
              <a:rPr lang="nl-NL" smtClean="0"/>
              <a:t>8-6-2021</a:t>
            </a:fld>
            <a:endParaRPr lang="nl-NL"/>
          </a:p>
        </p:txBody>
      </p:sp>
      <p:sp>
        <p:nvSpPr>
          <p:cNvPr id="5" name="Tijdelijke aanduiding voor voettekst 4">
            <a:extLst>
              <a:ext uri="{FF2B5EF4-FFF2-40B4-BE49-F238E27FC236}">
                <a16:creationId xmlns:a16="http://schemas.microsoft.com/office/drawing/2014/main" id="{6F247266-6C6D-419A-B72C-9E468CFC8118}"/>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2D3FC086-0AA8-46E9-B9D6-BFF984AA2555}"/>
              </a:ext>
            </a:extLst>
          </p:cNvPr>
          <p:cNvSpPr>
            <a:spLocks noGrp="1"/>
          </p:cNvSpPr>
          <p:nvPr>
            <p:ph type="sldNum" sz="quarter" idx="12"/>
          </p:nvPr>
        </p:nvSpPr>
        <p:spPr/>
        <p:txBody>
          <a:bodyPr/>
          <a:lstStyle/>
          <a:p>
            <a:fld id="{DF386421-B9C2-4255-9CF6-C07A6EBCB3E8}" type="slidenum">
              <a:rPr lang="nl-NL" smtClean="0"/>
              <a:t>‹nr.›</a:t>
            </a:fld>
            <a:endParaRPr lang="nl-NL"/>
          </a:p>
        </p:txBody>
      </p:sp>
    </p:spTree>
    <p:extLst>
      <p:ext uri="{BB962C8B-B14F-4D97-AF65-F5344CB8AC3E}">
        <p14:creationId xmlns:p14="http://schemas.microsoft.com/office/powerpoint/2010/main" val="26550107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2907057-4F5A-4532-A07C-D005212AEC34}"/>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FCB313F5-3562-403E-9B79-D4E9B8F936A2}"/>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FB601700-BD95-4421-8548-78B87752F9AE}"/>
              </a:ext>
            </a:extLst>
          </p:cNvPr>
          <p:cNvSpPr>
            <a:spLocks noGrp="1"/>
          </p:cNvSpPr>
          <p:nvPr>
            <p:ph type="dt" sz="half" idx="10"/>
          </p:nvPr>
        </p:nvSpPr>
        <p:spPr/>
        <p:txBody>
          <a:bodyPr/>
          <a:lstStyle/>
          <a:p>
            <a:fld id="{9EC7BFAC-5BA5-47E9-8E1F-5679D465F86D}" type="datetimeFigureOut">
              <a:rPr lang="nl-NL" smtClean="0"/>
              <a:t>8-6-2021</a:t>
            </a:fld>
            <a:endParaRPr lang="nl-NL"/>
          </a:p>
        </p:txBody>
      </p:sp>
      <p:sp>
        <p:nvSpPr>
          <p:cNvPr id="5" name="Tijdelijke aanduiding voor voettekst 4">
            <a:extLst>
              <a:ext uri="{FF2B5EF4-FFF2-40B4-BE49-F238E27FC236}">
                <a16:creationId xmlns:a16="http://schemas.microsoft.com/office/drawing/2014/main" id="{21B1EFBF-B3B5-4091-B5C7-8A8E10F848D4}"/>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E361F07A-48A6-409D-8E66-7C8074F9ECA1}"/>
              </a:ext>
            </a:extLst>
          </p:cNvPr>
          <p:cNvSpPr>
            <a:spLocks noGrp="1"/>
          </p:cNvSpPr>
          <p:nvPr>
            <p:ph type="sldNum" sz="quarter" idx="12"/>
          </p:nvPr>
        </p:nvSpPr>
        <p:spPr/>
        <p:txBody>
          <a:bodyPr/>
          <a:lstStyle/>
          <a:p>
            <a:fld id="{DF386421-B9C2-4255-9CF6-C07A6EBCB3E8}" type="slidenum">
              <a:rPr lang="nl-NL" smtClean="0"/>
              <a:t>‹nr.›</a:t>
            </a:fld>
            <a:endParaRPr lang="nl-NL"/>
          </a:p>
        </p:txBody>
      </p:sp>
    </p:spTree>
    <p:extLst>
      <p:ext uri="{BB962C8B-B14F-4D97-AF65-F5344CB8AC3E}">
        <p14:creationId xmlns:p14="http://schemas.microsoft.com/office/powerpoint/2010/main" val="6102792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23B1C30E-8690-4FFF-9BE1-0A006829A963}"/>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039945DF-E2F6-48E7-955A-40E1B4B7977A}"/>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C72015ED-5D5D-40E4-B039-DE70BC35945F}"/>
              </a:ext>
            </a:extLst>
          </p:cNvPr>
          <p:cNvSpPr>
            <a:spLocks noGrp="1"/>
          </p:cNvSpPr>
          <p:nvPr>
            <p:ph type="dt" sz="half" idx="10"/>
          </p:nvPr>
        </p:nvSpPr>
        <p:spPr/>
        <p:txBody>
          <a:bodyPr/>
          <a:lstStyle/>
          <a:p>
            <a:fld id="{9EC7BFAC-5BA5-47E9-8E1F-5679D465F86D}" type="datetimeFigureOut">
              <a:rPr lang="nl-NL" smtClean="0"/>
              <a:t>8-6-2021</a:t>
            </a:fld>
            <a:endParaRPr lang="nl-NL"/>
          </a:p>
        </p:txBody>
      </p:sp>
      <p:sp>
        <p:nvSpPr>
          <p:cNvPr id="5" name="Tijdelijke aanduiding voor voettekst 4">
            <a:extLst>
              <a:ext uri="{FF2B5EF4-FFF2-40B4-BE49-F238E27FC236}">
                <a16:creationId xmlns:a16="http://schemas.microsoft.com/office/drawing/2014/main" id="{3481D519-D2AB-4C7C-B81B-996627EA39AC}"/>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C704308B-5304-4F9B-8968-2C4B2F73FF67}"/>
              </a:ext>
            </a:extLst>
          </p:cNvPr>
          <p:cNvSpPr>
            <a:spLocks noGrp="1"/>
          </p:cNvSpPr>
          <p:nvPr>
            <p:ph type="sldNum" sz="quarter" idx="12"/>
          </p:nvPr>
        </p:nvSpPr>
        <p:spPr/>
        <p:txBody>
          <a:bodyPr/>
          <a:lstStyle/>
          <a:p>
            <a:fld id="{DF386421-B9C2-4255-9CF6-C07A6EBCB3E8}" type="slidenum">
              <a:rPr lang="nl-NL" smtClean="0"/>
              <a:t>‹nr.›</a:t>
            </a:fld>
            <a:endParaRPr lang="nl-NL"/>
          </a:p>
        </p:txBody>
      </p:sp>
    </p:spTree>
    <p:extLst>
      <p:ext uri="{BB962C8B-B14F-4D97-AF65-F5344CB8AC3E}">
        <p14:creationId xmlns:p14="http://schemas.microsoft.com/office/powerpoint/2010/main" val="20005538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025DDE3-51FA-4492-85E1-C2C10D806F88}"/>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B387845F-7C59-4906-843E-ACDC7253A67D}"/>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6E7C0A98-A43C-4845-AEAB-3C3501639B80}"/>
              </a:ext>
            </a:extLst>
          </p:cNvPr>
          <p:cNvSpPr>
            <a:spLocks noGrp="1"/>
          </p:cNvSpPr>
          <p:nvPr>
            <p:ph type="dt" sz="half" idx="10"/>
          </p:nvPr>
        </p:nvSpPr>
        <p:spPr/>
        <p:txBody>
          <a:bodyPr/>
          <a:lstStyle/>
          <a:p>
            <a:fld id="{9EC7BFAC-5BA5-47E9-8E1F-5679D465F86D}" type="datetimeFigureOut">
              <a:rPr lang="nl-NL" smtClean="0"/>
              <a:t>8-6-2021</a:t>
            </a:fld>
            <a:endParaRPr lang="nl-NL"/>
          </a:p>
        </p:txBody>
      </p:sp>
      <p:sp>
        <p:nvSpPr>
          <p:cNvPr id="5" name="Tijdelijke aanduiding voor voettekst 4">
            <a:extLst>
              <a:ext uri="{FF2B5EF4-FFF2-40B4-BE49-F238E27FC236}">
                <a16:creationId xmlns:a16="http://schemas.microsoft.com/office/drawing/2014/main" id="{5CB66892-F6C5-4C9E-8477-ADAFD4195DB7}"/>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A0821041-3C53-4C2C-A4D4-040DDA0DD60F}"/>
              </a:ext>
            </a:extLst>
          </p:cNvPr>
          <p:cNvSpPr>
            <a:spLocks noGrp="1"/>
          </p:cNvSpPr>
          <p:nvPr>
            <p:ph type="sldNum" sz="quarter" idx="12"/>
          </p:nvPr>
        </p:nvSpPr>
        <p:spPr/>
        <p:txBody>
          <a:bodyPr/>
          <a:lstStyle/>
          <a:p>
            <a:fld id="{DF386421-B9C2-4255-9CF6-C07A6EBCB3E8}" type="slidenum">
              <a:rPr lang="nl-NL" smtClean="0"/>
              <a:t>‹nr.›</a:t>
            </a:fld>
            <a:endParaRPr lang="nl-NL"/>
          </a:p>
        </p:txBody>
      </p:sp>
    </p:spTree>
    <p:extLst>
      <p:ext uri="{BB962C8B-B14F-4D97-AF65-F5344CB8AC3E}">
        <p14:creationId xmlns:p14="http://schemas.microsoft.com/office/powerpoint/2010/main" val="17202593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4BFF73C-9F32-40F0-8F87-8B06F2EE1E5E}"/>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01A3EAA6-2979-4289-BACB-1791C2CAF63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C8BF4721-673B-49D2-BAD8-6C9ECB46372C}"/>
              </a:ext>
            </a:extLst>
          </p:cNvPr>
          <p:cNvSpPr>
            <a:spLocks noGrp="1"/>
          </p:cNvSpPr>
          <p:nvPr>
            <p:ph type="dt" sz="half" idx="10"/>
          </p:nvPr>
        </p:nvSpPr>
        <p:spPr/>
        <p:txBody>
          <a:bodyPr/>
          <a:lstStyle/>
          <a:p>
            <a:fld id="{9EC7BFAC-5BA5-47E9-8E1F-5679D465F86D}" type="datetimeFigureOut">
              <a:rPr lang="nl-NL" smtClean="0"/>
              <a:t>8-6-2021</a:t>
            </a:fld>
            <a:endParaRPr lang="nl-NL"/>
          </a:p>
        </p:txBody>
      </p:sp>
      <p:sp>
        <p:nvSpPr>
          <p:cNvPr id="5" name="Tijdelijke aanduiding voor voettekst 4">
            <a:extLst>
              <a:ext uri="{FF2B5EF4-FFF2-40B4-BE49-F238E27FC236}">
                <a16:creationId xmlns:a16="http://schemas.microsoft.com/office/drawing/2014/main" id="{EE009BAD-D4C7-45E2-AC97-76CCAE608EAE}"/>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A461A76B-BC9B-4143-B1B8-AD50AA2682DF}"/>
              </a:ext>
            </a:extLst>
          </p:cNvPr>
          <p:cNvSpPr>
            <a:spLocks noGrp="1"/>
          </p:cNvSpPr>
          <p:nvPr>
            <p:ph type="sldNum" sz="quarter" idx="12"/>
          </p:nvPr>
        </p:nvSpPr>
        <p:spPr/>
        <p:txBody>
          <a:bodyPr/>
          <a:lstStyle/>
          <a:p>
            <a:fld id="{DF386421-B9C2-4255-9CF6-C07A6EBCB3E8}" type="slidenum">
              <a:rPr lang="nl-NL" smtClean="0"/>
              <a:t>‹nr.›</a:t>
            </a:fld>
            <a:endParaRPr lang="nl-NL"/>
          </a:p>
        </p:txBody>
      </p:sp>
    </p:spTree>
    <p:extLst>
      <p:ext uri="{BB962C8B-B14F-4D97-AF65-F5344CB8AC3E}">
        <p14:creationId xmlns:p14="http://schemas.microsoft.com/office/powerpoint/2010/main" val="4778885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0063C51-C252-4DAE-B363-AAC67F12EC0A}"/>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7F6A3831-3C4C-4AEC-B6FF-583ADADB078F}"/>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BAB084B8-19BD-4DBE-B8C7-22D51E98F79A}"/>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7BD8C075-CCDE-4E5D-A7C8-E2720DCE9BAE}"/>
              </a:ext>
            </a:extLst>
          </p:cNvPr>
          <p:cNvSpPr>
            <a:spLocks noGrp="1"/>
          </p:cNvSpPr>
          <p:nvPr>
            <p:ph type="dt" sz="half" idx="10"/>
          </p:nvPr>
        </p:nvSpPr>
        <p:spPr/>
        <p:txBody>
          <a:bodyPr/>
          <a:lstStyle/>
          <a:p>
            <a:fld id="{9EC7BFAC-5BA5-47E9-8E1F-5679D465F86D}" type="datetimeFigureOut">
              <a:rPr lang="nl-NL" smtClean="0"/>
              <a:t>8-6-2021</a:t>
            </a:fld>
            <a:endParaRPr lang="nl-NL"/>
          </a:p>
        </p:txBody>
      </p:sp>
      <p:sp>
        <p:nvSpPr>
          <p:cNvPr id="6" name="Tijdelijke aanduiding voor voettekst 5">
            <a:extLst>
              <a:ext uri="{FF2B5EF4-FFF2-40B4-BE49-F238E27FC236}">
                <a16:creationId xmlns:a16="http://schemas.microsoft.com/office/drawing/2014/main" id="{9D53BEDC-308C-47F5-B592-5F378EC94D60}"/>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E8F342AA-FE32-44EE-9A35-8CDF1A2EAE52}"/>
              </a:ext>
            </a:extLst>
          </p:cNvPr>
          <p:cNvSpPr>
            <a:spLocks noGrp="1"/>
          </p:cNvSpPr>
          <p:nvPr>
            <p:ph type="sldNum" sz="quarter" idx="12"/>
          </p:nvPr>
        </p:nvSpPr>
        <p:spPr/>
        <p:txBody>
          <a:bodyPr/>
          <a:lstStyle/>
          <a:p>
            <a:fld id="{DF386421-B9C2-4255-9CF6-C07A6EBCB3E8}" type="slidenum">
              <a:rPr lang="nl-NL" smtClean="0"/>
              <a:t>‹nr.›</a:t>
            </a:fld>
            <a:endParaRPr lang="nl-NL"/>
          </a:p>
        </p:txBody>
      </p:sp>
    </p:spTree>
    <p:extLst>
      <p:ext uri="{BB962C8B-B14F-4D97-AF65-F5344CB8AC3E}">
        <p14:creationId xmlns:p14="http://schemas.microsoft.com/office/powerpoint/2010/main" val="15895227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58498C0-4A51-4685-BFCC-BDC67C005A51}"/>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EE06E294-2006-4C61-BFF8-F19E5A5360C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64FE84E5-9E5C-4898-BE58-450F2934FBE2}"/>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7779897E-256E-49DC-99EA-1172C8244B8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9F48D6BF-FF28-4E15-9F37-7B7DC164444A}"/>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46BD529C-AE49-41CD-B584-87B27C534D44}"/>
              </a:ext>
            </a:extLst>
          </p:cNvPr>
          <p:cNvSpPr>
            <a:spLocks noGrp="1"/>
          </p:cNvSpPr>
          <p:nvPr>
            <p:ph type="dt" sz="half" idx="10"/>
          </p:nvPr>
        </p:nvSpPr>
        <p:spPr/>
        <p:txBody>
          <a:bodyPr/>
          <a:lstStyle/>
          <a:p>
            <a:fld id="{9EC7BFAC-5BA5-47E9-8E1F-5679D465F86D}" type="datetimeFigureOut">
              <a:rPr lang="nl-NL" smtClean="0"/>
              <a:t>8-6-2021</a:t>
            </a:fld>
            <a:endParaRPr lang="nl-NL"/>
          </a:p>
        </p:txBody>
      </p:sp>
      <p:sp>
        <p:nvSpPr>
          <p:cNvPr id="8" name="Tijdelijke aanduiding voor voettekst 7">
            <a:extLst>
              <a:ext uri="{FF2B5EF4-FFF2-40B4-BE49-F238E27FC236}">
                <a16:creationId xmlns:a16="http://schemas.microsoft.com/office/drawing/2014/main" id="{25CB08B5-A9D3-444E-A3A5-37CA1C64013F}"/>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DDF951E7-6DD3-4B2F-8160-38B2C04DD94E}"/>
              </a:ext>
            </a:extLst>
          </p:cNvPr>
          <p:cNvSpPr>
            <a:spLocks noGrp="1"/>
          </p:cNvSpPr>
          <p:nvPr>
            <p:ph type="sldNum" sz="quarter" idx="12"/>
          </p:nvPr>
        </p:nvSpPr>
        <p:spPr/>
        <p:txBody>
          <a:bodyPr/>
          <a:lstStyle/>
          <a:p>
            <a:fld id="{DF386421-B9C2-4255-9CF6-C07A6EBCB3E8}" type="slidenum">
              <a:rPr lang="nl-NL" smtClean="0"/>
              <a:t>‹nr.›</a:t>
            </a:fld>
            <a:endParaRPr lang="nl-NL"/>
          </a:p>
        </p:txBody>
      </p:sp>
    </p:spTree>
    <p:extLst>
      <p:ext uri="{BB962C8B-B14F-4D97-AF65-F5344CB8AC3E}">
        <p14:creationId xmlns:p14="http://schemas.microsoft.com/office/powerpoint/2010/main" val="22387287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BCF5ACF-17E7-4DD6-944A-81D343C0E103}"/>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4AD60992-A273-406D-B9F4-D2AC4D406B3B}"/>
              </a:ext>
            </a:extLst>
          </p:cNvPr>
          <p:cNvSpPr>
            <a:spLocks noGrp="1"/>
          </p:cNvSpPr>
          <p:nvPr>
            <p:ph type="dt" sz="half" idx="10"/>
          </p:nvPr>
        </p:nvSpPr>
        <p:spPr/>
        <p:txBody>
          <a:bodyPr/>
          <a:lstStyle/>
          <a:p>
            <a:fld id="{9EC7BFAC-5BA5-47E9-8E1F-5679D465F86D}" type="datetimeFigureOut">
              <a:rPr lang="nl-NL" smtClean="0"/>
              <a:t>8-6-2021</a:t>
            </a:fld>
            <a:endParaRPr lang="nl-NL"/>
          </a:p>
        </p:txBody>
      </p:sp>
      <p:sp>
        <p:nvSpPr>
          <p:cNvPr id="4" name="Tijdelijke aanduiding voor voettekst 3">
            <a:extLst>
              <a:ext uri="{FF2B5EF4-FFF2-40B4-BE49-F238E27FC236}">
                <a16:creationId xmlns:a16="http://schemas.microsoft.com/office/drawing/2014/main" id="{9956295A-E546-47F5-9380-64F3033CEE95}"/>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7D19884D-9CDD-4B5C-A4F8-81AC897255DE}"/>
              </a:ext>
            </a:extLst>
          </p:cNvPr>
          <p:cNvSpPr>
            <a:spLocks noGrp="1"/>
          </p:cNvSpPr>
          <p:nvPr>
            <p:ph type="sldNum" sz="quarter" idx="12"/>
          </p:nvPr>
        </p:nvSpPr>
        <p:spPr/>
        <p:txBody>
          <a:bodyPr/>
          <a:lstStyle/>
          <a:p>
            <a:fld id="{DF386421-B9C2-4255-9CF6-C07A6EBCB3E8}" type="slidenum">
              <a:rPr lang="nl-NL" smtClean="0"/>
              <a:t>‹nr.›</a:t>
            </a:fld>
            <a:endParaRPr lang="nl-NL"/>
          </a:p>
        </p:txBody>
      </p:sp>
    </p:spTree>
    <p:extLst>
      <p:ext uri="{BB962C8B-B14F-4D97-AF65-F5344CB8AC3E}">
        <p14:creationId xmlns:p14="http://schemas.microsoft.com/office/powerpoint/2010/main" val="18745206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5A6FA06C-E3B5-4D84-91B8-9B62246457F7}"/>
              </a:ext>
            </a:extLst>
          </p:cNvPr>
          <p:cNvSpPr>
            <a:spLocks noGrp="1"/>
          </p:cNvSpPr>
          <p:nvPr>
            <p:ph type="dt" sz="half" idx="10"/>
          </p:nvPr>
        </p:nvSpPr>
        <p:spPr/>
        <p:txBody>
          <a:bodyPr/>
          <a:lstStyle/>
          <a:p>
            <a:fld id="{9EC7BFAC-5BA5-47E9-8E1F-5679D465F86D}" type="datetimeFigureOut">
              <a:rPr lang="nl-NL" smtClean="0"/>
              <a:t>8-6-2021</a:t>
            </a:fld>
            <a:endParaRPr lang="nl-NL"/>
          </a:p>
        </p:txBody>
      </p:sp>
      <p:sp>
        <p:nvSpPr>
          <p:cNvPr id="3" name="Tijdelijke aanduiding voor voettekst 2">
            <a:extLst>
              <a:ext uri="{FF2B5EF4-FFF2-40B4-BE49-F238E27FC236}">
                <a16:creationId xmlns:a16="http://schemas.microsoft.com/office/drawing/2014/main" id="{D122E06B-8AB1-4F51-A3D7-FF933D1DE91D}"/>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84D13BA0-3FA1-4787-AD55-09488402D6C3}"/>
              </a:ext>
            </a:extLst>
          </p:cNvPr>
          <p:cNvSpPr>
            <a:spLocks noGrp="1"/>
          </p:cNvSpPr>
          <p:nvPr>
            <p:ph type="sldNum" sz="quarter" idx="12"/>
          </p:nvPr>
        </p:nvSpPr>
        <p:spPr/>
        <p:txBody>
          <a:bodyPr/>
          <a:lstStyle/>
          <a:p>
            <a:fld id="{DF386421-B9C2-4255-9CF6-C07A6EBCB3E8}" type="slidenum">
              <a:rPr lang="nl-NL" smtClean="0"/>
              <a:t>‹nr.›</a:t>
            </a:fld>
            <a:endParaRPr lang="nl-NL"/>
          </a:p>
        </p:txBody>
      </p:sp>
    </p:spTree>
    <p:extLst>
      <p:ext uri="{BB962C8B-B14F-4D97-AF65-F5344CB8AC3E}">
        <p14:creationId xmlns:p14="http://schemas.microsoft.com/office/powerpoint/2010/main" val="30938299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8A4E6E6-7200-4972-8987-5057F02D6579}"/>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8DCC2EAD-374D-4B16-B667-A54B7E3B238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3124F3B0-2198-42C8-9786-E4539BDD1AF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E6B4473E-A816-4F7D-835A-746E91DF4CA0}"/>
              </a:ext>
            </a:extLst>
          </p:cNvPr>
          <p:cNvSpPr>
            <a:spLocks noGrp="1"/>
          </p:cNvSpPr>
          <p:nvPr>
            <p:ph type="dt" sz="half" idx="10"/>
          </p:nvPr>
        </p:nvSpPr>
        <p:spPr/>
        <p:txBody>
          <a:bodyPr/>
          <a:lstStyle/>
          <a:p>
            <a:fld id="{9EC7BFAC-5BA5-47E9-8E1F-5679D465F86D}" type="datetimeFigureOut">
              <a:rPr lang="nl-NL" smtClean="0"/>
              <a:t>8-6-2021</a:t>
            </a:fld>
            <a:endParaRPr lang="nl-NL"/>
          </a:p>
        </p:txBody>
      </p:sp>
      <p:sp>
        <p:nvSpPr>
          <p:cNvPr id="6" name="Tijdelijke aanduiding voor voettekst 5">
            <a:extLst>
              <a:ext uri="{FF2B5EF4-FFF2-40B4-BE49-F238E27FC236}">
                <a16:creationId xmlns:a16="http://schemas.microsoft.com/office/drawing/2014/main" id="{5A395753-8C28-4FB2-A6C6-B86DB11439CA}"/>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71FB3753-F21B-4EA2-BFB9-F86F0D4747B1}"/>
              </a:ext>
            </a:extLst>
          </p:cNvPr>
          <p:cNvSpPr>
            <a:spLocks noGrp="1"/>
          </p:cNvSpPr>
          <p:nvPr>
            <p:ph type="sldNum" sz="quarter" idx="12"/>
          </p:nvPr>
        </p:nvSpPr>
        <p:spPr/>
        <p:txBody>
          <a:bodyPr/>
          <a:lstStyle/>
          <a:p>
            <a:fld id="{DF386421-B9C2-4255-9CF6-C07A6EBCB3E8}" type="slidenum">
              <a:rPr lang="nl-NL" smtClean="0"/>
              <a:t>‹nr.›</a:t>
            </a:fld>
            <a:endParaRPr lang="nl-NL"/>
          </a:p>
        </p:txBody>
      </p:sp>
    </p:spTree>
    <p:extLst>
      <p:ext uri="{BB962C8B-B14F-4D97-AF65-F5344CB8AC3E}">
        <p14:creationId xmlns:p14="http://schemas.microsoft.com/office/powerpoint/2010/main" val="4802699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24AA576-BDD7-4542-91D0-994A220C90BE}"/>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8AC714B2-D7DE-4B85-AF65-068D768AF3F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0607966D-9A27-4B65-9752-DE76E3AFBC0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CF4A6461-8F78-4FDB-9BA8-AE322B3B073C}"/>
              </a:ext>
            </a:extLst>
          </p:cNvPr>
          <p:cNvSpPr>
            <a:spLocks noGrp="1"/>
          </p:cNvSpPr>
          <p:nvPr>
            <p:ph type="dt" sz="half" idx="10"/>
          </p:nvPr>
        </p:nvSpPr>
        <p:spPr/>
        <p:txBody>
          <a:bodyPr/>
          <a:lstStyle/>
          <a:p>
            <a:fld id="{9EC7BFAC-5BA5-47E9-8E1F-5679D465F86D}" type="datetimeFigureOut">
              <a:rPr lang="nl-NL" smtClean="0"/>
              <a:t>8-6-2021</a:t>
            </a:fld>
            <a:endParaRPr lang="nl-NL"/>
          </a:p>
        </p:txBody>
      </p:sp>
      <p:sp>
        <p:nvSpPr>
          <p:cNvPr id="6" name="Tijdelijke aanduiding voor voettekst 5">
            <a:extLst>
              <a:ext uri="{FF2B5EF4-FFF2-40B4-BE49-F238E27FC236}">
                <a16:creationId xmlns:a16="http://schemas.microsoft.com/office/drawing/2014/main" id="{DE33A446-2379-4D5B-9BA1-0119FC9E4DF2}"/>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F45910E7-273E-4520-B64B-44C57CF58F35}"/>
              </a:ext>
            </a:extLst>
          </p:cNvPr>
          <p:cNvSpPr>
            <a:spLocks noGrp="1"/>
          </p:cNvSpPr>
          <p:nvPr>
            <p:ph type="sldNum" sz="quarter" idx="12"/>
          </p:nvPr>
        </p:nvSpPr>
        <p:spPr/>
        <p:txBody>
          <a:bodyPr/>
          <a:lstStyle/>
          <a:p>
            <a:fld id="{DF386421-B9C2-4255-9CF6-C07A6EBCB3E8}" type="slidenum">
              <a:rPr lang="nl-NL" smtClean="0"/>
              <a:t>‹nr.›</a:t>
            </a:fld>
            <a:endParaRPr lang="nl-NL"/>
          </a:p>
        </p:txBody>
      </p:sp>
    </p:spTree>
    <p:extLst>
      <p:ext uri="{BB962C8B-B14F-4D97-AF65-F5344CB8AC3E}">
        <p14:creationId xmlns:p14="http://schemas.microsoft.com/office/powerpoint/2010/main" val="25044529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DEE1D037-E0DE-4539-B32E-71F00DCEC24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0BF000C8-D0A0-4752-B0B3-794E2FBD0B6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859536BD-6C32-49E9-9F3B-FC4DB4288D8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EC7BFAC-5BA5-47E9-8E1F-5679D465F86D}" type="datetimeFigureOut">
              <a:rPr lang="nl-NL" smtClean="0"/>
              <a:t>8-6-2021</a:t>
            </a:fld>
            <a:endParaRPr lang="nl-NL"/>
          </a:p>
        </p:txBody>
      </p:sp>
      <p:sp>
        <p:nvSpPr>
          <p:cNvPr id="5" name="Tijdelijke aanduiding voor voettekst 4">
            <a:extLst>
              <a:ext uri="{FF2B5EF4-FFF2-40B4-BE49-F238E27FC236}">
                <a16:creationId xmlns:a16="http://schemas.microsoft.com/office/drawing/2014/main" id="{F66482EF-6F33-4058-A137-A1A5851405E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3E1D27D5-3494-411A-B3A2-4494C52B010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F386421-B9C2-4255-9CF6-C07A6EBCB3E8}" type="slidenum">
              <a:rPr lang="nl-NL" smtClean="0"/>
              <a:t>‹nr.›</a:t>
            </a:fld>
            <a:endParaRPr lang="nl-NL"/>
          </a:p>
        </p:txBody>
      </p:sp>
    </p:spTree>
    <p:extLst>
      <p:ext uri="{BB962C8B-B14F-4D97-AF65-F5344CB8AC3E}">
        <p14:creationId xmlns:p14="http://schemas.microsoft.com/office/powerpoint/2010/main" val="6704296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hyperlink" Target="mailto:marijke@verbeterimpuls.nl"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hyperlink" Target="https://www.digivaardigindezorg.nl/home/zelftest-managers/" TargetMode="Externa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hyperlink" Target="http://www.digivaardigindezorg.nl/"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 name="Rectangle 31">
            <a:extLst>
              <a:ext uri="{FF2B5EF4-FFF2-40B4-BE49-F238E27FC236}">
                <a16:creationId xmlns:a16="http://schemas.microsoft.com/office/drawing/2014/main" id="{3301E07F-4F79-4B58-8698-EF24DC1ECD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9" name="Arc 33">
            <a:extLst>
              <a:ext uri="{FF2B5EF4-FFF2-40B4-BE49-F238E27FC236}">
                <a16:creationId xmlns:a16="http://schemas.microsoft.com/office/drawing/2014/main" id="{E58B2195-5055-402F-A3E7-53FF0E4980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525836" y="775849"/>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el 1">
            <a:extLst>
              <a:ext uri="{FF2B5EF4-FFF2-40B4-BE49-F238E27FC236}">
                <a16:creationId xmlns:a16="http://schemas.microsoft.com/office/drawing/2014/main" id="{313993B5-5A68-4A30-AA3F-8FAA35A0CB35}"/>
              </a:ext>
            </a:extLst>
          </p:cNvPr>
          <p:cNvSpPr>
            <a:spLocks noGrp="1"/>
          </p:cNvSpPr>
          <p:nvPr>
            <p:ph type="ctrTitle"/>
          </p:nvPr>
        </p:nvSpPr>
        <p:spPr>
          <a:xfrm>
            <a:off x="7080738" y="647593"/>
            <a:ext cx="4467792" cy="3060541"/>
          </a:xfrm>
        </p:spPr>
        <p:txBody>
          <a:bodyPr>
            <a:normAutofit/>
          </a:bodyPr>
          <a:lstStyle/>
          <a:p>
            <a:r>
              <a:rPr lang="nl-NL">
                <a:solidFill>
                  <a:srgbClr val="FFFFFF"/>
                </a:solidFill>
              </a:rPr>
              <a:t>Werken aan digitale vaardigheden</a:t>
            </a:r>
          </a:p>
        </p:txBody>
      </p:sp>
      <p:sp>
        <p:nvSpPr>
          <p:cNvPr id="3" name="Ondertitel 2">
            <a:extLst>
              <a:ext uri="{FF2B5EF4-FFF2-40B4-BE49-F238E27FC236}">
                <a16:creationId xmlns:a16="http://schemas.microsoft.com/office/drawing/2014/main" id="{7A464808-8DA1-4409-9D96-25DC38512B34}"/>
              </a:ext>
            </a:extLst>
          </p:cNvPr>
          <p:cNvSpPr>
            <a:spLocks noGrp="1"/>
          </p:cNvSpPr>
          <p:nvPr>
            <p:ph type="subTitle" idx="1"/>
          </p:nvPr>
        </p:nvSpPr>
        <p:spPr>
          <a:xfrm>
            <a:off x="7080738" y="3800209"/>
            <a:ext cx="4467792" cy="2410198"/>
          </a:xfrm>
        </p:spPr>
        <p:txBody>
          <a:bodyPr>
            <a:normAutofit lnSpcReduction="10000"/>
          </a:bodyPr>
          <a:lstStyle/>
          <a:p>
            <a:r>
              <a:rPr lang="nl-NL" sz="3600" dirty="0">
                <a:solidFill>
                  <a:srgbClr val="FFFFFF"/>
                </a:solidFill>
              </a:rPr>
              <a:t>Wat kun je doen en waar moet je aan denken</a:t>
            </a:r>
          </a:p>
          <a:p>
            <a:r>
              <a:rPr lang="nl-NL" dirty="0">
                <a:solidFill>
                  <a:srgbClr val="FFFFFF"/>
                </a:solidFill>
              </a:rPr>
              <a:t>Workshop met 6 stappen</a:t>
            </a:r>
          </a:p>
          <a:p>
            <a:r>
              <a:rPr lang="nl-NL" dirty="0">
                <a:solidFill>
                  <a:srgbClr val="FFFFFF"/>
                </a:solidFill>
              </a:rPr>
              <a:t>Door Marijke Bult</a:t>
            </a:r>
          </a:p>
        </p:txBody>
      </p:sp>
      <p:sp>
        <p:nvSpPr>
          <p:cNvPr id="40" name="Oval 35">
            <a:extLst>
              <a:ext uri="{FF2B5EF4-FFF2-40B4-BE49-F238E27FC236}">
                <a16:creationId xmlns:a16="http://schemas.microsoft.com/office/drawing/2014/main" id="{9EE6F773-742A-491A-9A00-A2A150DF50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4368" y="366810"/>
            <a:ext cx="6124381" cy="612438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Tijdelijke aanduiding voor inhoud 4">
            <a:extLst>
              <a:ext uri="{FF2B5EF4-FFF2-40B4-BE49-F238E27FC236}">
                <a16:creationId xmlns:a16="http://schemas.microsoft.com/office/drawing/2014/main" id="{9B6C9C64-5353-46CF-A4F8-9AD207955F2C}"/>
              </a:ext>
            </a:extLst>
          </p:cNvPr>
          <p:cNvPicPr>
            <a:picLocks noChangeAspect="1"/>
          </p:cNvPicPr>
          <p:nvPr/>
        </p:nvPicPr>
        <p:blipFill rotWithShape="1">
          <a:blip r:embed="rId3">
            <a:extLst>
              <a:ext uri="{28A0092B-C50C-407E-A947-70E740481C1C}">
                <a14:useLocalDpi xmlns:a14="http://schemas.microsoft.com/office/drawing/2010/main" val="0"/>
              </a:ext>
            </a:extLst>
          </a:blip>
          <a:srcRect t="3790" r="-1" b="-1"/>
          <a:stretch/>
        </p:blipFill>
        <p:spPr>
          <a:xfrm>
            <a:off x="1306747" y="2450195"/>
            <a:ext cx="4252055" cy="1957610"/>
          </a:xfrm>
          <a:custGeom>
            <a:avLst/>
            <a:gdLst/>
            <a:ahLst/>
            <a:cxnLst/>
            <a:rect l="l" t="t" r="r" b="b"/>
            <a:pathLst>
              <a:path w="4273177" h="4470400">
                <a:moveTo>
                  <a:pt x="75080" y="0"/>
                </a:moveTo>
                <a:lnTo>
                  <a:pt x="4198097" y="0"/>
                </a:lnTo>
                <a:cubicBezTo>
                  <a:pt x="4239563" y="0"/>
                  <a:pt x="4273177" y="33614"/>
                  <a:pt x="4273177" y="75080"/>
                </a:cubicBezTo>
                <a:lnTo>
                  <a:pt x="4273177" y="4395320"/>
                </a:lnTo>
                <a:cubicBezTo>
                  <a:pt x="4273177" y="4436786"/>
                  <a:pt x="4239563" y="4470400"/>
                  <a:pt x="4198097" y="4470400"/>
                </a:cubicBezTo>
                <a:lnTo>
                  <a:pt x="75080" y="4470400"/>
                </a:lnTo>
                <a:cubicBezTo>
                  <a:pt x="33614" y="4470400"/>
                  <a:pt x="0" y="4436786"/>
                  <a:pt x="0" y="4395320"/>
                </a:cubicBezTo>
                <a:lnTo>
                  <a:pt x="0" y="75080"/>
                </a:lnTo>
                <a:cubicBezTo>
                  <a:pt x="0" y="33614"/>
                  <a:pt x="33614" y="0"/>
                  <a:pt x="75080" y="0"/>
                </a:cubicBezTo>
                <a:close/>
              </a:path>
            </a:pathLst>
          </a:custGeom>
        </p:spPr>
      </p:pic>
    </p:spTree>
    <p:extLst>
      <p:ext uri="{BB962C8B-B14F-4D97-AF65-F5344CB8AC3E}">
        <p14:creationId xmlns:p14="http://schemas.microsoft.com/office/powerpoint/2010/main" val="977884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Afbeelding 16" descr="Afbeelding met vectorafbeeldingen&#10;&#10;Automatisch gegenereerde beschrijving">
            <a:extLst>
              <a:ext uri="{FF2B5EF4-FFF2-40B4-BE49-F238E27FC236}">
                <a16:creationId xmlns:a16="http://schemas.microsoft.com/office/drawing/2014/main" id="{246E4A24-C669-4EBB-9AD3-8F81FB886F92}"/>
              </a:ext>
            </a:extLst>
          </p:cNvPr>
          <p:cNvPicPr>
            <a:picLocks noChangeAspect="1"/>
          </p:cNvPicPr>
          <p:nvPr/>
        </p:nvPicPr>
        <p:blipFill rotWithShape="1">
          <a:blip r:embed="rId3">
            <a:extLst>
              <a:ext uri="{28A0092B-C50C-407E-A947-70E740481C1C}">
                <a14:useLocalDpi xmlns:a14="http://schemas.microsoft.com/office/drawing/2010/main" val="0"/>
              </a:ext>
            </a:extLst>
          </a:blip>
          <a:srcRect r="30027" b="8022"/>
          <a:stretch/>
        </p:blipFill>
        <p:spPr>
          <a:xfrm>
            <a:off x="0" y="2000789"/>
            <a:ext cx="3695178" cy="4857211"/>
          </a:xfrm>
          <a:prstGeom prst="rect">
            <a:avLst/>
          </a:prstGeom>
        </p:spPr>
      </p:pic>
      <p:sp>
        <p:nvSpPr>
          <p:cNvPr id="6" name="Rechthoek 5">
            <a:extLst>
              <a:ext uri="{FF2B5EF4-FFF2-40B4-BE49-F238E27FC236}">
                <a16:creationId xmlns:a16="http://schemas.microsoft.com/office/drawing/2014/main" id="{8E8161B7-10B2-4C52-85D6-AF7C77CEE23E}"/>
              </a:ext>
            </a:extLst>
          </p:cNvPr>
          <p:cNvSpPr/>
          <p:nvPr/>
        </p:nvSpPr>
        <p:spPr>
          <a:xfrm>
            <a:off x="3214241" y="2575323"/>
            <a:ext cx="7678455" cy="4093428"/>
          </a:xfrm>
          <a:prstGeom prst="rect">
            <a:avLst/>
          </a:prstGeom>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NL" sz="2400" b="0" i="0" u="none" strike="noStrike" kern="1200" cap="none" spc="0" normalizeH="0" baseline="0" noProof="0" dirty="0">
                <a:ln>
                  <a:noFill/>
                </a:ln>
                <a:solidFill>
                  <a:prstClr val="black"/>
                </a:solidFill>
                <a:effectLst/>
                <a:uLnTx/>
                <a:uFillTx/>
                <a:latin typeface="Calibri" panose="020F0502020204030204"/>
                <a:ea typeface="+mn-ea"/>
                <a:cs typeface="+mn-cs"/>
              </a:rPr>
              <a:t>Programmabegeleider Digitale Vaardigheden VVT en GGZ organisaties</a:t>
            </a:r>
            <a:br>
              <a:rPr kumimoji="0" lang="nl-NL" sz="2400" b="0" i="0" u="none" strike="noStrike" kern="1200" cap="none" spc="0" normalizeH="0" baseline="0" noProof="0" dirty="0">
                <a:ln>
                  <a:noFill/>
                </a:ln>
                <a:solidFill>
                  <a:prstClr val="black"/>
                </a:solidFill>
                <a:effectLst/>
                <a:uLnTx/>
                <a:uFillTx/>
                <a:latin typeface="Calibri" panose="020F0502020204030204"/>
                <a:ea typeface="+mn-ea"/>
                <a:cs typeface="+mn-cs"/>
              </a:rPr>
            </a:br>
            <a:endParaRPr kumimoji="0" lang="nl-NL"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NL" sz="2400" b="0" i="0" u="none" strike="noStrike" kern="1200" cap="none" spc="0" normalizeH="0" baseline="0" noProof="0" dirty="0">
                <a:ln>
                  <a:noFill/>
                </a:ln>
                <a:solidFill>
                  <a:prstClr val="black"/>
                </a:solidFill>
                <a:effectLst/>
                <a:uLnTx/>
                <a:uFillTx/>
                <a:latin typeface="Calibri" panose="020F0502020204030204"/>
                <a:ea typeface="+mn-ea"/>
                <a:cs typeface="+mn-cs"/>
              </a:rPr>
              <a:t>Intervisiebegeleider </a:t>
            </a:r>
            <a:r>
              <a:rPr kumimoji="0" lang="nl-NL" sz="2400" b="0" i="0" u="none" strike="noStrike" kern="1200" cap="none" spc="0" normalizeH="0" baseline="0" noProof="0" dirty="0" err="1">
                <a:ln>
                  <a:noFill/>
                </a:ln>
                <a:solidFill>
                  <a:prstClr val="black"/>
                </a:solidFill>
                <a:effectLst/>
                <a:uLnTx/>
                <a:uFillTx/>
                <a:latin typeface="Calibri" panose="020F0502020204030204"/>
                <a:ea typeface="+mn-ea"/>
                <a:cs typeface="+mn-cs"/>
              </a:rPr>
              <a:t>digicoaches</a:t>
            </a:r>
            <a:br>
              <a:rPr kumimoji="0" lang="nl-NL" sz="2400" b="0" i="0" u="none" strike="noStrike" kern="1200" cap="none" spc="0" normalizeH="0" baseline="0" noProof="0" dirty="0">
                <a:ln>
                  <a:noFill/>
                </a:ln>
                <a:solidFill>
                  <a:prstClr val="black"/>
                </a:solidFill>
                <a:effectLst/>
                <a:uLnTx/>
                <a:uFillTx/>
                <a:latin typeface="Calibri" panose="020F0502020204030204"/>
                <a:ea typeface="+mn-ea"/>
                <a:cs typeface="+mn-cs"/>
              </a:rPr>
            </a:br>
            <a:endParaRPr kumimoji="0" lang="nl-NL"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NL" sz="2400" b="0" i="0" u="none" strike="noStrike" kern="1200" cap="none" spc="0" normalizeH="0" baseline="0" noProof="0" dirty="0">
                <a:ln>
                  <a:noFill/>
                </a:ln>
                <a:solidFill>
                  <a:prstClr val="black"/>
                </a:solidFill>
                <a:effectLst/>
                <a:uLnTx/>
                <a:uFillTx/>
                <a:latin typeface="Calibri" panose="020F0502020204030204"/>
                <a:ea typeface="+mn-ea"/>
                <a:cs typeface="+mn-cs"/>
              </a:rPr>
              <a:t>Schrijver &amp; spreker over </a:t>
            </a:r>
            <a:r>
              <a:rPr kumimoji="0" lang="nl-NL" sz="2400" b="0" i="0" u="none" strike="noStrike" kern="1200" cap="none" spc="0" normalizeH="0" baseline="0" noProof="0" dirty="0" err="1">
                <a:ln>
                  <a:noFill/>
                </a:ln>
                <a:solidFill>
                  <a:prstClr val="black"/>
                </a:solidFill>
                <a:effectLst/>
                <a:uLnTx/>
                <a:uFillTx/>
                <a:latin typeface="Calibri" panose="020F0502020204030204"/>
                <a:ea typeface="+mn-ea"/>
                <a:cs typeface="+mn-cs"/>
              </a:rPr>
              <a:t>digivaardig</a:t>
            </a:r>
            <a:r>
              <a:rPr kumimoji="0" lang="nl-NL" sz="2400" b="0" i="0" u="none" strike="noStrike" kern="1200" cap="none" spc="0" normalizeH="0" baseline="0" noProof="0" dirty="0">
                <a:ln>
                  <a:noFill/>
                </a:ln>
                <a:solidFill>
                  <a:prstClr val="black"/>
                </a:solidFill>
                <a:effectLst/>
                <a:uLnTx/>
                <a:uFillTx/>
                <a:latin typeface="Calibri" panose="020F0502020204030204"/>
                <a:ea typeface="+mn-ea"/>
                <a:cs typeface="+mn-cs"/>
              </a:rPr>
              <a:t>-trajecten</a:t>
            </a:r>
            <a:br>
              <a:rPr kumimoji="0" lang="nl-NL" sz="2400" b="0" i="0" u="none" strike="noStrike" kern="1200" cap="none" spc="0" normalizeH="0" baseline="0" noProof="0" dirty="0">
                <a:ln>
                  <a:noFill/>
                </a:ln>
                <a:solidFill>
                  <a:prstClr val="black"/>
                </a:solidFill>
                <a:effectLst/>
                <a:uLnTx/>
                <a:uFillTx/>
                <a:latin typeface="Calibri" panose="020F0502020204030204"/>
                <a:ea typeface="+mn-ea"/>
                <a:cs typeface="+mn-cs"/>
              </a:rPr>
            </a:br>
            <a:endParaRPr kumimoji="0" lang="nl-NL"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2400" dirty="0">
                <a:solidFill>
                  <a:prstClr val="black"/>
                </a:solidFill>
                <a:latin typeface="Calibri" panose="020F0502020204030204"/>
              </a:rPr>
              <a:t>Partner ontwikkeling kennisgame zorgtechnologie: </a:t>
            </a:r>
            <a:r>
              <a:rPr lang="nl-NL" sz="2400" dirty="0" err="1">
                <a:solidFill>
                  <a:prstClr val="black"/>
                </a:solidFill>
                <a:latin typeface="Calibri" panose="020F0502020204030204"/>
              </a:rPr>
              <a:t>FactZ</a:t>
            </a:r>
            <a:endParaRPr lang="nl-NL" sz="2400" dirty="0">
              <a:solidFill>
                <a:prstClr val="black"/>
              </a:solidFill>
              <a:latin typeface="Calibri" panose="020F0502020204030204"/>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nl-NL" sz="2400" dirty="0">
              <a:solidFill>
                <a:prstClr val="black"/>
              </a:solidFill>
              <a:latin typeface="Calibri" panose="020F0502020204030204"/>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2400" dirty="0" err="1">
                <a:solidFill>
                  <a:prstClr val="black"/>
                </a:solidFill>
                <a:latin typeface="Calibri" panose="020F0502020204030204"/>
                <a:hlinkClick r:id="rId4"/>
              </a:rPr>
              <a:t>marijke@</a:t>
            </a:r>
            <a:r>
              <a:rPr lang="nl-NL" sz="2400" err="1">
                <a:solidFill>
                  <a:prstClr val="black"/>
                </a:solidFill>
                <a:latin typeface="Calibri" panose="020F0502020204030204"/>
                <a:hlinkClick r:id="rId4"/>
              </a:rPr>
              <a:t>verbeterimpuls</a:t>
            </a:r>
            <a:r>
              <a:rPr lang="nl-NL" sz="2400">
                <a:solidFill>
                  <a:prstClr val="black"/>
                </a:solidFill>
                <a:latin typeface="Calibri" panose="020F0502020204030204"/>
                <a:hlinkClick r:id="rId4"/>
              </a:rPr>
              <a:t>.nl</a:t>
            </a:r>
            <a:r>
              <a:rPr lang="nl-NL" sz="2400">
                <a:solidFill>
                  <a:prstClr val="black"/>
                </a:solidFill>
                <a:latin typeface="Calibri" panose="020F0502020204030204"/>
              </a:rPr>
              <a:t> </a:t>
            </a:r>
            <a:endParaRPr lang="nl-NL" sz="2400" dirty="0">
              <a:solidFill>
                <a:prstClr val="black"/>
              </a:solidFill>
              <a:latin typeface="Calibri" panose="020F0502020204030204"/>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nl-NL"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25" name="Afbeelding 24">
            <a:extLst>
              <a:ext uri="{FF2B5EF4-FFF2-40B4-BE49-F238E27FC236}">
                <a16:creationId xmlns:a16="http://schemas.microsoft.com/office/drawing/2014/main" id="{EB4782D3-B9C4-4177-AE7E-6DE57B0536F0}"/>
              </a:ext>
            </a:extLst>
          </p:cNvPr>
          <p:cNvPicPr>
            <a:picLocks noChangeAspect="1"/>
          </p:cNvPicPr>
          <p:nvPr/>
        </p:nvPicPr>
        <p:blipFill>
          <a:blip r:embed="rId5"/>
          <a:stretch>
            <a:fillRect/>
          </a:stretch>
        </p:blipFill>
        <p:spPr>
          <a:xfrm>
            <a:off x="9357114" y="0"/>
            <a:ext cx="2834886" cy="1304657"/>
          </a:xfrm>
          <a:prstGeom prst="rect">
            <a:avLst/>
          </a:prstGeom>
        </p:spPr>
      </p:pic>
      <p:sp>
        <p:nvSpPr>
          <p:cNvPr id="28" name="Tekstvak 27">
            <a:extLst>
              <a:ext uri="{FF2B5EF4-FFF2-40B4-BE49-F238E27FC236}">
                <a16:creationId xmlns:a16="http://schemas.microsoft.com/office/drawing/2014/main" id="{EE2F84F9-A471-4C01-86D8-5B2E9A27238A}"/>
              </a:ext>
            </a:extLst>
          </p:cNvPr>
          <p:cNvSpPr txBox="1"/>
          <p:nvPr/>
        </p:nvSpPr>
        <p:spPr>
          <a:xfrm>
            <a:off x="604379" y="625942"/>
            <a:ext cx="8852771" cy="1323439"/>
          </a:xfrm>
          <a:prstGeom prst="rect">
            <a:avLst/>
          </a:prstGeom>
          <a:noFill/>
        </p:spPr>
        <p:txBody>
          <a:bodyPr wrap="square">
            <a:spAutoFit/>
          </a:bodyPr>
          <a:lstStyle/>
          <a:p>
            <a:r>
              <a:rPr lang="nl-NL" sz="4000" dirty="0"/>
              <a:t>EVEN VOORSTELLEN:</a:t>
            </a:r>
            <a:br>
              <a:rPr lang="nl-NL" sz="4000" dirty="0"/>
            </a:br>
            <a:r>
              <a:rPr lang="nl-NL" sz="4000" dirty="0"/>
              <a:t>Marijke Bult</a:t>
            </a:r>
            <a:endParaRPr lang="nl-NL" sz="3200" dirty="0"/>
          </a:p>
        </p:txBody>
      </p:sp>
    </p:spTree>
    <p:extLst>
      <p:ext uri="{BB962C8B-B14F-4D97-AF65-F5344CB8AC3E}">
        <p14:creationId xmlns:p14="http://schemas.microsoft.com/office/powerpoint/2010/main" val="13849992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1" name="Rectangle 80">
            <a:extLst>
              <a:ext uri="{FF2B5EF4-FFF2-40B4-BE49-F238E27FC236}">
                <a16:creationId xmlns:a16="http://schemas.microsoft.com/office/drawing/2014/main" id="{9427AF5F-9A0E-42B7-A252-FD64C9885F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B4EA1AD5-6452-4A68-85F5-8B6B1AB82157}"/>
              </a:ext>
            </a:extLst>
          </p:cNvPr>
          <p:cNvSpPr>
            <a:spLocks noGrp="1"/>
          </p:cNvSpPr>
          <p:nvPr>
            <p:ph type="title"/>
          </p:nvPr>
        </p:nvSpPr>
        <p:spPr>
          <a:xfrm>
            <a:off x="838200" y="365125"/>
            <a:ext cx="10515600" cy="1306443"/>
          </a:xfrm>
        </p:spPr>
        <p:txBody>
          <a:bodyPr>
            <a:normAutofit/>
          </a:bodyPr>
          <a:lstStyle/>
          <a:p>
            <a:r>
              <a:rPr lang="nl-NL" sz="4000" dirty="0">
                <a:effectLst/>
                <a:latin typeface="Calibri" panose="020F0502020204030204" pitchFamily="34" charset="0"/>
                <a:ea typeface="Calibri" panose="020F0502020204030204" pitchFamily="34" charset="0"/>
                <a:cs typeface="Times New Roman" panose="02020603050405020304" pitchFamily="18" charset="0"/>
              </a:rPr>
              <a:t>1. VOORBESPREKEN </a:t>
            </a:r>
            <a:br>
              <a:rPr lang="nl-NL" sz="4000" dirty="0">
                <a:effectLst/>
                <a:latin typeface="Calibri" panose="020F0502020204030204" pitchFamily="34" charset="0"/>
                <a:ea typeface="Calibri" panose="020F0502020204030204" pitchFamily="34" charset="0"/>
                <a:cs typeface="Times New Roman" panose="02020603050405020304" pitchFamily="18" charset="0"/>
              </a:rPr>
            </a:br>
            <a:r>
              <a:rPr lang="nl-NL" sz="4000" dirty="0">
                <a:effectLst/>
                <a:latin typeface="Calibri" panose="020F0502020204030204" pitchFamily="34" charset="0"/>
                <a:ea typeface="Calibri" panose="020F0502020204030204" pitchFamily="34" charset="0"/>
                <a:cs typeface="Times New Roman" panose="02020603050405020304" pitchFamily="18" charset="0"/>
              </a:rPr>
              <a:t>aandacht voor </a:t>
            </a:r>
            <a:r>
              <a:rPr lang="nl-NL" sz="4000" dirty="0" err="1">
                <a:effectLst/>
                <a:latin typeface="Calibri" panose="020F0502020204030204" pitchFamily="34" charset="0"/>
                <a:ea typeface="Calibri" panose="020F0502020204030204" pitchFamily="34" charset="0"/>
                <a:cs typeface="Times New Roman" panose="02020603050405020304" pitchFamily="18" charset="0"/>
              </a:rPr>
              <a:t>digivaardigheid</a:t>
            </a:r>
            <a:r>
              <a:rPr lang="nl-NL" sz="4000" dirty="0">
                <a:effectLst/>
                <a:latin typeface="Calibri" panose="020F0502020204030204" pitchFamily="34" charset="0"/>
                <a:ea typeface="Calibri" panose="020F0502020204030204" pitchFamily="34" charset="0"/>
                <a:cs typeface="Times New Roman" panose="02020603050405020304" pitchFamily="18" charset="0"/>
              </a:rPr>
              <a:t> </a:t>
            </a:r>
            <a:endParaRPr lang="nl-NL" sz="4000" dirty="0"/>
          </a:p>
        </p:txBody>
      </p:sp>
      <p:pic>
        <p:nvPicPr>
          <p:cNvPr id="4" name="Picture 8" descr="Presentatie, Statistiek, Jongen, Karakter, Man">
            <a:extLst>
              <a:ext uri="{FF2B5EF4-FFF2-40B4-BE49-F238E27FC236}">
                <a16:creationId xmlns:a16="http://schemas.microsoft.com/office/drawing/2014/main" id="{562A9CEF-3EF8-46DA-B09F-20715C60A6A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941" r="2" b="2943"/>
          <a:stretch/>
        </p:blipFill>
        <p:spPr bwMode="auto">
          <a:xfrm>
            <a:off x="7290092" y="1564569"/>
            <a:ext cx="4901908" cy="3356340"/>
          </a:xfrm>
          <a:prstGeom prst="rect">
            <a:avLst/>
          </a:prstGeom>
          <a:noFill/>
          <a:extLst>
            <a:ext uri="{909E8E84-426E-40DD-AFC4-6F175D3DCCD1}">
              <a14:hiddenFill xmlns:a14="http://schemas.microsoft.com/office/drawing/2010/main">
                <a:solidFill>
                  <a:srgbClr val="FFFFFF"/>
                </a:solidFill>
              </a14:hiddenFill>
            </a:ext>
          </a:extLst>
        </p:spPr>
      </p:pic>
      <p:pic>
        <p:nvPicPr>
          <p:cNvPr id="5" name="Afbeelding 4">
            <a:extLst>
              <a:ext uri="{FF2B5EF4-FFF2-40B4-BE49-F238E27FC236}">
                <a16:creationId xmlns:a16="http://schemas.microsoft.com/office/drawing/2014/main" id="{13EC5F12-B609-4710-B8A7-388D23141A03}"/>
              </a:ext>
            </a:extLst>
          </p:cNvPr>
          <p:cNvPicPr>
            <a:picLocks noChangeAspect="1"/>
          </p:cNvPicPr>
          <p:nvPr/>
        </p:nvPicPr>
        <p:blipFill>
          <a:blip r:embed="rId4"/>
          <a:stretch>
            <a:fillRect/>
          </a:stretch>
        </p:blipFill>
        <p:spPr>
          <a:xfrm>
            <a:off x="9357114" y="0"/>
            <a:ext cx="2834886" cy="1304657"/>
          </a:xfrm>
          <a:prstGeom prst="rect">
            <a:avLst/>
          </a:prstGeom>
        </p:spPr>
      </p:pic>
      <p:sp>
        <p:nvSpPr>
          <p:cNvPr id="3" name="Tijdelijke aanduiding voor inhoud 2">
            <a:extLst>
              <a:ext uri="{FF2B5EF4-FFF2-40B4-BE49-F238E27FC236}">
                <a16:creationId xmlns:a16="http://schemas.microsoft.com/office/drawing/2014/main" id="{ADED3CC7-7354-4307-8C66-D055BE5B4FF3}"/>
              </a:ext>
            </a:extLst>
          </p:cNvPr>
          <p:cNvSpPr>
            <a:spLocks noGrp="1"/>
          </p:cNvSpPr>
          <p:nvPr>
            <p:ph idx="1"/>
          </p:nvPr>
        </p:nvSpPr>
        <p:spPr>
          <a:xfrm>
            <a:off x="838200" y="2036693"/>
            <a:ext cx="8057444" cy="4303464"/>
          </a:xfrm>
        </p:spPr>
        <p:txBody>
          <a:bodyPr>
            <a:noAutofit/>
          </a:bodyPr>
          <a:lstStyle/>
          <a:p>
            <a:r>
              <a:rPr lang="nl-NL" sz="2400" dirty="0">
                <a:effectLst/>
                <a:latin typeface="Calibri" panose="020F0502020204030204" pitchFamily="34" charset="0"/>
                <a:ea typeface="Calibri" panose="020F0502020204030204" pitchFamily="34" charset="0"/>
                <a:cs typeface="Times New Roman" panose="02020603050405020304" pitchFamily="18" charset="0"/>
              </a:rPr>
              <a:t>Digitale vaardigheid</a:t>
            </a:r>
            <a:r>
              <a:rPr lang="nl-NL" sz="2400" dirty="0">
                <a:latin typeface="Calibri" panose="020F0502020204030204" pitchFamily="34" charset="0"/>
                <a:ea typeface="Calibri" panose="020F0502020204030204" pitchFamily="34" charset="0"/>
                <a:cs typeface="Times New Roman" panose="02020603050405020304" pitchFamily="18" charset="0"/>
              </a:rPr>
              <a:t>: </a:t>
            </a:r>
            <a:r>
              <a:rPr lang="nl-NL" sz="2400" dirty="0">
                <a:effectLst/>
                <a:latin typeface="Calibri" panose="020F0502020204030204" pitchFamily="34" charset="0"/>
                <a:ea typeface="Calibri" panose="020F0502020204030204" pitchFamily="34" charset="0"/>
                <a:cs typeface="Times New Roman" panose="02020603050405020304" pitchFamily="18" charset="0"/>
              </a:rPr>
              <a:t>onderschat probleem</a:t>
            </a:r>
            <a:br>
              <a:rPr lang="nl-NL" sz="2400" dirty="0">
                <a:effectLst/>
                <a:latin typeface="Calibri" panose="020F0502020204030204" pitchFamily="34" charset="0"/>
                <a:ea typeface="Calibri" panose="020F0502020204030204" pitchFamily="34" charset="0"/>
                <a:cs typeface="Times New Roman" panose="02020603050405020304" pitchFamily="18" charset="0"/>
              </a:rPr>
            </a:br>
            <a:endParaRPr lang="nl-NL" sz="2400" dirty="0">
              <a:effectLst/>
              <a:latin typeface="Calibri" panose="020F0502020204030204" pitchFamily="34" charset="0"/>
              <a:ea typeface="Calibri" panose="020F0502020204030204" pitchFamily="34" charset="0"/>
              <a:cs typeface="Times New Roman" panose="02020603050405020304" pitchFamily="18" charset="0"/>
            </a:endParaRPr>
          </a:p>
          <a:p>
            <a:r>
              <a:rPr lang="nl-NL" sz="2400" dirty="0">
                <a:latin typeface="Calibri" panose="020F0502020204030204" pitchFamily="34" charset="0"/>
                <a:ea typeface="Calibri" panose="020F0502020204030204" pitchFamily="34" charset="0"/>
                <a:cs typeface="Times New Roman" panose="02020603050405020304" pitchFamily="18" charset="0"/>
              </a:rPr>
              <a:t>Begin met het </a:t>
            </a:r>
            <a:r>
              <a:rPr lang="nl-NL" sz="2400" dirty="0">
                <a:effectLst/>
                <a:latin typeface="Calibri" panose="020F0502020204030204" pitchFamily="34" charset="0"/>
                <a:ea typeface="Calibri" panose="020F0502020204030204" pitchFamily="34" charset="0"/>
                <a:cs typeface="Times New Roman" panose="02020603050405020304" pitchFamily="18" charset="0"/>
              </a:rPr>
              <a:t>onderwerp op de agenda krijgen</a:t>
            </a:r>
            <a:br>
              <a:rPr lang="nl-NL" sz="2400" dirty="0">
                <a:effectLst/>
                <a:latin typeface="Calibri" panose="020F0502020204030204" pitchFamily="34" charset="0"/>
                <a:ea typeface="Calibri" panose="020F0502020204030204" pitchFamily="34" charset="0"/>
                <a:cs typeface="Times New Roman" panose="02020603050405020304" pitchFamily="18" charset="0"/>
              </a:rPr>
            </a:br>
            <a:endParaRPr lang="nl-NL" sz="2400" dirty="0">
              <a:effectLst/>
              <a:latin typeface="Calibri" panose="020F0502020204030204" pitchFamily="34" charset="0"/>
              <a:ea typeface="Calibri" panose="020F0502020204030204" pitchFamily="34" charset="0"/>
              <a:cs typeface="Times New Roman" panose="02020603050405020304" pitchFamily="18" charset="0"/>
            </a:endParaRPr>
          </a:p>
          <a:p>
            <a:r>
              <a:rPr lang="nl-NL" sz="2400" dirty="0">
                <a:effectLst/>
                <a:latin typeface="Calibri" panose="020F0502020204030204" pitchFamily="34" charset="0"/>
                <a:ea typeface="Calibri" panose="020F0502020204030204" pitchFamily="34" charset="0"/>
                <a:cs typeface="Times New Roman" panose="02020603050405020304" pitchFamily="18" charset="0"/>
              </a:rPr>
              <a:t>Staat het bij jouw bestuur en management op de agenda?</a:t>
            </a:r>
            <a:br>
              <a:rPr lang="nl-NL" sz="2400" dirty="0">
                <a:effectLst/>
                <a:latin typeface="Calibri" panose="020F0502020204030204" pitchFamily="34" charset="0"/>
                <a:ea typeface="Calibri" panose="020F0502020204030204" pitchFamily="34" charset="0"/>
                <a:cs typeface="Times New Roman" panose="02020603050405020304" pitchFamily="18" charset="0"/>
              </a:rPr>
            </a:br>
            <a:r>
              <a:rPr lang="nl-NL" sz="2400" dirty="0">
                <a:effectLst/>
                <a:latin typeface="Calibri" panose="020F0502020204030204" pitchFamily="34" charset="0"/>
                <a:ea typeface="Calibri" panose="020F0502020204030204" pitchFamily="34" charset="0"/>
                <a:cs typeface="Times New Roman" panose="02020603050405020304" pitchFamily="18" charset="0"/>
              </a:rPr>
              <a:t>Hoe heb je dat voor elkaar gekregen? </a:t>
            </a:r>
            <a:r>
              <a:rPr lang="nl-NL" sz="2400" b="1" i="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Zet het in de chat</a:t>
            </a:r>
          </a:p>
          <a:p>
            <a:pPr marL="0" indent="0">
              <a:buNone/>
            </a:pPr>
            <a:br>
              <a:rPr lang="nl-NL" sz="2400" dirty="0">
                <a:effectLst/>
                <a:latin typeface="Calibri" panose="020F0502020204030204" pitchFamily="34" charset="0"/>
                <a:ea typeface="Calibri" panose="020F0502020204030204" pitchFamily="34" charset="0"/>
                <a:cs typeface="Times New Roman" panose="02020603050405020304" pitchFamily="18" charset="0"/>
              </a:rPr>
            </a:br>
            <a:r>
              <a:rPr lang="nl-NL" sz="2400" dirty="0">
                <a:effectLst/>
                <a:latin typeface="Calibri" panose="020F0502020204030204" pitchFamily="34" charset="0"/>
                <a:ea typeface="Calibri" panose="020F0502020204030204" pitchFamily="34" charset="0"/>
                <a:cs typeface="Times New Roman" panose="02020603050405020304" pitchFamily="18" charset="0"/>
              </a:rPr>
              <a:t>Tips:</a:t>
            </a:r>
            <a:br>
              <a:rPr lang="nl-NL" sz="2400" dirty="0">
                <a:effectLst/>
                <a:latin typeface="Calibri" panose="020F0502020204030204" pitchFamily="34" charset="0"/>
                <a:ea typeface="Calibri" panose="020F0502020204030204" pitchFamily="34" charset="0"/>
                <a:cs typeface="Times New Roman" panose="02020603050405020304" pitchFamily="18" charset="0"/>
              </a:rPr>
            </a:br>
            <a:r>
              <a:rPr lang="nl-NL" sz="2400" dirty="0">
                <a:effectLst/>
                <a:latin typeface="Calibri" panose="020F0502020204030204" pitchFamily="34" charset="0"/>
                <a:ea typeface="Calibri" panose="020F0502020204030204" pitchFamily="34" charset="0"/>
                <a:cs typeface="Times New Roman" panose="02020603050405020304" pitchFamily="18" charset="0"/>
              </a:rPr>
              <a:t>- Overtuig hen met cijfers van de helpdesk </a:t>
            </a:r>
            <a:br>
              <a:rPr lang="nl-NL" sz="2400" dirty="0">
                <a:effectLst/>
                <a:latin typeface="Calibri" panose="020F0502020204030204" pitchFamily="34" charset="0"/>
                <a:ea typeface="Calibri" panose="020F0502020204030204" pitchFamily="34" charset="0"/>
                <a:cs typeface="Times New Roman" panose="02020603050405020304" pitchFamily="18" charset="0"/>
              </a:rPr>
            </a:br>
            <a:r>
              <a:rPr lang="nl-NL" sz="2400" dirty="0">
                <a:effectLst/>
                <a:latin typeface="Calibri" panose="020F0502020204030204" pitchFamily="34" charset="0"/>
                <a:ea typeface="Calibri" panose="020F0502020204030204" pitchFamily="34" charset="0"/>
                <a:cs typeface="Times New Roman" panose="02020603050405020304" pitchFamily="18" charset="0"/>
              </a:rPr>
              <a:t>- Zet een  </a:t>
            </a:r>
            <a:r>
              <a:rPr lang="nl-NL" sz="2400" u="sng" dirty="0">
                <a:effectLst/>
                <a:latin typeface="Calibri" panose="020F0502020204030204" pitchFamily="34" charset="0"/>
                <a:ea typeface="Calibri" panose="020F0502020204030204" pitchFamily="34" charset="0"/>
                <a:cs typeface="Times New Roman" panose="02020603050405020304" pitchFamily="18" charset="0"/>
                <a:hlinkClick r:id="rId5"/>
              </a:rPr>
              <a:t>zelfscan voor leidinggevenden</a:t>
            </a:r>
            <a:r>
              <a:rPr lang="nl-NL" sz="2400" dirty="0">
                <a:effectLst/>
                <a:latin typeface="Calibri" panose="020F0502020204030204" pitchFamily="34" charset="0"/>
                <a:ea typeface="Calibri" panose="020F0502020204030204" pitchFamily="34" charset="0"/>
                <a:cs typeface="Times New Roman" panose="02020603050405020304" pitchFamily="18" charset="0"/>
              </a:rPr>
              <a:t> in</a:t>
            </a:r>
            <a:br>
              <a:rPr lang="nl-NL" sz="2400" dirty="0">
                <a:effectLst/>
                <a:latin typeface="Calibri" panose="020F0502020204030204" pitchFamily="34" charset="0"/>
                <a:ea typeface="Calibri" panose="020F0502020204030204" pitchFamily="34" charset="0"/>
                <a:cs typeface="Times New Roman" panose="02020603050405020304" pitchFamily="18" charset="0"/>
              </a:rPr>
            </a:br>
            <a:r>
              <a:rPr lang="nl-NL" sz="2400" dirty="0">
                <a:effectLst/>
                <a:latin typeface="Calibri" panose="020F0502020204030204" pitchFamily="34" charset="0"/>
                <a:ea typeface="Calibri" panose="020F0502020204030204" pitchFamily="34" charset="0"/>
                <a:cs typeface="Times New Roman" panose="02020603050405020304" pitchFamily="18" charset="0"/>
              </a:rPr>
              <a:t>- Inspiratiesessie met een ervaren programmamanager</a:t>
            </a:r>
            <a:endParaRPr lang="nl-NL" sz="2400" dirty="0"/>
          </a:p>
        </p:txBody>
      </p:sp>
    </p:spTree>
    <p:extLst>
      <p:ext uri="{BB962C8B-B14F-4D97-AF65-F5344CB8AC3E}">
        <p14:creationId xmlns:p14="http://schemas.microsoft.com/office/powerpoint/2010/main" val="3658694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9427AF5F-9A0E-42B7-A252-FD64C9885F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CDC8D832-03DE-4A0A-956A-97FDF8D57DF6}"/>
              </a:ext>
            </a:extLst>
          </p:cNvPr>
          <p:cNvSpPr>
            <a:spLocks noGrp="1"/>
          </p:cNvSpPr>
          <p:nvPr>
            <p:ph type="title"/>
          </p:nvPr>
        </p:nvSpPr>
        <p:spPr>
          <a:xfrm>
            <a:off x="838200" y="365125"/>
            <a:ext cx="10515600" cy="1306443"/>
          </a:xfrm>
        </p:spPr>
        <p:txBody>
          <a:bodyPr>
            <a:normAutofit/>
          </a:bodyPr>
          <a:lstStyle/>
          <a:p>
            <a:r>
              <a:rPr lang="nl-NL" sz="4000" dirty="0">
                <a:effectLst/>
                <a:latin typeface="Calibri" panose="020F0502020204030204" pitchFamily="34" charset="0"/>
                <a:ea typeface="Calibri" panose="020F0502020204030204" pitchFamily="34" charset="0"/>
                <a:cs typeface="Times New Roman" panose="02020603050405020304" pitchFamily="18" charset="0"/>
              </a:rPr>
              <a:t>2. PLAN: </a:t>
            </a:r>
            <a:br>
              <a:rPr lang="nl-NL" sz="4000" dirty="0">
                <a:effectLst/>
                <a:latin typeface="Calibri" panose="020F0502020204030204" pitchFamily="34" charset="0"/>
                <a:ea typeface="Calibri" panose="020F0502020204030204" pitchFamily="34" charset="0"/>
                <a:cs typeface="Times New Roman" panose="02020603050405020304" pitchFamily="18" charset="0"/>
              </a:rPr>
            </a:br>
            <a:r>
              <a:rPr lang="nl-NL" sz="4000" dirty="0">
                <a:effectLst/>
                <a:latin typeface="Calibri" panose="020F0502020204030204" pitchFamily="34" charset="0"/>
                <a:ea typeface="Calibri" panose="020F0502020204030204" pitchFamily="34" charset="0"/>
                <a:cs typeface="Times New Roman" panose="02020603050405020304" pitchFamily="18" charset="0"/>
              </a:rPr>
              <a:t>wat &amp; hoe</a:t>
            </a:r>
            <a:endParaRPr lang="nl-NL" sz="4000" dirty="0"/>
          </a:p>
        </p:txBody>
      </p:sp>
      <p:sp>
        <p:nvSpPr>
          <p:cNvPr id="3" name="Tijdelijke aanduiding voor inhoud 2">
            <a:extLst>
              <a:ext uri="{FF2B5EF4-FFF2-40B4-BE49-F238E27FC236}">
                <a16:creationId xmlns:a16="http://schemas.microsoft.com/office/drawing/2014/main" id="{BC772485-8A3B-468A-A296-000652701278}"/>
              </a:ext>
            </a:extLst>
          </p:cNvPr>
          <p:cNvSpPr>
            <a:spLocks noGrp="1"/>
          </p:cNvSpPr>
          <p:nvPr>
            <p:ph idx="1"/>
          </p:nvPr>
        </p:nvSpPr>
        <p:spPr>
          <a:xfrm>
            <a:off x="6218798" y="1747927"/>
            <a:ext cx="5720644" cy="4303464"/>
          </a:xfrm>
        </p:spPr>
        <p:txBody>
          <a:bodyPr>
            <a:normAutofit lnSpcReduction="10000"/>
          </a:bodyPr>
          <a:lstStyle/>
          <a:p>
            <a:pPr marL="0" indent="0">
              <a:buNone/>
            </a:pPr>
            <a:r>
              <a:rPr lang="nl-NL" sz="2400" dirty="0">
                <a:latin typeface="Calibri" panose="020F0502020204030204" pitchFamily="34" charset="0"/>
                <a:ea typeface="Calibri" panose="020F0502020204030204" pitchFamily="34" charset="0"/>
                <a:cs typeface="Times New Roman" panose="02020603050405020304" pitchFamily="18" charset="0"/>
              </a:rPr>
              <a:t>Projectmatige aanpak</a:t>
            </a:r>
            <a:br>
              <a:rPr lang="nl-NL" sz="2400" dirty="0">
                <a:latin typeface="Calibri" panose="020F0502020204030204" pitchFamily="34" charset="0"/>
                <a:ea typeface="Calibri" panose="020F0502020204030204" pitchFamily="34" charset="0"/>
                <a:cs typeface="Times New Roman" panose="02020603050405020304" pitchFamily="18" charset="0"/>
              </a:rPr>
            </a:br>
            <a:endParaRPr lang="nl-NL" sz="2400" dirty="0">
              <a:effectLst/>
              <a:latin typeface="Calibri" panose="020F0502020204030204" pitchFamily="34" charset="0"/>
              <a:ea typeface="Calibri" panose="020F0502020204030204" pitchFamily="34" charset="0"/>
              <a:cs typeface="Times New Roman" panose="02020603050405020304" pitchFamily="18" charset="0"/>
            </a:endParaRPr>
          </a:p>
          <a:p>
            <a:r>
              <a:rPr lang="nl-NL" sz="2400" dirty="0">
                <a:latin typeface="Calibri" panose="020F0502020204030204" pitchFamily="34" charset="0"/>
                <a:ea typeface="Calibri" panose="020F0502020204030204" pitchFamily="34" charset="0"/>
                <a:cs typeface="Times New Roman" panose="02020603050405020304" pitchFamily="18" charset="0"/>
              </a:rPr>
              <a:t>C</a:t>
            </a:r>
            <a:r>
              <a:rPr lang="nl-NL" sz="2400" dirty="0">
                <a:effectLst/>
                <a:latin typeface="Calibri" panose="020F0502020204030204" pitchFamily="34" charset="0"/>
                <a:ea typeface="Calibri" panose="020F0502020204030204" pitchFamily="34" charset="0"/>
                <a:cs typeface="Times New Roman" panose="02020603050405020304" pitchFamily="18" charset="0"/>
              </a:rPr>
              <a:t>oncrete ambitie en werkwijze</a:t>
            </a:r>
          </a:p>
          <a:p>
            <a:endParaRPr lang="nl-NL" sz="2400" dirty="0">
              <a:effectLst/>
              <a:latin typeface="Calibri" panose="020F0502020204030204" pitchFamily="34" charset="0"/>
              <a:ea typeface="Calibri" panose="020F0502020204030204" pitchFamily="34" charset="0"/>
              <a:cs typeface="Times New Roman" panose="02020603050405020304" pitchFamily="18" charset="0"/>
            </a:endParaRPr>
          </a:p>
          <a:p>
            <a:r>
              <a:rPr lang="nl-NL" sz="2400" dirty="0">
                <a:latin typeface="Calibri" panose="020F0502020204030204" pitchFamily="34" charset="0"/>
                <a:ea typeface="Calibri" panose="020F0502020204030204" pitchFamily="34" charset="0"/>
                <a:cs typeface="Times New Roman" panose="02020603050405020304" pitchFamily="18" charset="0"/>
              </a:rPr>
              <a:t>D</a:t>
            </a:r>
            <a:r>
              <a:rPr lang="nl-NL" sz="2400" dirty="0">
                <a:effectLst/>
                <a:latin typeface="Calibri" panose="020F0502020204030204" pitchFamily="34" charset="0"/>
                <a:ea typeface="Calibri" panose="020F0502020204030204" pitchFamily="34" charset="0"/>
                <a:cs typeface="Times New Roman" panose="02020603050405020304" pitchFamily="18" charset="0"/>
              </a:rPr>
              <a:t>iverse disciplines betrokken</a:t>
            </a:r>
            <a:br>
              <a:rPr lang="nl-NL" sz="2400" dirty="0">
                <a:effectLst/>
                <a:latin typeface="Calibri" panose="020F0502020204030204" pitchFamily="34" charset="0"/>
                <a:ea typeface="Calibri" panose="020F0502020204030204" pitchFamily="34" charset="0"/>
                <a:cs typeface="Times New Roman" panose="02020603050405020304" pitchFamily="18" charset="0"/>
              </a:rPr>
            </a:br>
            <a:endParaRPr lang="nl-NL" sz="2400" dirty="0">
              <a:effectLst/>
              <a:latin typeface="Calibri" panose="020F0502020204030204" pitchFamily="34" charset="0"/>
              <a:ea typeface="Calibri" panose="020F0502020204030204" pitchFamily="34" charset="0"/>
              <a:cs typeface="Times New Roman" panose="02020603050405020304" pitchFamily="18" charset="0"/>
            </a:endParaRPr>
          </a:p>
          <a:p>
            <a:r>
              <a:rPr lang="nl-NL" sz="2400" dirty="0">
                <a:latin typeface="Calibri" panose="020F0502020204030204" pitchFamily="34" charset="0"/>
                <a:ea typeface="Calibri" panose="020F0502020204030204" pitchFamily="34" charset="0"/>
                <a:cs typeface="Times New Roman" panose="02020603050405020304" pitchFamily="18" charset="0"/>
              </a:rPr>
              <a:t>Commitment </a:t>
            </a:r>
            <a:r>
              <a:rPr lang="nl-NL" sz="2400" dirty="0">
                <a:effectLst/>
                <a:latin typeface="Calibri" panose="020F0502020204030204" pitchFamily="34" charset="0"/>
                <a:ea typeface="Calibri" panose="020F0502020204030204" pitchFamily="34" charset="0"/>
                <a:cs typeface="Times New Roman" panose="02020603050405020304" pitchFamily="18" charset="0"/>
              </a:rPr>
              <a:t>management</a:t>
            </a:r>
            <a:endParaRPr lang="nl-NL" sz="2400" dirty="0">
              <a:latin typeface="Calibri" panose="020F0502020204030204" pitchFamily="34" charset="0"/>
              <a:ea typeface="Calibri" panose="020F0502020204030204" pitchFamily="34" charset="0"/>
              <a:cs typeface="Times New Roman" panose="02020603050405020304" pitchFamily="18" charset="0"/>
            </a:endParaRPr>
          </a:p>
          <a:p>
            <a:pPr marL="0" indent="0">
              <a:buNone/>
            </a:pPr>
            <a:br>
              <a:rPr lang="nl-NL" sz="2400" dirty="0">
                <a:effectLst/>
                <a:latin typeface="Calibri" panose="020F0502020204030204" pitchFamily="34" charset="0"/>
                <a:ea typeface="Calibri" panose="020F0502020204030204" pitchFamily="34" charset="0"/>
                <a:cs typeface="Times New Roman" panose="02020603050405020304" pitchFamily="18" charset="0"/>
              </a:rPr>
            </a:br>
            <a:br>
              <a:rPr lang="nl-NL" sz="2400" dirty="0">
                <a:effectLst/>
                <a:latin typeface="Calibri" panose="020F0502020204030204" pitchFamily="34" charset="0"/>
                <a:ea typeface="Calibri" panose="020F0502020204030204" pitchFamily="34" charset="0"/>
                <a:cs typeface="Times New Roman" panose="02020603050405020304" pitchFamily="18" charset="0"/>
              </a:rPr>
            </a:br>
            <a:r>
              <a:rPr lang="nl-NL" sz="2400" dirty="0">
                <a:effectLst/>
                <a:latin typeface="Calibri" panose="020F0502020204030204" pitchFamily="34" charset="0"/>
                <a:ea typeface="Calibri" panose="020F0502020204030204" pitchFamily="34" charset="0"/>
                <a:cs typeface="Times New Roman" panose="02020603050405020304" pitchFamily="18" charset="0"/>
              </a:rPr>
              <a:t>Goede start met format projectplan </a:t>
            </a:r>
            <a:r>
              <a:rPr lang="nl-NL" sz="2400" dirty="0">
                <a:effectLst/>
                <a:latin typeface="Calibri" panose="020F0502020204030204" pitchFamily="34" charset="0"/>
                <a:ea typeface="Calibri" panose="020F0502020204030204" pitchFamily="34" charset="0"/>
                <a:cs typeface="Times New Roman" panose="02020603050405020304" pitchFamily="18" charset="0"/>
                <a:hlinkClick r:id="rId3"/>
              </a:rPr>
              <a:t>www.digivaardigindezorg.nl</a:t>
            </a:r>
            <a:r>
              <a:rPr lang="nl-NL" sz="2400" dirty="0">
                <a:effectLst/>
                <a:latin typeface="Calibri" panose="020F0502020204030204" pitchFamily="34" charset="0"/>
                <a:ea typeface="Calibri" panose="020F0502020204030204" pitchFamily="34" charset="0"/>
                <a:cs typeface="Times New Roman" panose="02020603050405020304" pitchFamily="18" charset="0"/>
              </a:rPr>
              <a:t> </a:t>
            </a:r>
          </a:p>
          <a:p>
            <a:endParaRPr lang="nl-NL" sz="2400" dirty="0">
              <a:effectLst/>
              <a:latin typeface="Calibri" panose="020F0502020204030204" pitchFamily="34" charset="0"/>
              <a:ea typeface="Calibri" panose="020F0502020204030204" pitchFamily="34" charset="0"/>
              <a:cs typeface="Times New Roman" panose="02020603050405020304" pitchFamily="18" charset="0"/>
            </a:endParaRPr>
          </a:p>
          <a:p>
            <a:endParaRPr lang="nl-NL" sz="1700" dirty="0"/>
          </a:p>
        </p:txBody>
      </p:sp>
      <p:pic>
        <p:nvPicPr>
          <p:cNvPr id="2050" name="Picture 2" descr="Vergadering, Business, Brainstormen, Brainstorm">
            <a:extLst>
              <a:ext uri="{FF2B5EF4-FFF2-40B4-BE49-F238E27FC236}">
                <a16:creationId xmlns:a16="http://schemas.microsoft.com/office/drawing/2014/main" id="{A40EC9F0-5A63-4A09-AB8B-068D2B917B27}"/>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483" r="2" b="4077"/>
          <a:stretch/>
        </p:blipFill>
        <p:spPr bwMode="auto">
          <a:xfrm>
            <a:off x="117090" y="1682857"/>
            <a:ext cx="6203161" cy="4247309"/>
          </a:xfrm>
          <a:prstGeom prst="rect">
            <a:avLst/>
          </a:prstGeom>
          <a:noFill/>
          <a:extLst>
            <a:ext uri="{909E8E84-426E-40DD-AFC4-6F175D3DCCD1}">
              <a14:hiddenFill xmlns:a14="http://schemas.microsoft.com/office/drawing/2010/main">
                <a:solidFill>
                  <a:srgbClr val="FFFFFF"/>
                </a:solidFill>
              </a14:hiddenFill>
            </a:ext>
          </a:extLst>
        </p:spPr>
      </p:pic>
      <p:pic>
        <p:nvPicPr>
          <p:cNvPr id="9" name="Tijdelijke aanduiding voor inhoud 4">
            <a:extLst>
              <a:ext uri="{FF2B5EF4-FFF2-40B4-BE49-F238E27FC236}">
                <a16:creationId xmlns:a16="http://schemas.microsoft.com/office/drawing/2014/main" id="{6C314021-DE32-47B7-B5FF-FD77AD399FBE}"/>
              </a:ext>
            </a:extLst>
          </p:cNvPr>
          <p:cNvPicPr>
            <a:picLocks noChangeAspect="1"/>
          </p:cNvPicPr>
          <p:nvPr/>
        </p:nvPicPr>
        <p:blipFill rotWithShape="1">
          <a:blip r:embed="rId5">
            <a:extLst>
              <a:ext uri="{28A0092B-C50C-407E-A947-70E740481C1C}">
                <a14:useLocalDpi xmlns:a14="http://schemas.microsoft.com/office/drawing/2010/main" val="0"/>
              </a:ext>
            </a:extLst>
          </a:blip>
          <a:srcRect t="3790" r="-1" b="-1"/>
          <a:stretch/>
        </p:blipFill>
        <p:spPr>
          <a:xfrm>
            <a:off x="9354322" y="0"/>
            <a:ext cx="2837678" cy="1306443"/>
          </a:xfrm>
          <a:custGeom>
            <a:avLst/>
            <a:gdLst/>
            <a:ahLst/>
            <a:cxnLst/>
            <a:rect l="l" t="t" r="r" b="b"/>
            <a:pathLst>
              <a:path w="4273177" h="4470400">
                <a:moveTo>
                  <a:pt x="75080" y="0"/>
                </a:moveTo>
                <a:lnTo>
                  <a:pt x="4198097" y="0"/>
                </a:lnTo>
                <a:cubicBezTo>
                  <a:pt x="4239563" y="0"/>
                  <a:pt x="4273177" y="33614"/>
                  <a:pt x="4273177" y="75080"/>
                </a:cubicBezTo>
                <a:lnTo>
                  <a:pt x="4273177" y="4395320"/>
                </a:lnTo>
                <a:cubicBezTo>
                  <a:pt x="4273177" y="4436786"/>
                  <a:pt x="4239563" y="4470400"/>
                  <a:pt x="4198097" y="4470400"/>
                </a:cubicBezTo>
                <a:lnTo>
                  <a:pt x="75080" y="4470400"/>
                </a:lnTo>
                <a:cubicBezTo>
                  <a:pt x="33614" y="4470400"/>
                  <a:pt x="0" y="4436786"/>
                  <a:pt x="0" y="4395320"/>
                </a:cubicBezTo>
                <a:lnTo>
                  <a:pt x="0" y="75080"/>
                </a:lnTo>
                <a:cubicBezTo>
                  <a:pt x="0" y="33614"/>
                  <a:pt x="33614" y="0"/>
                  <a:pt x="75080" y="0"/>
                </a:cubicBezTo>
                <a:close/>
              </a:path>
            </a:pathLst>
          </a:custGeom>
        </p:spPr>
      </p:pic>
    </p:spTree>
    <p:extLst>
      <p:ext uri="{BB962C8B-B14F-4D97-AF65-F5344CB8AC3E}">
        <p14:creationId xmlns:p14="http://schemas.microsoft.com/office/powerpoint/2010/main" val="1184233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76" name="Rectangle 70">
            <a:extLst>
              <a:ext uri="{FF2B5EF4-FFF2-40B4-BE49-F238E27FC236}">
                <a16:creationId xmlns:a16="http://schemas.microsoft.com/office/drawing/2014/main" id="{F5897CCA-486C-491C-B4C1-5E5C95A827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FADF9425-56BE-40D1-9FFE-2960D725BF95}"/>
              </a:ext>
            </a:extLst>
          </p:cNvPr>
          <p:cNvSpPr>
            <a:spLocks noGrp="1"/>
          </p:cNvSpPr>
          <p:nvPr>
            <p:ph type="title"/>
          </p:nvPr>
        </p:nvSpPr>
        <p:spPr>
          <a:xfrm>
            <a:off x="831988" y="385474"/>
            <a:ext cx="6356606" cy="1843283"/>
          </a:xfrm>
        </p:spPr>
        <p:txBody>
          <a:bodyPr>
            <a:normAutofit/>
          </a:bodyPr>
          <a:lstStyle/>
          <a:p>
            <a:r>
              <a:rPr lang="nl-NL" sz="4000" dirty="0">
                <a:effectLst/>
                <a:latin typeface="Calibri" panose="020F0502020204030204" pitchFamily="34" charset="0"/>
                <a:ea typeface="Calibri" panose="020F0502020204030204" pitchFamily="34" charset="0"/>
                <a:cs typeface="Times New Roman" panose="02020603050405020304" pitchFamily="18" charset="0"/>
              </a:rPr>
              <a:t>3. DIGICOACH </a:t>
            </a:r>
            <a:br>
              <a:rPr lang="nl-NL" sz="4000" dirty="0">
                <a:effectLst/>
                <a:latin typeface="Calibri" panose="020F0502020204030204" pitchFamily="34" charset="0"/>
                <a:ea typeface="Calibri" panose="020F0502020204030204" pitchFamily="34" charset="0"/>
                <a:cs typeface="Times New Roman" panose="02020603050405020304" pitchFamily="18" charset="0"/>
              </a:rPr>
            </a:br>
            <a:r>
              <a:rPr lang="nl-NL" sz="4000" dirty="0">
                <a:effectLst/>
                <a:latin typeface="Calibri" panose="020F0502020204030204" pitchFamily="34" charset="0"/>
                <a:ea typeface="Calibri" panose="020F0502020204030204" pitchFamily="34" charset="0"/>
                <a:cs typeface="Times New Roman" panose="02020603050405020304" pitchFamily="18" charset="0"/>
              </a:rPr>
              <a:t>de sleutel tot succes</a:t>
            </a:r>
            <a:endParaRPr lang="nl-NL" sz="4000" dirty="0"/>
          </a:p>
        </p:txBody>
      </p:sp>
      <p:sp>
        <p:nvSpPr>
          <p:cNvPr id="3" name="Tijdelijke aanduiding voor inhoud 2">
            <a:extLst>
              <a:ext uri="{FF2B5EF4-FFF2-40B4-BE49-F238E27FC236}">
                <a16:creationId xmlns:a16="http://schemas.microsoft.com/office/drawing/2014/main" id="{90D5557D-C8D3-41E0-9F01-3EE836AC7BC3}"/>
              </a:ext>
            </a:extLst>
          </p:cNvPr>
          <p:cNvSpPr>
            <a:spLocks noGrp="1"/>
          </p:cNvSpPr>
          <p:nvPr>
            <p:ph idx="1"/>
          </p:nvPr>
        </p:nvSpPr>
        <p:spPr>
          <a:xfrm>
            <a:off x="831986" y="2400472"/>
            <a:ext cx="6607391" cy="3728615"/>
          </a:xfrm>
        </p:spPr>
        <p:txBody>
          <a:bodyPr>
            <a:normAutofit/>
          </a:bodyPr>
          <a:lstStyle/>
          <a:p>
            <a:r>
              <a:rPr lang="nl-NL" sz="2400" dirty="0">
                <a:latin typeface="Calibri" panose="020F0502020204030204" pitchFamily="34" charset="0"/>
                <a:ea typeface="Calibri" panose="020F0502020204030204" pitchFamily="34" charset="0"/>
                <a:cs typeface="Times New Roman" panose="02020603050405020304" pitchFamily="18" charset="0"/>
              </a:rPr>
              <a:t>P</a:t>
            </a:r>
            <a:r>
              <a:rPr lang="nl-NL" sz="2400" dirty="0">
                <a:effectLst/>
                <a:latin typeface="Calibri" panose="020F0502020204030204" pitchFamily="34" charset="0"/>
                <a:ea typeface="Calibri" panose="020F0502020204030204" pitchFamily="34" charset="0"/>
                <a:cs typeface="Times New Roman" panose="02020603050405020304" pitchFamily="18" charset="0"/>
              </a:rPr>
              <a:t>ersoonlijk ondersteuning van naaste collega</a:t>
            </a:r>
            <a:br>
              <a:rPr lang="nl-NL" sz="2400" dirty="0">
                <a:effectLst/>
                <a:latin typeface="Calibri" panose="020F0502020204030204" pitchFamily="34" charset="0"/>
                <a:ea typeface="Calibri" panose="020F0502020204030204" pitchFamily="34" charset="0"/>
                <a:cs typeface="Times New Roman" panose="02020603050405020304" pitchFamily="18" charset="0"/>
              </a:rPr>
            </a:br>
            <a:endParaRPr lang="nl-NL" sz="2400" dirty="0">
              <a:effectLst/>
              <a:latin typeface="Calibri" panose="020F0502020204030204" pitchFamily="34" charset="0"/>
              <a:ea typeface="Calibri" panose="020F0502020204030204" pitchFamily="34" charset="0"/>
              <a:cs typeface="Times New Roman" panose="02020603050405020304" pitchFamily="18" charset="0"/>
            </a:endParaRPr>
          </a:p>
          <a:p>
            <a:r>
              <a:rPr lang="nl-NL" sz="2400" dirty="0">
                <a:latin typeface="Calibri" panose="020F0502020204030204" pitchFamily="34" charset="0"/>
                <a:ea typeface="Calibri" panose="020F0502020204030204" pitchFamily="34" charset="0"/>
                <a:cs typeface="Times New Roman" panose="02020603050405020304" pitchFamily="18" charset="0"/>
              </a:rPr>
              <a:t>B</a:t>
            </a:r>
            <a:r>
              <a:rPr lang="nl-NL" sz="2400" dirty="0">
                <a:effectLst/>
                <a:latin typeface="Calibri" panose="020F0502020204030204" pitchFamily="34" charset="0"/>
                <a:ea typeface="Calibri" panose="020F0502020204030204" pitchFamily="34" charset="0"/>
                <a:cs typeface="Times New Roman" panose="02020603050405020304" pitchFamily="18" charset="0"/>
              </a:rPr>
              <a:t>ij voorkeur een dag per week vrijgesteld </a:t>
            </a:r>
            <a:br>
              <a:rPr lang="nl-NL" sz="2400" dirty="0">
                <a:effectLst/>
                <a:latin typeface="Calibri" panose="020F0502020204030204" pitchFamily="34" charset="0"/>
                <a:ea typeface="Calibri" panose="020F0502020204030204" pitchFamily="34" charset="0"/>
                <a:cs typeface="Times New Roman" panose="02020603050405020304" pitchFamily="18" charset="0"/>
              </a:rPr>
            </a:br>
            <a:endParaRPr lang="nl-NL" sz="2400" dirty="0">
              <a:effectLst/>
              <a:latin typeface="Calibri" panose="020F0502020204030204" pitchFamily="34" charset="0"/>
              <a:ea typeface="Calibri" panose="020F0502020204030204" pitchFamily="34" charset="0"/>
              <a:cs typeface="Times New Roman" panose="02020603050405020304" pitchFamily="18" charset="0"/>
            </a:endParaRPr>
          </a:p>
          <a:p>
            <a:r>
              <a:rPr lang="nl-NL" sz="2400" dirty="0">
                <a:effectLst/>
                <a:latin typeface="Calibri" panose="020F0502020204030204" pitchFamily="34" charset="0"/>
                <a:ea typeface="Calibri" panose="020F0502020204030204" pitchFamily="34" charset="0"/>
                <a:cs typeface="Times New Roman" panose="02020603050405020304" pitchFamily="18" charset="0"/>
              </a:rPr>
              <a:t>Goede selectie en training voor start van project</a:t>
            </a:r>
            <a:br>
              <a:rPr lang="nl-NL" sz="2400" dirty="0">
                <a:effectLst/>
                <a:latin typeface="Calibri" panose="020F0502020204030204" pitchFamily="34" charset="0"/>
                <a:ea typeface="Calibri" panose="020F0502020204030204" pitchFamily="34" charset="0"/>
                <a:cs typeface="Times New Roman" panose="02020603050405020304" pitchFamily="18" charset="0"/>
              </a:rPr>
            </a:br>
            <a:endParaRPr lang="nl-NL" sz="2400" dirty="0">
              <a:effectLst/>
              <a:latin typeface="Calibri" panose="020F0502020204030204" pitchFamily="34" charset="0"/>
              <a:ea typeface="Calibri" panose="020F0502020204030204" pitchFamily="34" charset="0"/>
              <a:cs typeface="Times New Roman" panose="02020603050405020304" pitchFamily="18" charset="0"/>
            </a:endParaRPr>
          </a:p>
          <a:p>
            <a:r>
              <a:rPr lang="nl-NL" sz="2400" dirty="0">
                <a:effectLst/>
                <a:latin typeface="Calibri" panose="020F0502020204030204" pitchFamily="34" charset="0"/>
                <a:ea typeface="Calibri" panose="020F0502020204030204" pitchFamily="34" charset="0"/>
                <a:cs typeface="Times New Roman" panose="02020603050405020304" pitchFamily="18" charset="0"/>
              </a:rPr>
              <a:t>Voorbeeld vacaturetekst en training </a:t>
            </a:r>
            <a:r>
              <a:rPr lang="nl-NL" sz="2400" dirty="0" err="1">
                <a:effectLst/>
                <a:latin typeface="Calibri" panose="020F0502020204030204" pitchFamily="34" charset="0"/>
                <a:ea typeface="Calibri" panose="020F0502020204030204" pitchFamily="34" charset="0"/>
                <a:cs typeface="Times New Roman" panose="02020603050405020304" pitchFamily="18" charset="0"/>
              </a:rPr>
              <a:t>digicoach</a:t>
            </a:r>
            <a:r>
              <a:rPr lang="nl-NL" sz="2400" dirty="0">
                <a:effectLst/>
                <a:latin typeface="Calibri" panose="020F0502020204030204" pitchFamily="34" charset="0"/>
                <a:ea typeface="Calibri" panose="020F0502020204030204" pitchFamily="34" charset="0"/>
                <a:cs typeface="Times New Roman" panose="02020603050405020304" pitchFamily="18" charset="0"/>
              </a:rPr>
              <a:t> beschikbaar</a:t>
            </a:r>
          </a:p>
        </p:txBody>
      </p:sp>
      <p:pic>
        <p:nvPicPr>
          <p:cNvPr id="3074" name="Picture 2">
            <a:extLst>
              <a:ext uri="{FF2B5EF4-FFF2-40B4-BE49-F238E27FC236}">
                <a16:creationId xmlns:a16="http://schemas.microsoft.com/office/drawing/2014/main" id="{028D07C8-D8F5-4949-B0F6-5EA53F61D49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855" r="1" b="492"/>
          <a:stretch/>
        </p:blipFill>
        <p:spPr bwMode="auto">
          <a:xfrm>
            <a:off x="7556409" y="557190"/>
            <a:ext cx="3995928" cy="5571896"/>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9053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04" name="Rectangle 138">
            <a:extLst>
              <a:ext uri="{FF2B5EF4-FFF2-40B4-BE49-F238E27FC236}">
                <a16:creationId xmlns:a16="http://schemas.microsoft.com/office/drawing/2014/main" id="{60E9A6ED-B880-44EA-8D60-C9D3C82CCB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47010D42-F207-4C74-B69A-B74B54BD3830}"/>
              </a:ext>
            </a:extLst>
          </p:cNvPr>
          <p:cNvSpPr>
            <a:spLocks noGrp="1"/>
          </p:cNvSpPr>
          <p:nvPr>
            <p:ph type="title"/>
          </p:nvPr>
        </p:nvSpPr>
        <p:spPr>
          <a:xfrm>
            <a:off x="648929" y="557190"/>
            <a:ext cx="5170852" cy="1671564"/>
          </a:xfrm>
        </p:spPr>
        <p:txBody>
          <a:bodyPr>
            <a:normAutofit/>
          </a:bodyPr>
          <a:lstStyle/>
          <a:p>
            <a:r>
              <a:rPr lang="nl-NL" sz="4000" dirty="0">
                <a:effectLst/>
                <a:latin typeface="Calibri" panose="020F0502020204030204" pitchFamily="34" charset="0"/>
                <a:ea typeface="Calibri" panose="020F0502020204030204" pitchFamily="34" charset="0"/>
                <a:cs typeface="Times New Roman" panose="02020603050405020304" pitchFamily="18" charset="0"/>
              </a:rPr>
              <a:t>4. START </a:t>
            </a:r>
            <a:br>
              <a:rPr lang="nl-NL" sz="4000" dirty="0">
                <a:effectLst/>
                <a:latin typeface="Calibri" panose="020F0502020204030204" pitchFamily="34" charset="0"/>
                <a:ea typeface="Calibri" panose="020F0502020204030204" pitchFamily="34" charset="0"/>
                <a:cs typeface="Times New Roman" panose="02020603050405020304" pitchFamily="18" charset="0"/>
              </a:rPr>
            </a:br>
            <a:r>
              <a:rPr lang="nl-NL" sz="4000" dirty="0">
                <a:effectLst/>
                <a:latin typeface="Calibri" panose="020F0502020204030204" pitchFamily="34" charset="0"/>
                <a:ea typeface="Calibri" panose="020F0502020204030204" pitchFamily="34" charset="0"/>
                <a:cs typeface="Times New Roman" panose="02020603050405020304" pitchFamily="18" charset="0"/>
              </a:rPr>
              <a:t>communicatie</a:t>
            </a:r>
            <a:endParaRPr lang="nl-NL" sz="4000" dirty="0"/>
          </a:p>
        </p:txBody>
      </p:sp>
      <p:pic>
        <p:nvPicPr>
          <p:cNvPr id="4102" name="Picture 6" descr="Luidspreker, Man, Jongen, Bedrijf">
            <a:extLst>
              <a:ext uri="{FF2B5EF4-FFF2-40B4-BE49-F238E27FC236}">
                <a16:creationId xmlns:a16="http://schemas.microsoft.com/office/drawing/2014/main" id="{39D0A9D7-1A14-4D63-8BA4-8B0C04CDFC1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894" r="-438"/>
          <a:stretch/>
        </p:blipFill>
        <p:spPr bwMode="auto">
          <a:xfrm flipH="1">
            <a:off x="6660646" y="1306442"/>
            <a:ext cx="4890153" cy="4687957"/>
          </a:xfrm>
          <a:prstGeom prst="rect">
            <a:avLst/>
          </a:prstGeom>
          <a:noFill/>
          <a:effectLst/>
          <a:extLst>
            <a:ext uri="{909E8E84-426E-40DD-AFC4-6F175D3DCCD1}">
              <a14:hiddenFill xmlns:a14="http://schemas.microsoft.com/office/drawing/2010/main">
                <a:solidFill>
                  <a:srgbClr val="FFFFFF"/>
                </a:solidFill>
              </a14:hiddenFill>
            </a:ext>
          </a:extLst>
        </p:spPr>
      </p:pic>
      <p:pic>
        <p:nvPicPr>
          <p:cNvPr id="6" name="Tijdelijke aanduiding voor inhoud 4">
            <a:extLst>
              <a:ext uri="{FF2B5EF4-FFF2-40B4-BE49-F238E27FC236}">
                <a16:creationId xmlns:a16="http://schemas.microsoft.com/office/drawing/2014/main" id="{5BE66E17-7C23-410B-BD88-4C9E238BCF0C}"/>
              </a:ext>
            </a:extLst>
          </p:cNvPr>
          <p:cNvPicPr>
            <a:picLocks noChangeAspect="1"/>
          </p:cNvPicPr>
          <p:nvPr/>
        </p:nvPicPr>
        <p:blipFill rotWithShape="1">
          <a:blip r:embed="rId4">
            <a:extLst>
              <a:ext uri="{28A0092B-C50C-407E-A947-70E740481C1C}">
                <a14:useLocalDpi xmlns:a14="http://schemas.microsoft.com/office/drawing/2010/main" val="0"/>
              </a:ext>
            </a:extLst>
          </a:blip>
          <a:srcRect t="3790" r="-1" b="-1"/>
          <a:stretch/>
        </p:blipFill>
        <p:spPr>
          <a:xfrm>
            <a:off x="9354322" y="0"/>
            <a:ext cx="2837678" cy="1306443"/>
          </a:xfrm>
          <a:custGeom>
            <a:avLst/>
            <a:gdLst/>
            <a:ahLst/>
            <a:cxnLst/>
            <a:rect l="l" t="t" r="r" b="b"/>
            <a:pathLst>
              <a:path w="4273177" h="4470400">
                <a:moveTo>
                  <a:pt x="75080" y="0"/>
                </a:moveTo>
                <a:lnTo>
                  <a:pt x="4198097" y="0"/>
                </a:lnTo>
                <a:cubicBezTo>
                  <a:pt x="4239563" y="0"/>
                  <a:pt x="4273177" y="33614"/>
                  <a:pt x="4273177" y="75080"/>
                </a:cubicBezTo>
                <a:lnTo>
                  <a:pt x="4273177" y="4395320"/>
                </a:lnTo>
                <a:cubicBezTo>
                  <a:pt x="4273177" y="4436786"/>
                  <a:pt x="4239563" y="4470400"/>
                  <a:pt x="4198097" y="4470400"/>
                </a:cubicBezTo>
                <a:lnTo>
                  <a:pt x="75080" y="4470400"/>
                </a:lnTo>
                <a:cubicBezTo>
                  <a:pt x="33614" y="4470400"/>
                  <a:pt x="0" y="4436786"/>
                  <a:pt x="0" y="4395320"/>
                </a:cubicBezTo>
                <a:lnTo>
                  <a:pt x="0" y="75080"/>
                </a:lnTo>
                <a:cubicBezTo>
                  <a:pt x="0" y="33614"/>
                  <a:pt x="33614" y="0"/>
                  <a:pt x="75080" y="0"/>
                </a:cubicBezTo>
                <a:close/>
              </a:path>
            </a:pathLst>
          </a:custGeom>
        </p:spPr>
      </p:pic>
      <p:sp>
        <p:nvSpPr>
          <p:cNvPr id="3" name="Tijdelijke aanduiding voor inhoud 2">
            <a:extLst>
              <a:ext uri="{FF2B5EF4-FFF2-40B4-BE49-F238E27FC236}">
                <a16:creationId xmlns:a16="http://schemas.microsoft.com/office/drawing/2014/main" id="{77E5E5C2-0CE4-483F-A868-93C4A710169B}"/>
              </a:ext>
            </a:extLst>
          </p:cNvPr>
          <p:cNvSpPr>
            <a:spLocks noGrp="1"/>
          </p:cNvSpPr>
          <p:nvPr>
            <p:ph idx="1"/>
          </p:nvPr>
        </p:nvSpPr>
        <p:spPr>
          <a:xfrm>
            <a:off x="648930" y="2398030"/>
            <a:ext cx="6451781" cy="3731058"/>
          </a:xfrm>
        </p:spPr>
        <p:txBody>
          <a:bodyPr>
            <a:normAutofit/>
          </a:bodyPr>
          <a:lstStyle/>
          <a:p>
            <a:r>
              <a:rPr lang="nl-NL" sz="2400" dirty="0">
                <a:latin typeface="Calibri" panose="020F0502020204030204" pitchFamily="34" charset="0"/>
                <a:ea typeface="Calibri" panose="020F0502020204030204" pitchFamily="34" charset="0"/>
                <a:cs typeface="Times New Roman" panose="02020603050405020304" pitchFamily="18" charset="0"/>
              </a:rPr>
              <a:t>Geef bekendheid via </a:t>
            </a:r>
            <a:r>
              <a:rPr lang="nl-NL" sz="2400" dirty="0">
                <a:effectLst/>
                <a:latin typeface="Calibri" panose="020F0502020204030204" pitchFamily="34" charset="0"/>
                <a:ea typeface="Calibri" panose="020F0502020204030204" pitchFamily="34" charset="0"/>
                <a:cs typeface="Times New Roman" panose="02020603050405020304" pitchFamily="18" charset="0"/>
              </a:rPr>
              <a:t>positieve boodschap</a:t>
            </a:r>
            <a:br>
              <a:rPr lang="nl-NL" sz="2400" dirty="0">
                <a:effectLst/>
                <a:latin typeface="Calibri" panose="020F0502020204030204" pitchFamily="34" charset="0"/>
                <a:ea typeface="Calibri" panose="020F0502020204030204" pitchFamily="34" charset="0"/>
                <a:cs typeface="Times New Roman" panose="02020603050405020304" pitchFamily="18" charset="0"/>
              </a:rPr>
            </a:br>
            <a:endParaRPr lang="nl-NL" sz="2400" dirty="0">
              <a:effectLst/>
              <a:latin typeface="Calibri" panose="020F0502020204030204" pitchFamily="34" charset="0"/>
              <a:ea typeface="Calibri" panose="020F0502020204030204" pitchFamily="34" charset="0"/>
              <a:cs typeface="Times New Roman" panose="02020603050405020304" pitchFamily="18" charset="0"/>
            </a:endParaRPr>
          </a:p>
          <a:p>
            <a:r>
              <a:rPr lang="nl-NL" sz="2400" dirty="0">
                <a:latin typeface="Calibri" panose="020F0502020204030204" pitchFamily="34" charset="0"/>
                <a:ea typeface="Calibri" panose="020F0502020204030204" pitchFamily="34" charset="0"/>
                <a:cs typeface="Times New Roman" panose="02020603050405020304" pitchFamily="18" charset="0"/>
              </a:rPr>
              <a:t>Herkenbaarheid bijvoorbeeld via slogan of logo</a:t>
            </a:r>
            <a:br>
              <a:rPr lang="nl-NL" sz="2400" dirty="0">
                <a:latin typeface="Calibri" panose="020F0502020204030204" pitchFamily="34" charset="0"/>
                <a:ea typeface="Calibri" panose="020F0502020204030204" pitchFamily="34" charset="0"/>
                <a:cs typeface="Times New Roman" panose="02020603050405020304" pitchFamily="18" charset="0"/>
              </a:rPr>
            </a:br>
            <a:endParaRPr lang="nl-NL" sz="2400" dirty="0">
              <a:latin typeface="Calibri" panose="020F0502020204030204" pitchFamily="34" charset="0"/>
              <a:ea typeface="Calibri" panose="020F0502020204030204" pitchFamily="34" charset="0"/>
              <a:cs typeface="Times New Roman" panose="02020603050405020304" pitchFamily="18" charset="0"/>
            </a:endParaRPr>
          </a:p>
          <a:p>
            <a:r>
              <a:rPr lang="nl-NL" sz="2400" dirty="0">
                <a:effectLst/>
                <a:latin typeface="Calibri" panose="020F0502020204030204" pitchFamily="34" charset="0"/>
                <a:ea typeface="Calibri" panose="020F0502020204030204" pitchFamily="34" charset="0"/>
                <a:cs typeface="Times New Roman" panose="02020603050405020304" pitchFamily="18" charset="0"/>
              </a:rPr>
              <a:t>Positioneer de </a:t>
            </a:r>
            <a:r>
              <a:rPr lang="nl-NL" sz="2400" dirty="0" err="1">
                <a:effectLst/>
                <a:latin typeface="Calibri" panose="020F0502020204030204" pitchFamily="34" charset="0"/>
                <a:ea typeface="Calibri" panose="020F0502020204030204" pitchFamily="34" charset="0"/>
                <a:cs typeface="Times New Roman" panose="02020603050405020304" pitchFamily="18" charset="0"/>
              </a:rPr>
              <a:t>digicoach</a:t>
            </a:r>
            <a:r>
              <a:rPr lang="nl-NL" sz="2400" dirty="0">
                <a:effectLst/>
                <a:latin typeface="Calibri" panose="020F0502020204030204" pitchFamily="34" charset="0"/>
                <a:ea typeface="Calibri" panose="020F0502020204030204" pitchFamily="34" charset="0"/>
                <a:cs typeface="Times New Roman" panose="02020603050405020304" pitchFamily="18" charset="0"/>
              </a:rPr>
              <a:t> en het </a:t>
            </a:r>
            <a:r>
              <a:rPr lang="nl-NL" sz="2400" dirty="0">
                <a:latin typeface="Calibri" panose="020F0502020204030204" pitchFamily="34" charset="0"/>
                <a:ea typeface="Calibri" panose="020F0502020204030204" pitchFamily="34" charset="0"/>
                <a:cs typeface="Times New Roman" panose="02020603050405020304" pitchFamily="18" charset="0"/>
              </a:rPr>
              <a:t>project duidelijk</a:t>
            </a:r>
            <a:br>
              <a:rPr lang="nl-NL" sz="2400" dirty="0">
                <a:latin typeface="Calibri" panose="020F0502020204030204" pitchFamily="34" charset="0"/>
                <a:ea typeface="Calibri" panose="020F0502020204030204" pitchFamily="34" charset="0"/>
                <a:cs typeface="Times New Roman" panose="02020603050405020304" pitchFamily="18" charset="0"/>
              </a:rPr>
            </a:br>
            <a:endParaRPr lang="nl-NL" sz="2400" dirty="0">
              <a:latin typeface="Calibri" panose="020F0502020204030204" pitchFamily="34" charset="0"/>
              <a:ea typeface="Calibri" panose="020F0502020204030204" pitchFamily="34" charset="0"/>
              <a:cs typeface="Times New Roman" panose="02020603050405020304" pitchFamily="18" charset="0"/>
            </a:endParaRPr>
          </a:p>
          <a:p>
            <a:r>
              <a:rPr lang="nl-NL" sz="2400" dirty="0">
                <a:latin typeface="Calibri" panose="020F0502020204030204" pitchFamily="34" charset="0"/>
                <a:ea typeface="Calibri" panose="020F0502020204030204" pitchFamily="34" charset="0"/>
                <a:cs typeface="Times New Roman" panose="02020603050405020304" pitchFamily="18" charset="0"/>
              </a:rPr>
              <a:t>Veel communicatiemiddelen </a:t>
            </a:r>
            <a:r>
              <a:rPr lang="nl-NL" sz="2400" dirty="0">
                <a:effectLst/>
                <a:latin typeface="Calibri" panose="020F0502020204030204" pitchFamily="34" charset="0"/>
                <a:ea typeface="Calibri" panose="020F0502020204030204" pitchFamily="34" charset="0"/>
                <a:cs typeface="Times New Roman" panose="02020603050405020304" pitchFamily="18" charset="0"/>
              </a:rPr>
              <a:t>gratis beschikbaar </a:t>
            </a:r>
          </a:p>
          <a:p>
            <a:endParaRPr lang="nl-NL" sz="2000" dirty="0"/>
          </a:p>
        </p:txBody>
      </p:sp>
    </p:spTree>
    <p:extLst>
      <p:ext uri="{BB962C8B-B14F-4D97-AF65-F5344CB8AC3E}">
        <p14:creationId xmlns:p14="http://schemas.microsoft.com/office/powerpoint/2010/main" val="2957658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Nieuws - Slimme Zorg Estafette">
            <a:extLst>
              <a:ext uri="{FF2B5EF4-FFF2-40B4-BE49-F238E27FC236}">
                <a16:creationId xmlns:a16="http://schemas.microsoft.com/office/drawing/2014/main" id="{CE69916F-F777-4275-836F-DFFE037922A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4201" b="7636"/>
          <a:stretch/>
        </p:blipFill>
        <p:spPr bwMode="auto">
          <a:xfrm>
            <a:off x="0" y="1807344"/>
            <a:ext cx="7223479" cy="2876774"/>
          </a:xfrm>
          <a:prstGeom prst="rect">
            <a:avLst/>
          </a:prstGeom>
          <a:noFill/>
          <a:extLst>
            <a:ext uri="{909E8E84-426E-40DD-AFC4-6F175D3DCCD1}">
              <a14:hiddenFill xmlns:a14="http://schemas.microsoft.com/office/drawing/2010/main">
                <a:solidFill>
                  <a:srgbClr val="FFFFFF"/>
                </a:solidFill>
              </a14:hiddenFill>
            </a:ext>
          </a:extLst>
        </p:spPr>
      </p:pic>
      <p:sp>
        <p:nvSpPr>
          <p:cNvPr id="2" name="Titel 1">
            <a:extLst>
              <a:ext uri="{FF2B5EF4-FFF2-40B4-BE49-F238E27FC236}">
                <a16:creationId xmlns:a16="http://schemas.microsoft.com/office/drawing/2014/main" id="{6D22B057-860B-49E1-9F7C-808126E2156B}"/>
              </a:ext>
            </a:extLst>
          </p:cNvPr>
          <p:cNvSpPr>
            <a:spLocks noGrp="1"/>
          </p:cNvSpPr>
          <p:nvPr>
            <p:ph type="title"/>
          </p:nvPr>
        </p:nvSpPr>
        <p:spPr/>
        <p:txBody>
          <a:bodyPr/>
          <a:lstStyle/>
          <a:p>
            <a:r>
              <a:rPr lang="nl-NL" sz="4400" dirty="0">
                <a:effectLst/>
                <a:latin typeface="Calibri" panose="020F0502020204030204" pitchFamily="34" charset="0"/>
                <a:ea typeface="Calibri" panose="020F0502020204030204" pitchFamily="34" charset="0"/>
                <a:cs typeface="Times New Roman" panose="02020603050405020304" pitchFamily="18" charset="0"/>
              </a:rPr>
              <a:t>5. IN DE PRAKTIJK </a:t>
            </a:r>
            <a:br>
              <a:rPr lang="nl-NL" sz="4400" dirty="0">
                <a:effectLst/>
                <a:latin typeface="Calibri" panose="020F0502020204030204" pitchFamily="34" charset="0"/>
                <a:ea typeface="Calibri" panose="020F0502020204030204" pitchFamily="34" charset="0"/>
                <a:cs typeface="Times New Roman" panose="02020603050405020304" pitchFamily="18" charset="0"/>
              </a:rPr>
            </a:br>
            <a:r>
              <a:rPr lang="nl-NL" sz="4400" dirty="0" err="1">
                <a:effectLst/>
                <a:latin typeface="Calibri" panose="020F0502020204030204" pitchFamily="34" charset="0"/>
                <a:ea typeface="Calibri" panose="020F0502020204030204" pitchFamily="34" charset="0"/>
                <a:cs typeface="Times New Roman" panose="02020603050405020304" pitchFamily="18" charset="0"/>
              </a:rPr>
              <a:t>proactiviteit</a:t>
            </a:r>
            <a:r>
              <a:rPr lang="nl-NL" sz="4400" dirty="0">
                <a:effectLst/>
                <a:latin typeface="Calibri" panose="020F0502020204030204" pitchFamily="34" charset="0"/>
                <a:ea typeface="Calibri" panose="020F0502020204030204" pitchFamily="34" charset="0"/>
                <a:cs typeface="Times New Roman" panose="02020603050405020304" pitchFamily="18" charset="0"/>
              </a:rPr>
              <a:t> &amp; geduld</a:t>
            </a:r>
            <a:endParaRPr lang="nl-NL" dirty="0"/>
          </a:p>
        </p:txBody>
      </p:sp>
      <p:sp>
        <p:nvSpPr>
          <p:cNvPr id="3" name="Tijdelijke aanduiding voor inhoud 2">
            <a:extLst>
              <a:ext uri="{FF2B5EF4-FFF2-40B4-BE49-F238E27FC236}">
                <a16:creationId xmlns:a16="http://schemas.microsoft.com/office/drawing/2014/main" id="{8F8EF31F-56C9-47ED-B564-D4FBF35D9425}"/>
              </a:ext>
            </a:extLst>
          </p:cNvPr>
          <p:cNvSpPr>
            <a:spLocks noGrp="1"/>
          </p:cNvSpPr>
          <p:nvPr>
            <p:ph idx="1"/>
          </p:nvPr>
        </p:nvSpPr>
        <p:spPr>
          <a:xfrm>
            <a:off x="7349065" y="1775090"/>
            <a:ext cx="4614383" cy="3514019"/>
          </a:xfrm>
        </p:spPr>
        <p:txBody>
          <a:bodyPr>
            <a:normAutofit lnSpcReduction="10000"/>
          </a:bodyPr>
          <a:lstStyle/>
          <a:p>
            <a:r>
              <a:rPr lang="nl-NL" sz="2400" dirty="0">
                <a:effectLst/>
                <a:latin typeface="Calibri" panose="020F0502020204030204" pitchFamily="34" charset="0"/>
                <a:ea typeface="Calibri" panose="020F0502020204030204" pitchFamily="34" charset="0"/>
                <a:cs typeface="Times New Roman" panose="02020603050405020304" pitchFamily="18" charset="0"/>
              </a:rPr>
              <a:t>Verschillen tussen medewerkers</a:t>
            </a:r>
            <a:br>
              <a:rPr lang="nl-NL" sz="2400" dirty="0">
                <a:effectLst/>
                <a:latin typeface="Calibri" panose="020F0502020204030204" pitchFamily="34" charset="0"/>
                <a:ea typeface="Calibri" panose="020F0502020204030204" pitchFamily="34" charset="0"/>
                <a:cs typeface="Times New Roman" panose="02020603050405020304" pitchFamily="18" charset="0"/>
              </a:rPr>
            </a:br>
            <a:endParaRPr lang="nl-NL" sz="2400" dirty="0">
              <a:effectLst/>
              <a:latin typeface="Calibri" panose="020F0502020204030204" pitchFamily="34" charset="0"/>
              <a:ea typeface="Calibri" panose="020F0502020204030204" pitchFamily="34" charset="0"/>
              <a:cs typeface="Times New Roman" panose="02020603050405020304" pitchFamily="18" charset="0"/>
            </a:endParaRPr>
          </a:p>
          <a:p>
            <a:r>
              <a:rPr lang="nl-NL" sz="2400" dirty="0">
                <a:latin typeface="Calibri" panose="020F0502020204030204" pitchFamily="34" charset="0"/>
                <a:ea typeface="Calibri" panose="020F0502020204030204" pitchFamily="34" charset="0"/>
                <a:cs typeface="Times New Roman" panose="02020603050405020304" pitchFamily="18" charset="0"/>
              </a:rPr>
              <a:t>S</a:t>
            </a:r>
            <a:r>
              <a:rPr lang="nl-NL" sz="2400" dirty="0">
                <a:effectLst/>
                <a:latin typeface="Calibri" panose="020F0502020204030204" pitchFamily="34" charset="0"/>
                <a:ea typeface="Calibri" panose="020F0502020204030204" pitchFamily="34" charset="0"/>
                <a:cs typeface="Times New Roman" panose="02020603050405020304" pitchFamily="18" charset="0"/>
              </a:rPr>
              <a:t>tarters verschuilen zich vaak,  uitdaging voor </a:t>
            </a:r>
            <a:r>
              <a:rPr lang="nl-NL" sz="2400" dirty="0" err="1">
                <a:effectLst/>
                <a:latin typeface="Calibri" panose="020F0502020204030204" pitchFamily="34" charset="0"/>
                <a:ea typeface="Calibri" panose="020F0502020204030204" pitchFamily="34" charset="0"/>
                <a:cs typeface="Times New Roman" panose="02020603050405020304" pitchFamily="18" charset="0"/>
              </a:rPr>
              <a:t>digicoach</a:t>
            </a:r>
            <a:r>
              <a:rPr lang="nl-NL" sz="2400" dirty="0">
                <a:effectLst/>
                <a:latin typeface="Calibri" panose="020F0502020204030204" pitchFamily="34" charset="0"/>
                <a:ea typeface="Calibri" panose="020F0502020204030204" pitchFamily="34" charset="0"/>
                <a:cs typeface="Times New Roman" panose="02020603050405020304" pitchFamily="18" charset="0"/>
              </a:rPr>
              <a:t> om ze te bereiken</a:t>
            </a:r>
            <a:br>
              <a:rPr lang="nl-NL" sz="2400" dirty="0">
                <a:effectLst/>
                <a:latin typeface="Calibri" panose="020F0502020204030204" pitchFamily="34" charset="0"/>
                <a:ea typeface="Calibri" panose="020F0502020204030204" pitchFamily="34" charset="0"/>
                <a:cs typeface="Times New Roman" panose="02020603050405020304" pitchFamily="18" charset="0"/>
              </a:rPr>
            </a:br>
            <a:r>
              <a:rPr lang="nl-NL" sz="2400" dirty="0">
                <a:effectLst/>
                <a:latin typeface="Calibri" panose="020F0502020204030204" pitchFamily="34" charset="0"/>
                <a:ea typeface="Calibri" panose="020F0502020204030204" pitchFamily="34" charset="0"/>
                <a:cs typeface="Times New Roman" panose="02020603050405020304" pitchFamily="18" charset="0"/>
              </a:rPr>
              <a:t>  </a:t>
            </a:r>
          </a:p>
          <a:p>
            <a:r>
              <a:rPr lang="nl-NL" sz="2400" dirty="0">
                <a:effectLst/>
                <a:latin typeface="Calibri" panose="020F0502020204030204" pitchFamily="34" charset="0"/>
                <a:ea typeface="Calibri" panose="020F0502020204030204" pitchFamily="34" charset="0"/>
                <a:cs typeface="Times New Roman" panose="02020603050405020304" pitchFamily="18" charset="0"/>
              </a:rPr>
              <a:t>Medewerkers hebben verschillende hulpvragen en leerwensen</a:t>
            </a:r>
            <a:br>
              <a:rPr lang="nl-NL" sz="2400" dirty="0">
                <a:latin typeface="Calibri" panose="020F0502020204030204" pitchFamily="34" charset="0"/>
                <a:ea typeface="Calibri" panose="020F0502020204030204" pitchFamily="34" charset="0"/>
                <a:cs typeface="Times New Roman" panose="02020603050405020304" pitchFamily="18" charset="0"/>
              </a:rPr>
            </a:br>
            <a:endParaRPr lang="nl-NL" sz="2400" dirty="0">
              <a:latin typeface="Calibri" panose="020F0502020204030204" pitchFamily="34" charset="0"/>
              <a:ea typeface="Calibri" panose="020F0502020204030204" pitchFamily="34" charset="0"/>
              <a:cs typeface="Times New Roman" panose="02020603050405020304" pitchFamily="18" charset="0"/>
            </a:endParaRPr>
          </a:p>
          <a:p>
            <a:endParaRPr lang="nl-NL" sz="3200" dirty="0"/>
          </a:p>
        </p:txBody>
      </p:sp>
      <p:pic>
        <p:nvPicPr>
          <p:cNvPr id="5" name="Tijdelijke aanduiding voor inhoud 4">
            <a:extLst>
              <a:ext uri="{FF2B5EF4-FFF2-40B4-BE49-F238E27FC236}">
                <a16:creationId xmlns:a16="http://schemas.microsoft.com/office/drawing/2014/main" id="{E9E1F439-670B-495B-9D28-C1A09AF87152}"/>
              </a:ext>
            </a:extLst>
          </p:cNvPr>
          <p:cNvPicPr>
            <a:picLocks noChangeAspect="1"/>
          </p:cNvPicPr>
          <p:nvPr/>
        </p:nvPicPr>
        <p:blipFill rotWithShape="1">
          <a:blip r:embed="rId4">
            <a:extLst>
              <a:ext uri="{28A0092B-C50C-407E-A947-70E740481C1C}">
                <a14:useLocalDpi xmlns:a14="http://schemas.microsoft.com/office/drawing/2010/main" val="0"/>
              </a:ext>
            </a:extLst>
          </a:blip>
          <a:srcRect t="3790" r="-1" b="-1"/>
          <a:stretch/>
        </p:blipFill>
        <p:spPr>
          <a:xfrm>
            <a:off x="9354322" y="0"/>
            <a:ext cx="2837678" cy="1306443"/>
          </a:xfrm>
          <a:custGeom>
            <a:avLst/>
            <a:gdLst/>
            <a:ahLst/>
            <a:cxnLst/>
            <a:rect l="l" t="t" r="r" b="b"/>
            <a:pathLst>
              <a:path w="4273177" h="4470400">
                <a:moveTo>
                  <a:pt x="75080" y="0"/>
                </a:moveTo>
                <a:lnTo>
                  <a:pt x="4198097" y="0"/>
                </a:lnTo>
                <a:cubicBezTo>
                  <a:pt x="4239563" y="0"/>
                  <a:pt x="4273177" y="33614"/>
                  <a:pt x="4273177" y="75080"/>
                </a:cubicBezTo>
                <a:lnTo>
                  <a:pt x="4273177" y="4395320"/>
                </a:lnTo>
                <a:cubicBezTo>
                  <a:pt x="4273177" y="4436786"/>
                  <a:pt x="4239563" y="4470400"/>
                  <a:pt x="4198097" y="4470400"/>
                </a:cubicBezTo>
                <a:lnTo>
                  <a:pt x="75080" y="4470400"/>
                </a:lnTo>
                <a:cubicBezTo>
                  <a:pt x="33614" y="4470400"/>
                  <a:pt x="0" y="4436786"/>
                  <a:pt x="0" y="4395320"/>
                </a:cubicBezTo>
                <a:lnTo>
                  <a:pt x="0" y="75080"/>
                </a:lnTo>
                <a:cubicBezTo>
                  <a:pt x="0" y="33614"/>
                  <a:pt x="33614" y="0"/>
                  <a:pt x="75080" y="0"/>
                </a:cubicBezTo>
                <a:close/>
              </a:path>
            </a:pathLst>
          </a:custGeom>
        </p:spPr>
      </p:pic>
      <p:sp>
        <p:nvSpPr>
          <p:cNvPr id="4" name="Tekstvak 3">
            <a:extLst>
              <a:ext uri="{FF2B5EF4-FFF2-40B4-BE49-F238E27FC236}">
                <a16:creationId xmlns:a16="http://schemas.microsoft.com/office/drawing/2014/main" id="{575B5AC9-3D51-41FF-BE69-A97E07726B25}"/>
              </a:ext>
            </a:extLst>
          </p:cNvPr>
          <p:cNvSpPr txBox="1"/>
          <p:nvPr/>
        </p:nvSpPr>
        <p:spPr>
          <a:xfrm>
            <a:off x="838200" y="5311687"/>
            <a:ext cx="9211733" cy="1107996"/>
          </a:xfrm>
          <a:prstGeom prst="rect">
            <a:avLst/>
          </a:prstGeom>
          <a:noFill/>
        </p:spPr>
        <p:txBody>
          <a:bodyPr wrap="square" rtlCol="0">
            <a:spAutoFit/>
          </a:bodyPr>
          <a:lstStyle/>
          <a:p>
            <a:r>
              <a:rPr lang="nl-NL" sz="2400" dirty="0">
                <a:effectLst/>
                <a:latin typeface="Calibri" panose="020F0502020204030204" pitchFamily="34" charset="0"/>
                <a:ea typeface="Calibri" panose="020F0502020204030204" pitchFamily="34" charset="0"/>
                <a:cs typeface="Times New Roman" panose="02020603050405020304" pitchFamily="18" charset="0"/>
              </a:rPr>
              <a:t>Kwestie van geduld maar het levert resultaat op</a:t>
            </a:r>
            <a:r>
              <a:rPr lang="nl-NL" sz="2400" dirty="0">
                <a:latin typeface="Calibri" panose="020F0502020204030204" pitchFamily="34" charset="0"/>
                <a:ea typeface="Calibri" panose="020F0502020204030204" pitchFamily="34" charset="0"/>
                <a:cs typeface="Times New Roman" panose="02020603050405020304" pitchFamily="18" charset="0"/>
              </a:rPr>
              <a:t>: </a:t>
            </a:r>
            <a:r>
              <a:rPr lang="nl-NL" sz="2400" dirty="0">
                <a:effectLst/>
                <a:latin typeface="Calibri" panose="020F0502020204030204" pitchFamily="34" charset="0"/>
                <a:ea typeface="Calibri" panose="020F0502020204030204" pitchFamily="34" charset="0"/>
                <a:cs typeface="Times New Roman" panose="02020603050405020304" pitchFamily="18" charset="0"/>
              </a:rPr>
              <a:t>starters, scoorden zichzelf na 1 jaar 2 punten hoger : van een 4,4 naar een 6,4! </a:t>
            </a:r>
          </a:p>
          <a:p>
            <a:endParaRPr lang="nl-NL" dirty="0"/>
          </a:p>
        </p:txBody>
      </p:sp>
    </p:spTree>
    <p:extLst>
      <p:ext uri="{BB962C8B-B14F-4D97-AF65-F5344CB8AC3E}">
        <p14:creationId xmlns:p14="http://schemas.microsoft.com/office/powerpoint/2010/main" val="469793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F5897CCA-486C-491C-B4C1-5E5C95A827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01FFAF47-295B-49F6-B720-3B676CB3293C}"/>
              </a:ext>
            </a:extLst>
          </p:cNvPr>
          <p:cNvSpPr>
            <a:spLocks noGrp="1"/>
          </p:cNvSpPr>
          <p:nvPr>
            <p:ph type="title"/>
          </p:nvPr>
        </p:nvSpPr>
        <p:spPr>
          <a:xfrm>
            <a:off x="831988" y="385474"/>
            <a:ext cx="6356606" cy="1843283"/>
          </a:xfrm>
        </p:spPr>
        <p:txBody>
          <a:bodyPr>
            <a:normAutofit/>
          </a:bodyPr>
          <a:lstStyle/>
          <a:p>
            <a:r>
              <a:rPr lang="nl-NL" sz="4000">
                <a:latin typeface="Calibri" panose="020F0502020204030204" pitchFamily="34" charset="0"/>
                <a:cs typeface="Times New Roman" panose="02020603050405020304" pitchFamily="18" charset="0"/>
              </a:rPr>
              <a:t>6. BORGING</a:t>
            </a:r>
            <a:br>
              <a:rPr lang="nl-NL" sz="4000">
                <a:latin typeface="Calibri" panose="020F0502020204030204" pitchFamily="34" charset="0"/>
                <a:cs typeface="Times New Roman" panose="02020603050405020304" pitchFamily="18" charset="0"/>
              </a:rPr>
            </a:br>
            <a:r>
              <a:rPr lang="nl-NL" sz="4000">
                <a:latin typeface="Calibri" panose="020F0502020204030204" pitchFamily="34" charset="0"/>
                <a:cs typeface="Times New Roman" panose="02020603050405020304" pitchFamily="18" charset="0"/>
              </a:rPr>
              <a:t>duurzame verbetering</a:t>
            </a:r>
          </a:p>
        </p:txBody>
      </p:sp>
      <p:sp>
        <p:nvSpPr>
          <p:cNvPr id="3" name="Tijdelijke aanduiding voor inhoud 2">
            <a:extLst>
              <a:ext uri="{FF2B5EF4-FFF2-40B4-BE49-F238E27FC236}">
                <a16:creationId xmlns:a16="http://schemas.microsoft.com/office/drawing/2014/main" id="{8F8B3B7E-49CD-4D13-8D6F-D3AADB38CF76}"/>
              </a:ext>
            </a:extLst>
          </p:cNvPr>
          <p:cNvSpPr>
            <a:spLocks noGrp="1"/>
          </p:cNvSpPr>
          <p:nvPr>
            <p:ph idx="1"/>
          </p:nvPr>
        </p:nvSpPr>
        <p:spPr>
          <a:xfrm>
            <a:off x="828939" y="2962535"/>
            <a:ext cx="7849168" cy="3728615"/>
          </a:xfrm>
        </p:spPr>
        <p:txBody>
          <a:bodyPr>
            <a:normAutofit lnSpcReduction="10000"/>
          </a:bodyPr>
          <a:lstStyle/>
          <a:p>
            <a:r>
              <a:rPr lang="nl-NL" sz="2400" dirty="0">
                <a:latin typeface="Montserrat"/>
              </a:rPr>
              <a:t>D</a:t>
            </a:r>
            <a:r>
              <a:rPr lang="nl-NL" sz="2400" b="0" i="0" u="none" strike="noStrike" dirty="0">
                <a:effectLst/>
                <a:latin typeface="Montserrat"/>
              </a:rPr>
              <a:t>igitale vaardigheden onderdeel van functiebeschrijvingen</a:t>
            </a:r>
            <a:br>
              <a:rPr lang="nl-NL" sz="2400" b="0" i="0" u="none" strike="noStrike" dirty="0">
                <a:effectLst/>
                <a:latin typeface="Montserrat"/>
              </a:rPr>
            </a:br>
            <a:r>
              <a:rPr lang="nl-NL" sz="2400" b="0" i="0" u="none" strike="noStrike" dirty="0">
                <a:effectLst/>
                <a:latin typeface="Montserrat"/>
              </a:rPr>
              <a:t> </a:t>
            </a:r>
          </a:p>
          <a:p>
            <a:r>
              <a:rPr lang="nl-NL" sz="2400" dirty="0">
                <a:latin typeface="Montserrat"/>
              </a:rPr>
              <a:t>B</a:t>
            </a:r>
            <a:r>
              <a:rPr lang="nl-NL" sz="2400" b="0" i="0" u="none" strike="noStrike" dirty="0">
                <a:effectLst/>
                <a:latin typeface="Montserrat"/>
              </a:rPr>
              <a:t>etrek </a:t>
            </a:r>
            <a:r>
              <a:rPr lang="nl-NL" sz="2400" b="0" i="0" u="none" strike="noStrike" dirty="0" err="1">
                <a:effectLst/>
                <a:latin typeface="Montserrat"/>
              </a:rPr>
              <a:t>digicoaches</a:t>
            </a:r>
            <a:r>
              <a:rPr lang="nl-NL" sz="2400" b="0" i="0" u="none" strike="noStrike" dirty="0">
                <a:effectLst/>
                <a:latin typeface="Montserrat"/>
              </a:rPr>
              <a:t> bij het inwerkprogramma</a:t>
            </a:r>
            <a:br>
              <a:rPr lang="nl-NL" sz="2400" b="0" i="0" u="none" strike="noStrike" dirty="0">
                <a:effectLst/>
                <a:latin typeface="Montserrat"/>
              </a:rPr>
            </a:br>
            <a:r>
              <a:rPr lang="nl-NL" sz="2400" b="0" i="0" u="none" strike="noStrike" dirty="0">
                <a:effectLst/>
                <a:latin typeface="Montserrat"/>
              </a:rPr>
              <a:t> </a:t>
            </a:r>
          </a:p>
          <a:p>
            <a:r>
              <a:rPr lang="nl-NL" sz="2400" dirty="0">
                <a:latin typeface="Montserrat"/>
              </a:rPr>
              <a:t>H</a:t>
            </a:r>
            <a:r>
              <a:rPr lang="nl-NL" sz="2400" b="0" i="0" u="none" strike="noStrike" dirty="0">
                <a:effectLst/>
                <a:latin typeface="Montserrat"/>
              </a:rPr>
              <a:t>oud rekening met vaardigheden van medewerkers </a:t>
            </a:r>
            <a:br>
              <a:rPr lang="nl-NL" sz="2400" b="0" i="0" u="none" strike="noStrike" dirty="0">
                <a:effectLst/>
                <a:latin typeface="Montserrat"/>
              </a:rPr>
            </a:br>
            <a:r>
              <a:rPr lang="nl-NL" sz="2400" b="0" i="0" u="none" strike="noStrike" dirty="0">
                <a:effectLst/>
                <a:latin typeface="Montserrat"/>
              </a:rPr>
              <a:t>bij nieuwe IT projecten</a:t>
            </a:r>
            <a:br>
              <a:rPr lang="nl-NL" sz="2400" b="0" i="0" u="none" strike="noStrike" dirty="0">
                <a:effectLst/>
                <a:latin typeface="Montserrat"/>
              </a:rPr>
            </a:br>
            <a:endParaRPr lang="nl-NL" sz="2400" b="0" i="0" u="none" strike="noStrike" dirty="0">
              <a:effectLst/>
              <a:latin typeface="Montserrat"/>
            </a:endParaRPr>
          </a:p>
          <a:p>
            <a:r>
              <a:rPr lang="nl-NL" sz="2400" dirty="0">
                <a:latin typeface="Montserrat"/>
              </a:rPr>
              <a:t>N</a:t>
            </a:r>
            <a:r>
              <a:rPr lang="nl-NL" sz="2400" b="0" i="0" u="none" strike="noStrike" dirty="0">
                <a:effectLst/>
                <a:latin typeface="Montserrat"/>
              </a:rPr>
              <a:t>eem het onderwerp op in de jaarplannen </a:t>
            </a:r>
            <a:br>
              <a:rPr lang="nl-NL" sz="2400" b="0" i="0" u="none" strike="noStrike" dirty="0">
                <a:effectLst/>
                <a:latin typeface="Montserrat"/>
              </a:rPr>
            </a:br>
            <a:endParaRPr lang="nl-NL" sz="2400" b="0" i="0" u="none" strike="noStrike" dirty="0">
              <a:effectLst/>
              <a:latin typeface="Montserrat"/>
            </a:endParaRPr>
          </a:p>
          <a:p>
            <a:r>
              <a:rPr lang="nl-NL" sz="2400" dirty="0">
                <a:latin typeface="Montserrat"/>
              </a:rPr>
              <a:t>B</a:t>
            </a:r>
            <a:r>
              <a:rPr lang="nl-NL" sz="2400" b="0" i="0" u="none" strike="noStrike" dirty="0">
                <a:effectLst/>
                <a:latin typeface="Montserrat"/>
              </a:rPr>
              <a:t>reng de rol </a:t>
            </a:r>
            <a:r>
              <a:rPr lang="nl-NL" sz="2400" b="0" i="0" u="none" strike="noStrike" dirty="0" err="1">
                <a:effectLst/>
                <a:latin typeface="Montserrat"/>
              </a:rPr>
              <a:t>digicoach</a:t>
            </a:r>
            <a:r>
              <a:rPr lang="nl-NL" sz="2400" b="0" i="0" u="none" strike="noStrike" dirty="0">
                <a:effectLst/>
                <a:latin typeface="Montserrat"/>
              </a:rPr>
              <a:t> onder in je organisatie</a:t>
            </a:r>
            <a:endParaRPr lang="nl-NL" sz="2400" dirty="0"/>
          </a:p>
        </p:txBody>
      </p:sp>
      <p:pic>
        <p:nvPicPr>
          <p:cNvPr id="6" name="Tijdelijke aanduiding voor inhoud 4">
            <a:extLst>
              <a:ext uri="{FF2B5EF4-FFF2-40B4-BE49-F238E27FC236}">
                <a16:creationId xmlns:a16="http://schemas.microsoft.com/office/drawing/2014/main" id="{A7E8AE80-B61D-4CA6-B750-B1690C5E1FC1}"/>
              </a:ext>
            </a:extLst>
          </p:cNvPr>
          <p:cNvPicPr>
            <a:picLocks noChangeAspect="1"/>
          </p:cNvPicPr>
          <p:nvPr/>
        </p:nvPicPr>
        <p:blipFill rotWithShape="1">
          <a:blip r:embed="rId3">
            <a:extLst>
              <a:ext uri="{28A0092B-C50C-407E-A947-70E740481C1C}">
                <a14:useLocalDpi xmlns:a14="http://schemas.microsoft.com/office/drawing/2010/main" val="0"/>
              </a:ext>
            </a:extLst>
          </a:blip>
          <a:srcRect t="3790" r="-1" b="-1"/>
          <a:stretch/>
        </p:blipFill>
        <p:spPr>
          <a:xfrm>
            <a:off x="9354322" y="0"/>
            <a:ext cx="2837678" cy="1306443"/>
          </a:xfrm>
          <a:custGeom>
            <a:avLst/>
            <a:gdLst/>
            <a:ahLst/>
            <a:cxnLst/>
            <a:rect l="l" t="t" r="r" b="b"/>
            <a:pathLst>
              <a:path w="4273177" h="4470400">
                <a:moveTo>
                  <a:pt x="75080" y="0"/>
                </a:moveTo>
                <a:lnTo>
                  <a:pt x="4198097" y="0"/>
                </a:lnTo>
                <a:cubicBezTo>
                  <a:pt x="4239563" y="0"/>
                  <a:pt x="4273177" y="33614"/>
                  <a:pt x="4273177" y="75080"/>
                </a:cubicBezTo>
                <a:lnTo>
                  <a:pt x="4273177" y="4395320"/>
                </a:lnTo>
                <a:cubicBezTo>
                  <a:pt x="4273177" y="4436786"/>
                  <a:pt x="4239563" y="4470400"/>
                  <a:pt x="4198097" y="4470400"/>
                </a:cubicBezTo>
                <a:lnTo>
                  <a:pt x="75080" y="4470400"/>
                </a:lnTo>
                <a:cubicBezTo>
                  <a:pt x="33614" y="4470400"/>
                  <a:pt x="0" y="4436786"/>
                  <a:pt x="0" y="4395320"/>
                </a:cubicBezTo>
                <a:lnTo>
                  <a:pt x="0" y="75080"/>
                </a:lnTo>
                <a:cubicBezTo>
                  <a:pt x="0" y="33614"/>
                  <a:pt x="33614" y="0"/>
                  <a:pt x="75080" y="0"/>
                </a:cubicBezTo>
                <a:close/>
              </a:path>
            </a:pathLst>
          </a:custGeom>
        </p:spPr>
      </p:pic>
      <p:pic>
        <p:nvPicPr>
          <p:cNvPr id="1026" name="Picture 2" descr="Bloemen, Bijen, Tuin, Groene, Gras, White, Madeliefje">
            <a:extLst>
              <a:ext uri="{FF2B5EF4-FFF2-40B4-BE49-F238E27FC236}">
                <a16:creationId xmlns:a16="http://schemas.microsoft.com/office/drawing/2014/main" id="{FE5101BC-A76B-40B7-94E5-5A5E0639165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6825205" y="3153663"/>
            <a:ext cx="5363746" cy="3704337"/>
          </a:xfrm>
          <a:prstGeom prst="rect">
            <a:avLst/>
          </a:prstGeom>
          <a:noFill/>
          <a:extLst>
            <a:ext uri="{909E8E84-426E-40DD-AFC4-6F175D3DCCD1}">
              <a14:hiddenFill xmlns:a14="http://schemas.microsoft.com/office/drawing/2010/main">
                <a:solidFill>
                  <a:srgbClr val="FFFFFF"/>
                </a:solidFill>
              </a14:hiddenFill>
            </a:ext>
          </a:extLst>
        </p:spPr>
      </p:pic>
      <p:sp>
        <p:nvSpPr>
          <p:cNvPr id="7" name="Tekstvak 6">
            <a:extLst>
              <a:ext uri="{FF2B5EF4-FFF2-40B4-BE49-F238E27FC236}">
                <a16:creationId xmlns:a16="http://schemas.microsoft.com/office/drawing/2014/main" id="{BB1C490C-0D6C-478E-8872-9586371A751E}"/>
              </a:ext>
            </a:extLst>
          </p:cNvPr>
          <p:cNvSpPr txBox="1"/>
          <p:nvPr/>
        </p:nvSpPr>
        <p:spPr>
          <a:xfrm>
            <a:off x="831988" y="2131538"/>
            <a:ext cx="10863302" cy="830997"/>
          </a:xfrm>
          <a:prstGeom prst="rect">
            <a:avLst/>
          </a:prstGeom>
          <a:noFill/>
        </p:spPr>
        <p:txBody>
          <a:bodyPr wrap="square" rtlCol="0">
            <a:spAutoFit/>
          </a:bodyPr>
          <a:lstStyle/>
          <a:p>
            <a:r>
              <a:rPr lang="nl-NL" sz="2400" b="0" i="0" u="none" strike="noStrike" dirty="0">
                <a:effectLst/>
                <a:latin typeface="Montserrat"/>
              </a:rPr>
              <a:t>Het is niet klaar als het project stopt. Zorg voor een blijvend effect:</a:t>
            </a:r>
          </a:p>
          <a:p>
            <a:endParaRPr lang="nl-NL" sz="2400" dirty="0"/>
          </a:p>
        </p:txBody>
      </p:sp>
    </p:spTree>
    <p:extLst>
      <p:ext uri="{BB962C8B-B14F-4D97-AF65-F5344CB8AC3E}">
        <p14:creationId xmlns:p14="http://schemas.microsoft.com/office/powerpoint/2010/main" val="3222507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4EA1AD5-6452-4A68-85F5-8B6B1AB82157}"/>
              </a:ext>
            </a:extLst>
          </p:cNvPr>
          <p:cNvSpPr>
            <a:spLocks noGrp="1"/>
          </p:cNvSpPr>
          <p:nvPr>
            <p:ph type="title"/>
          </p:nvPr>
        </p:nvSpPr>
        <p:spPr>
          <a:xfrm>
            <a:off x="838200" y="330285"/>
            <a:ext cx="10515600" cy="1306443"/>
          </a:xfrm>
        </p:spPr>
        <p:txBody>
          <a:bodyPr>
            <a:normAutofit/>
          </a:bodyPr>
          <a:lstStyle/>
          <a:p>
            <a:r>
              <a:rPr lang="nl-NL" sz="4000" dirty="0">
                <a:latin typeface="Calibri" panose="020F0502020204030204" pitchFamily="34" charset="0"/>
                <a:cs typeface="Times New Roman" panose="02020603050405020304" pitchFamily="18" charset="0"/>
              </a:rPr>
              <a:t>KORTOM:</a:t>
            </a:r>
            <a:endParaRPr lang="nl-NL" sz="4000" dirty="0"/>
          </a:p>
        </p:txBody>
      </p:sp>
      <p:pic>
        <p:nvPicPr>
          <p:cNvPr id="5" name="Afbeelding 4">
            <a:extLst>
              <a:ext uri="{FF2B5EF4-FFF2-40B4-BE49-F238E27FC236}">
                <a16:creationId xmlns:a16="http://schemas.microsoft.com/office/drawing/2014/main" id="{13EC5F12-B609-4710-B8A7-388D23141A03}"/>
              </a:ext>
            </a:extLst>
          </p:cNvPr>
          <p:cNvPicPr>
            <a:picLocks noChangeAspect="1"/>
          </p:cNvPicPr>
          <p:nvPr/>
        </p:nvPicPr>
        <p:blipFill>
          <a:blip r:embed="rId3"/>
          <a:stretch>
            <a:fillRect/>
          </a:stretch>
        </p:blipFill>
        <p:spPr>
          <a:xfrm>
            <a:off x="9357114" y="0"/>
            <a:ext cx="2834886" cy="1304657"/>
          </a:xfrm>
          <a:prstGeom prst="rect">
            <a:avLst/>
          </a:prstGeom>
        </p:spPr>
      </p:pic>
      <p:sp>
        <p:nvSpPr>
          <p:cNvPr id="3" name="Tijdelijke aanduiding voor inhoud 2">
            <a:extLst>
              <a:ext uri="{FF2B5EF4-FFF2-40B4-BE49-F238E27FC236}">
                <a16:creationId xmlns:a16="http://schemas.microsoft.com/office/drawing/2014/main" id="{ADED3CC7-7354-4307-8C66-D055BE5B4FF3}"/>
              </a:ext>
            </a:extLst>
          </p:cNvPr>
          <p:cNvSpPr>
            <a:spLocks noGrp="1"/>
          </p:cNvSpPr>
          <p:nvPr>
            <p:ph idx="1"/>
          </p:nvPr>
        </p:nvSpPr>
        <p:spPr>
          <a:xfrm>
            <a:off x="838200" y="1901226"/>
            <a:ext cx="8057444" cy="4303464"/>
          </a:xfrm>
        </p:spPr>
        <p:txBody>
          <a:bodyPr>
            <a:noAutofit/>
          </a:bodyPr>
          <a:lstStyle/>
          <a:p>
            <a:pPr marL="457200" indent="-457200">
              <a:buFont typeface="+mj-lt"/>
              <a:buAutoNum type="arabicPeriod"/>
            </a:pPr>
            <a:r>
              <a:rPr lang="nl-NL" sz="2400" dirty="0" err="1">
                <a:latin typeface="Calibri" panose="020F0502020204030204" pitchFamily="34" charset="0"/>
                <a:ea typeface="Calibri" panose="020F0502020204030204" pitchFamily="34" charset="0"/>
                <a:cs typeface="Times New Roman" panose="02020603050405020304" pitchFamily="18" charset="0"/>
              </a:rPr>
              <a:t>Voorbespreken</a:t>
            </a:r>
            <a:endParaRPr lang="nl-NL" sz="2400" dirty="0">
              <a:effectLst/>
              <a:latin typeface="Calibri" panose="020F0502020204030204" pitchFamily="34" charset="0"/>
              <a:ea typeface="Calibri" panose="020F0502020204030204" pitchFamily="34" charset="0"/>
              <a:cs typeface="Times New Roman" panose="02020603050405020304" pitchFamily="18" charset="0"/>
            </a:endParaRPr>
          </a:p>
          <a:p>
            <a:pPr marL="457200" indent="-457200">
              <a:buFont typeface="+mj-lt"/>
              <a:buAutoNum type="arabicPeriod"/>
            </a:pPr>
            <a:r>
              <a:rPr lang="nl-NL" sz="2400" dirty="0">
                <a:latin typeface="Calibri" panose="020F0502020204030204" pitchFamily="34" charset="0"/>
                <a:ea typeface="Calibri" panose="020F0502020204030204" pitchFamily="34" charset="0"/>
                <a:cs typeface="Times New Roman" panose="02020603050405020304" pitchFamily="18" charset="0"/>
              </a:rPr>
              <a:t>Projectmatige aanpak</a:t>
            </a:r>
            <a:endParaRPr lang="nl-NL" sz="2400" dirty="0">
              <a:effectLst/>
              <a:latin typeface="Calibri" panose="020F0502020204030204" pitchFamily="34" charset="0"/>
              <a:ea typeface="Calibri" panose="020F0502020204030204" pitchFamily="34" charset="0"/>
              <a:cs typeface="Times New Roman" panose="02020603050405020304" pitchFamily="18" charset="0"/>
            </a:endParaRPr>
          </a:p>
          <a:p>
            <a:pPr marL="457200" indent="-457200">
              <a:buFont typeface="+mj-lt"/>
              <a:buAutoNum type="arabicPeriod"/>
            </a:pPr>
            <a:r>
              <a:rPr lang="nl-NL" sz="2400" dirty="0">
                <a:effectLst/>
                <a:latin typeface="Calibri" panose="020F0502020204030204" pitchFamily="34" charset="0"/>
                <a:ea typeface="Calibri" panose="020F0502020204030204" pitchFamily="34" charset="0"/>
                <a:cs typeface="Times New Roman" panose="02020603050405020304" pitchFamily="18" charset="0"/>
              </a:rPr>
              <a:t>Werven en trainen </a:t>
            </a:r>
            <a:r>
              <a:rPr lang="nl-NL" sz="2400" dirty="0" err="1">
                <a:effectLst/>
                <a:latin typeface="Calibri" panose="020F0502020204030204" pitchFamily="34" charset="0"/>
                <a:ea typeface="Calibri" panose="020F0502020204030204" pitchFamily="34" charset="0"/>
                <a:cs typeface="Times New Roman" panose="02020603050405020304" pitchFamily="18" charset="0"/>
              </a:rPr>
              <a:t>digicoaches</a:t>
            </a:r>
            <a:endParaRPr lang="nl-NL" sz="2400" dirty="0">
              <a:effectLst/>
              <a:latin typeface="Calibri" panose="020F0502020204030204" pitchFamily="34" charset="0"/>
              <a:ea typeface="Calibri" panose="020F0502020204030204" pitchFamily="34" charset="0"/>
              <a:cs typeface="Times New Roman" panose="02020603050405020304" pitchFamily="18" charset="0"/>
            </a:endParaRPr>
          </a:p>
          <a:p>
            <a:pPr marL="457200" indent="-457200">
              <a:buFont typeface="+mj-lt"/>
              <a:buAutoNum type="arabicPeriod"/>
            </a:pPr>
            <a:r>
              <a:rPr lang="nl-NL" sz="2400" dirty="0">
                <a:latin typeface="Calibri" panose="020F0502020204030204" pitchFamily="34" charset="0"/>
                <a:ea typeface="Calibri" panose="020F0502020204030204" pitchFamily="34" charset="0"/>
                <a:cs typeface="Times New Roman" panose="02020603050405020304" pitchFamily="18" charset="0"/>
              </a:rPr>
              <a:t>Start met goede communicatie</a:t>
            </a:r>
          </a:p>
          <a:p>
            <a:pPr marL="457200" indent="-457200">
              <a:buFont typeface="+mj-lt"/>
              <a:buAutoNum type="arabicPeriod"/>
            </a:pPr>
            <a:r>
              <a:rPr lang="nl-NL" sz="2400" dirty="0" err="1">
                <a:latin typeface="Calibri" panose="020F0502020204030204" pitchFamily="34" charset="0"/>
                <a:ea typeface="Calibri" panose="020F0502020204030204" pitchFamily="34" charset="0"/>
                <a:cs typeface="Times New Roman" panose="02020603050405020304" pitchFamily="18" charset="0"/>
              </a:rPr>
              <a:t>Proactiviteit</a:t>
            </a:r>
            <a:r>
              <a:rPr lang="nl-NL" sz="2400" dirty="0">
                <a:latin typeface="Calibri" panose="020F0502020204030204" pitchFamily="34" charset="0"/>
                <a:ea typeface="Calibri" panose="020F0502020204030204" pitchFamily="34" charset="0"/>
                <a:cs typeface="Times New Roman" panose="02020603050405020304" pitchFamily="18" charset="0"/>
              </a:rPr>
              <a:t> én geduld</a:t>
            </a:r>
          </a:p>
          <a:p>
            <a:pPr marL="457200" indent="-457200">
              <a:buFont typeface="+mj-lt"/>
              <a:buAutoNum type="arabicPeriod"/>
            </a:pPr>
            <a:r>
              <a:rPr lang="nl-NL" sz="2400" dirty="0">
                <a:latin typeface="Calibri" panose="020F0502020204030204" pitchFamily="34" charset="0"/>
                <a:ea typeface="Calibri" panose="020F0502020204030204" pitchFamily="34" charset="0"/>
                <a:cs typeface="Times New Roman" panose="02020603050405020304" pitchFamily="18" charset="0"/>
              </a:rPr>
              <a:t>Borging</a:t>
            </a:r>
          </a:p>
          <a:p>
            <a:pPr marL="457200" indent="-457200">
              <a:buFont typeface="+mj-lt"/>
              <a:buAutoNum type="arabicPeriod"/>
            </a:pPr>
            <a:endParaRPr lang="nl-NL" sz="24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nl-NL" sz="2400" dirty="0"/>
          </a:p>
        </p:txBody>
      </p:sp>
      <p:pic>
        <p:nvPicPr>
          <p:cNvPr id="2052" name="Picture 4" descr="Informatie, Bibliothecaris, Bibliotheek, Logo, Vraag">
            <a:extLst>
              <a:ext uri="{FF2B5EF4-FFF2-40B4-BE49-F238E27FC236}">
                <a16:creationId xmlns:a16="http://schemas.microsoft.com/office/drawing/2014/main" id="{E80E73DA-B40E-4A2A-9991-920C3C1B2E21}"/>
              </a:ext>
            </a:extLst>
          </p:cNvPr>
          <p:cNvPicPr>
            <a:picLocks noChangeAspect="1" noChangeArrowheads="1"/>
          </p:cNvPicPr>
          <p:nvPr/>
        </p:nvPicPr>
        <p:blipFill>
          <a:blip r:embed="rId4">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991591" y="2573868"/>
            <a:ext cx="7110100" cy="3555050"/>
          </a:xfrm>
          <a:prstGeom prst="rect">
            <a:avLst/>
          </a:prstGeom>
          <a:noFill/>
          <a:extLst>
            <a:ext uri="{909E8E84-426E-40DD-AFC4-6F175D3DCCD1}">
              <a14:hiddenFill xmlns:a14="http://schemas.microsoft.com/office/drawing/2010/main">
                <a:solidFill>
                  <a:srgbClr val="FFFFFF"/>
                </a:solidFill>
              </a14:hiddenFill>
            </a:ext>
          </a:extLst>
        </p:spPr>
      </p:pic>
      <p:sp>
        <p:nvSpPr>
          <p:cNvPr id="6" name="Tekstvak 5">
            <a:extLst>
              <a:ext uri="{FF2B5EF4-FFF2-40B4-BE49-F238E27FC236}">
                <a16:creationId xmlns:a16="http://schemas.microsoft.com/office/drawing/2014/main" id="{7C861C42-50D5-4191-B6B5-40EC9C091094}"/>
              </a:ext>
            </a:extLst>
          </p:cNvPr>
          <p:cNvSpPr txBox="1"/>
          <p:nvPr/>
        </p:nvSpPr>
        <p:spPr>
          <a:xfrm>
            <a:off x="5283200" y="3753303"/>
            <a:ext cx="3770493" cy="1200329"/>
          </a:xfrm>
          <a:prstGeom prst="rect">
            <a:avLst/>
          </a:prstGeom>
          <a:noFill/>
        </p:spPr>
        <p:txBody>
          <a:bodyPr wrap="square" rtlCol="0">
            <a:spAutoFit/>
          </a:bodyPr>
          <a:lstStyle/>
          <a:p>
            <a:r>
              <a:rPr lang="nl-NL" sz="7200" b="1" dirty="0">
                <a:solidFill>
                  <a:srgbClr val="FFC000"/>
                </a:solidFill>
              </a:rPr>
              <a:t>Vragen?</a:t>
            </a:r>
            <a:endParaRPr lang="nl-NL" sz="2800" b="1" dirty="0">
              <a:solidFill>
                <a:srgbClr val="FFC000"/>
              </a:solidFill>
            </a:endParaRPr>
          </a:p>
        </p:txBody>
      </p:sp>
    </p:spTree>
    <p:extLst>
      <p:ext uri="{BB962C8B-B14F-4D97-AF65-F5344CB8AC3E}">
        <p14:creationId xmlns:p14="http://schemas.microsoft.com/office/powerpoint/2010/main" val="4103787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3CC47356F656149AEDD21A7048DF849" ma:contentTypeVersion="14" ma:contentTypeDescription="Een nieuw document maken." ma:contentTypeScope="" ma:versionID="4bcade9d586ca51c3c54902e9e9258ef">
  <xsd:schema xmlns:xsd="http://www.w3.org/2001/XMLSchema" xmlns:xs="http://www.w3.org/2001/XMLSchema" xmlns:p="http://schemas.microsoft.com/office/2006/metadata/properties" xmlns:ns2="a54e68df-b62e-4fe9-a444-6394041cf2f1" xmlns:ns3="195ad4a4-80db-4ebb-b539-99146a9d0d7b" targetNamespace="http://schemas.microsoft.com/office/2006/metadata/properties" ma:root="true" ma:fieldsID="5f3b2d49010de98301dbce8497c43bbc" ns2:_="" ns3:_="">
    <xsd:import namespace="a54e68df-b62e-4fe9-a444-6394041cf2f1"/>
    <xsd:import namespace="195ad4a4-80db-4ebb-b539-99146a9d0d7b"/>
    <xsd:element name="properties">
      <xsd:complexType>
        <xsd:sequence>
          <xsd:element name="documentManagement">
            <xsd:complexType>
              <xsd:all>
                <xsd:element ref="ns2:SharedWithUsers" minOccurs="0"/>
                <xsd:element ref="ns2:SharedWithDetails" minOccurs="0"/>
                <xsd:element ref="ns2:LastSharedByUser" minOccurs="0"/>
                <xsd:element ref="ns2:LastSharedByTime" minOccurs="0"/>
                <xsd:element ref="ns3:MediaServiceMetadata" minOccurs="0"/>
                <xsd:element ref="ns3:MediaServiceFastMetadata" minOccurs="0"/>
                <xsd:element ref="ns3:MediaServiceDateTaken" minOccurs="0"/>
                <xsd:element ref="ns3:MediaServiceAutoTags" minOccurs="0"/>
                <xsd:element ref="ns3:MediaServiceLocation" minOccurs="0"/>
                <xsd:element ref="ns3:MediaServiceOCR" minOccurs="0"/>
                <xsd:element ref="ns3:MediaServiceGenerationTime" minOccurs="0"/>
                <xsd:element ref="ns3:MediaServiceEventHashCod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54e68df-b62e-4fe9-a444-6394041cf2f1" elementFormDefault="qualified">
    <xsd:import namespace="http://schemas.microsoft.com/office/2006/documentManagement/types"/>
    <xsd:import namespace="http://schemas.microsoft.com/office/infopath/2007/PartnerControls"/>
    <xsd:element name="SharedWithUsers" ma:index="8" nillable="true" ma:displayName="Gedeeld met"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Gedeeld met details" ma:description="" ma:internalName="SharedWithDetails" ma:readOnly="true">
      <xsd:simpleType>
        <xsd:restriction base="dms:Note">
          <xsd:maxLength value="255"/>
        </xsd:restriction>
      </xsd:simpleType>
    </xsd:element>
    <xsd:element name="LastSharedByUser" ma:index="10" nillable="true" ma:displayName="Laatst gedeeld, per gebruiker" ma:description="" ma:internalName="LastSharedByUser" ma:readOnly="true">
      <xsd:simpleType>
        <xsd:restriction base="dms:Note">
          <xsd:maxLength value="255"/>
        </xsd:restriction>
      </xsd:simpleType>
    </xsd:element>
    <xsd:element name="LastSharedByTime" ma:index="11" nillable="true" ma:displayName="Laatst gedeeld, per tijdstip" ma:description=""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195ad4a4-80db-4ebb-b539-99146a9d0d7b" elementFormDefault="qualified">
    <xsd:import namespace="http://schemas.microsoft.com/office/2006/documentManagement/types"/>
    <xsd:import namespace="http://schemas.microsoft.com/office/infopath/2007/PartnerControls"/>
    <xsd:element name="MediaServiceMetadata" ma:index="12" nillable="true" ma:displayName="MediaServiceMetadata" ma:description="" ma:hidden="true" ma:internalName="MediaServiceMetadata" ma:readOnly="true">
      <xsd:simpleType>
        <xsd:restriction base="dms:Note"/>
      </xsd:simpleType>
    </xsd:element>
    <xsd:element name="MediaServiceFastMetadata" ma:index="13" nillable="true" ma:displayName="MediaServiceFastMetadata" ma:description="" ma:hidden="true" ma:internalName="MediaServiceFastMetadata" ma:readOnly="true">
      <xsd:simpleType>
        <xsd:restriction base="dms:Note"/>
      </xsd:simpleType>
    </xsd:element>
    <xsd:element name="MediaServiceDateTaken" ma:index="14" nillable="true" ma:displayName="MediaServiceDateTaken" ma:description="" ma:hidden="true" ma:internalName="MediaServiceDateTaken" ma:readOnly="true">
      <xsd:simpleType>
        <xsd:restriction base="dms:Text"/>
      </xsd:simpleType>
    </xsd:element>
    <xsd:element name="MediaServiceAutoTags" ma:index="15" nillable="true" ma:displayName="MediaServiceAutoTags" ma:description="" ma:internalName="MediaServiceAutoTags" ma:readOnly="true">
      <xsd:simpleType>
        <xsd:restriction base="dms:Text"/>
      </xsd:simpleType>
    </xsd:element>
    <xsd:element name="MediaServiceLocation" ma:index="16" nillable="true" ma:displayName="MediaServiceLocation" ma:description="" ma:internalName="MediaServiceLocation" ma:readOnly="true">
      <xsd:simpleType>
        <xsd:restriction base="dms:Text"/>
      </xsd:simpleType>
    </xsd:element>
    <xsd:element name="MediaServiceOCR" ma:index="17" nillable="true" ma:displayName="MediaServiceOCR"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AutoKeyPoints" ma:index="20" nillable="true" ma:displayName="MediaServiceAutoKeyPoints" ma:hidden="true" ma:internalName="MediaServiceAutoKeyPoints" ma:readOnly="true">
      <xsd:simpleType>
        <xsd:restriction base="dms:Note"/>
      </xsd:simpleType>
    </xsd:element>
    <xsd:element name="MediaServiceKeyPoints" ma:index="2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7CB1B6C4-5A08-4177-9D0D-2C44657485F2}"/>
</file>

<file path=customXml/itemProps2.xml><?xml version="1.0" encoding="utf-8"?>
<ds:datastoreItem xmlns:ds="http://schemas.openxmlformats.org/officeDocument/2006/customXml" ds:itemID="{68129C7F-C8A5-41C9-89D1-586DE72F6696}"/>
</file>

<file path=customXml/itemProps3.xml><?xml version="1.0" encoding="utf-8"?>
<ds:datastoreItem xmlns:ds="http://schemas.openxmlformats.org/officeDocument/2006/customXml" ds:itemID="{875A4EC8-C608-4B8D-9D7F-DD33D00C74B6}"/>
</file>

<file path=docProps/app.xml><?xml version="1.0" encoding="utf-8"?>
<Properties xmlns="http://schemas.openxmlformats.org/officeDocument/2006/extended-properties" xmlns:vt="http://schemas.openxmlformats.org/officeDocument/2006/docPropsVTypes">
  <TotalTime>0</TotalTime>
  <Words>897</Words>
  <Application>Microsoft Office PowerPoint</Application>
  <PresentationFormat>Breedbeeld</PresentationFormat>
  <Paragraphs>88</Paragraphs>
  <Slides>9</Slides>
  <Notes>9</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9</vt:i4>
      </vt:variant>
    </vt:vector>
  </HeadingPairs>
  <TitlesOfParts>
    <vt:vector size="14" baseType="lpstr">
      <vt:lpstr>Arial</vt:lpstr>
      <vt:lpstr>Calibri</vt:lpstr>
      <vt:lpstr>Calibri Light</vt:lpstr>
      <vt:lpstr>Montserrat</vt:lpstr>
      <vt:lpstr>Kantoorthema</vt:lpstr>
      <vt:lpstr>Werken aan digitale vaardigheden</vt:lpstr>
      <vt:lpstr>PowerPoint-presentatie</vt:lpstr>
      <vt:lpstr>1. VOORBESPREKEN  aandacht voor digivaardigheid </vt:lpstr>
      <vt:lpstr>2. PLAN:  wat &amp; hoe</vt:lpstr>
      <vt:lpstr>3. DIGICOACH  de sleutel tot succes</vt:lpstr>
      <vt:lpstr>4. START  communicatie</vt:lpstr>
      <vt:lpstr>5. IN DE PRAKTIJK  proactiviteit &amp; geduld</vt:lpstr>
      <vt:lpstr>6. BORGING duurzame verbetering</vt:lpstr>
      <vt:lpstr>KORTOM: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Werken aan digitale vaardigheden</dc:title>
  <dc:creator>Marijke Bult</dc:creator>
  <cp:lastModifiedBy>Marijke Bult</cp:lastModifiedBy>
  <cp:revision>41</cp:revision>
  <cp:lastPrinted>2021-06-07T11:31:29Z</cp:lastPrinted>
  <dcterms:created xsi:type="dcterms:W3CDTF">2021-05-03T14:41:07Z</dcterms:created>
  <dcterms:modified xsi:type="dcterms:W3CDTF">2021-06-08T14:08:05Z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0x01010043CC47356F656149AEDD21A7048DF849</vt:lpwstr>
  </property>
</Properties>
</file>