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56" r:id="rId5"/>
    <p:sldId id="258" r:id="rId6"/>
    <p:sldId id="531" r:id="rId7"/>
    <p:sldId id="530" r:id="rId8"/>
    <p:sldId id="532" r:id="rId9"/>
    <p:sldId id="534" r:id="rId10"/>
    <p:sldId id="541" r:id="rId11"/>
    <p:sldId id="542" r:id="rId12"/>
    <p:sldId id="533" r:id="rId13"/>
    <p:sldId id="536" r:id="rId14"/>
    <p:sldId id="535" r:id="rId15"/>
    <p:sldId id="537" r:id="rId16"/>
    <p:sldId id="538" r:id="rId17"/>
    <p:sldId id="539" r:id="rId18"/>
    <p:sldId id="54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6B27"/>
    <a:srgbClr val="76428E"/>
    <a:srgbClr val="E22D7E"/>
    <a:srgbClr val="75B02C"/>
    <a:srgbClr val="164588"/>
    <a:srgbClr val="CF181A"/>
    <a:srgbClr val="196A31"/>
    <a:srgbClr val="F3A100"/>
    <a:srgbClr val="FBE83C"/>
    <a:srgbClr val="5D2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17"/>
    <p:restoredTop sz="75586" autoAdjust="0"/>
  </p:normalViewPr>
  <p:slideViewPr>
    <p:cSldViewPr snapToGrid="0">
      <p:cViewPr varScale="1">
        <p:scale>
          <a:sx n="82" d="100"/>
          <a:sy n="82" d="100"/>
        </p:scale>
        <p:origin x="43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EB3F4-9701-4568-9CA9-8E021E0E0A35}" type="datetimeFigureOut">
              <a:rPr lang="nl-NL" smtClean="0"/>
              <a:t>24-3-2021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F8495B-B701-4989-AD30-8DD4D9B03AF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6618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8495B-B701-4989-AD30-8DD4D9B03AF6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46454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8495B-B701-4989-AD30-8DD4D9B03AF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6460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8495B-B701-4989-AD30-8DD4D9B03AF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8220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F8495B-B701-4989-AD30-8DD4D9B03AF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238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F8495B-B701-4989-AD30-8DD4D9B03AF6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9719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C26ACD7-2AAD-7644-BBDA-C1BAA81CA64B}"/>
              </a:ext>
            </a:extLst>
          </p:cNvPr>
          <p:cNvSpPr/>
          <p:nvPr userDrawn="1"/>
        </p:nvSpPr>
        <p:spPr>
          <a:xfrm>
            <a:off x="0" y="2081284"/>
            <a:ext cx="12192000" cy="4776716"/>
          </a:xfrm>
          <a:prstGeom prst="rect">
            <a:avLst/>
          </a:prstGeom>
          <a:solidFill>
            <a:srgbClr val="5D2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D303C90-3216-F744-BCC9-F339FB9FCE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706" t="1" b="1"/>
          <a:stretch/>
        </p:blipFill>
        <p:spPr>
          <a:xfrm>
            <a:off x="6096000" y="2081284"/>
            <a:ext cx="6111410" cy="477671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CB357-C7E1-644C-A8C3-145191BC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FCDB1D-5BDD-9541-B27D-784ED0FF1E4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47706" y="0"/>
            <a:ext cx="3962400" cy="3860800"/>
          </a:xfrm>
          <a:prstGeom prst="rect">
            <a:avLst/>
          </a:prstGeom>
        </p:spPr>
      </p:pic>
      <p:sp>
        <p:nvSpPr>
          <p:cNvPr id="13" name="object 13">
            <a:extLst>
              <a:ext uri="{FF2B5EF4-FFF2-40B4-BE49-F238E27FC236}">
                <a16:creationId xmlns:a16="http://schemas.microsoft.com/office/drawing/2014/main" id="{D10D6E32-1131-6F44-A1D2-67E5AEFA4578}"/>
              </a:ext>
            </a:extLst>
          </p:cNvPr>
          <p:cNvSpPr/>
          <p:nvPr userDrawn="1"/>
        </p:nvSpPr>
        <p:spPr>
          <a:xfrm>
            <a:off x="820958" y="2764258"/>
            <a:ext cx="2100580" cy="422909"/>
          </a:xfrm>
          <a:custGeom>
            <a:avLst/>
            <a:gdLst/>
            <a:ahLst/>
            <a:cxnLst/>
            <a:rect l="l" t="t" r="r" b="b"/>
            <a:pathLst>
              <a:path w="2100580" h="422910">
                <a:moveTo>
                  <a:pt x="0" y="422846"/>
                </a:moveTo>
                <a:lnTo>
                  <a:pt x="0" y="0"/>
                </a:lnTo>
                <a:lnTo>
                  <a:pt x="2100046" y="0"/>
                </a:lnTo>
              </a:path>
            </a:pathLst>
          </a:custGeom>
          <a:ln w="233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4009525-0FE1-AF40-96F5-5B01BF7B4E1E}"/>
              </a:ext>
            </a:extLst>
          </p:cNvPr>
          <p:cNvSpPr/>
          <p:nvPr userDrawn="1"/>
        </p:nvSpPr>
        <p:spPr>
          <a:xfrm>
            <a:off x="508006" y="3105907"/>
            <a:ext cx="626110" cy="723265"/>
          </a:xfrm>
          <a:custGeom>
            <a:avLst/>
            <a:gdLst/>
            <a:ahLst/>
            <a:cxnLst/>
            <a:rect l="l" t="t" r="r" b="b"/>
            <a:pathLst>
              <a:path w="626110" h="723264">
                <a:moveTo>
                  <a:pt x="312953" y="0"/>
                </a:moveTo>
                <a:lnTo>
                  <a:pt x="0" y="180682"/>
                </a:lnTo>
                <a:lnTo>
                  <a:pt x="0" y="542061"/>
                </a:lnTo>
                <a:lnTo>
                  <a:pt x="312953" y="722744"/>
                </a:lnTo>
                <a:lnTo>
                  <a:pt x="625906" y="542061"/>
                </a:lnTo>
                <a:lnTo>
                  <a:pt x="625906" y="180682"/>
                </a:lnTo>
                <a:lnTo>
                  <a:pt x="3129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1FA5F469-06E6-2A4A-8C50-E54093CF20B4}"/>
              </a:ext>
            </a:extLst>
          </p:cNvPr>
          <p:cNvSpPr/>
          <p:nvPr userDrawn="1"/>
        </p:nvSpPr>
        <p:spPr>
          <a:xfrm>
            <a:off x="652796" y="3286158"/>
            <a:ext cx="312954" cy="35019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730E1AA5-7DCA-074E-91EF-015205AC5AEE}"/>
              </a:ext>
            </a:extLst>
          </p:cNvPr>
          <p:cNvSpPr txBox="1"/>
          <p:nvPr userDrawn="1"/>
        </p:nvSpPr>
        <p:spPr>
          <a:xfrm>
            <a:off x="1502705" y="6159430"/>
            <a:ext cx="2047875" cy="285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>
                <a:solidFill>
                  <a:srgbClr val="FFFFFF"/>
                </a:solidFill>
                <a:latin typeface="Avenir"/>
                <a:cs typeface="Avenir"/>
              </a:rPr>
              <a:t>digivaardigindezorg.nl</a:t>
            </a:r>
            <a:endParaRPr sz="1500">
              <a:latin typeface="Avenir"/>
              <a:cs typeface="Avenir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32DB8D-FBBD-5642-B982-AC3809892666}"/>
              </a:ext>
            </a:extLst>
          </p:cNvPr>
          <p:cNvSpPr/>
          <p:nvPr userDrawn="1"/>
        </p:nvSpPr>
        <p:spPr>
          <a:xfrm>
            <a:off x="6096000" y="2081284"/>
            <a:ext cx="6096000" cy="4776716"/>
          </a:xfrm>
          <a:prstGeom prst="rect">
            <a:avLst/>
          </a:prstGeom>
          <a:solidFill>
            <a:srgbClr val="5D2366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759913-A377-0846-92E9-2D89A687534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37867" y="0"/>
            <a:ext cx="4177549" cy="185005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DD801724-FF05-B244-9D85-EDE7FC91AC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34902" y="3116734"/>
            <a:ext cx="4091873" cy="1333152"/>
          </a:xfrm>
        </p:spPr>
        <p:txBody>
          <a:bodyPr anchor="t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nl-NL"/>
              <a:t>Klik om stijl te </a:t>
            </a:r>
            <a:br>
              <a:rPr lang="nl-NL"/>
            </a:br>
            <a:r>
              <a:rPr lang="nl-NL"/>
              <a:t>bewerken</a:t>
            </a:r>
            <a:endParaRPr lang="en-US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7E1B8DC5-C3EA-234C-BED0-BEF7A231D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4902" y="4648246"/>
            <a:ext cx="4091873" cy="83709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venir Roman" panose="02000503020000020003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4652E1E-0343-2747-9961-39A07ECF2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9627" r="6977"/>
          <a:stretch/>
        </p:blipFill>
        <p:spPr>
          <a:xfrm rot="10800000">
            <a:off x="-15411" y="4527112"/>
            <a:ext cx="3685949" cy="233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367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D59665E-BAA1-0442-9233-4E1C24249A44}"/>
              </a:ext>
            </a:extLst>
          </p:cNvPr>
          <p:cNvSpPr/>
          <p:nvPr userDrawn="1"/>
        </p:nvSpPr>
        <p:spPr>
          <a:xfrm>
            <a:off x="0" y="0"/>
            <a:ext cx="12192000" cy="6206009"/>
          </a:xfrm>
          <a:prstGeom prst="rect">
            <a:avLst/>
          </a:prstGeom>
          <a:solidFill>
            <a:srgbClr val="1645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0D64B-8FFD-A54A-9CCC-D974DBE8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B8DB9-7B3A-6745-9901-5484BEC72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7392A-E49D-8440-917E-0838802F2D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451"/>
          <a:stretch/>
        </p:blipFill>
        <p:spPr>
          <a:xfrm>
            <a:off x="8247706" y="0"/>
            <a:ext cx="3962400" cy="2723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5C85EC-0461-914F-B40A-52CEBCB5D1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237" y="6206010"/>
            <a:ext cx="1354315" cy="5997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81096C-68C7-974B-A853-6D09580F80C9}"/>
              </a:ext>
            </a:extLst>
          </p:cNvPr>
          <p:cNvCxnSpPr/>
          <p:nvPr userDrawn="1"/>
        </p:nvCxnSpPr>
        <p:spPr>
          <a:xfrm>
            <a:off x="-18106" y="6206010"/>
            <a:ext cx="1222821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exagon 13">
            <a:extLst>
              <a:ext uri="{FF2B5EF4-FFF2-40B4-BE49-F238E27FC236}">
                <a16:creationId xmlns:a16="http://schemas.microsoft.com/office/drawing/2014/main" id="{B6CD00A9-75C1-0349-85FC-A53B4DDF6C55}"/>
              </a:ext>
            </a:extLst>
          </p:cNvPr>
          <p:cNvSpPr/>
          <p:nvPr userDrawn="1"/>
        </p:nvSpPr>
        <p:spPr>
          <a:xfrm rot="5400000">
            <a:off x="5404757" y="735361"/>
            <a:ext cx="5492932" cy="4735286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8D384386-EA5C-F644-8FBA-C0DD5DD74EEB}"/>
              </a:ext>
            </a:extLst>
          </p:cNvPr>
          <p:cNvSpPr/>
          <p:nvPr userDrawn="1"/>
        </p:nvSpPr>
        <p:spPr>
          <a:xfrm>
            <a:off x="820957" y="2300855"/>
            <a:ext cx="5044045" cy="422909"/>
          </a:xfrm>
          <a:custGeom>
            <a:avLst/>
            <a:gdLst/>
            <a:ahLst/>
            <a:cxnLst/>
            <a:rect l="l" t="t" r="r" b="b"/>
            <a:pathLst>
              <a:path w="2100580" h="422910">
                <a:moveTo>
                  <a:pt x="0" y="422846"/>
                </a:moveTo>
                <a:lnTo>
                  <a:pt x="0" y="0"/>
                </a:lnTo>
                <a:lnTo>
                  <a:pt x="2100046" y="0"/>
                </a:lnTo>
              </a:path>
            </a:pathLst>
          </a:custGeom>
          <a:ln w="233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FFA7254-63BC-5044-BB0E-4289CFE2A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9973" y="2653331"/>
            <a:ext cx="4091873" cy="1333152"/>
          </a:xfrm>
        </p:spPr>
        <p:txBody>
          <a:bodyPr anchor="t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nl-NL"/>
              <a:t>Klik om stijl te </a:t>
            </a:r>
            <a:br>
              <a:rPr lang="nl-NL"/>
            </a:br>
            <a:r>
              <a:rPr lang="nl-NL"/>
              <a:t>bewerken</a:t>
            </a:r>
            <a:endParaRPr lang="en-US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6410E8EE-1F82-4F41-AF08-D0DF7AEC8BCC}"/>
              </a:ext>
            </a:extLst>
          </p:cNvPr>
          <p:cNvSpPr/>
          <p:nvPr userDrawn="1"/>
        </p:nvSpPr>
        <p:spPr>
          <a:xfrm>
            <a:off x="752471" y="2707436"/>
            <a:ext cx="153301" cy="177089"/>
          </a:xfrm>
          <a:custGeom>
            <a:avLst/>
            <a:gdLst/>
            <a:ahLst/>
            <a:cxnLst/>
            <a:rect l="l" t="t" r="r" b="b"/>
            <a:pathLst>
              <a:path w="626110" h="723264">
                <a:moveTo>
                  <a:pt x="312953" y="0"/>
                </a:moveTo>
                <a:lnTo>
                  <a:pt x="0" y="180682"/>
                </a:lnTo>
                <a:lnTo>
                  <a:pt x="0" y="542061"/>
                </a:lnTo>
                <a:lnTo>
                  <a:pt x="312953" y="722744"/>
                </a:lnTo>
                <a:lnTo>
                  <a:pt x="625906" y="542061"/>
                </a:lnTo>
                <a:lnTo>
                  <a:pt x="625906" y="180682"/>
                </a:lnTo>
                <a:lnTo>
                  <a:pt x="3129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536CD-ACE5-E042-8615-DDCF5822D6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58393" y="1520202"/>
            <a:ext cx="3541469" cy="332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97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7463B0-83A4-3340-A759-446C0D09F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C1733-3FD6-E043-BFEF-4A3D8F081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57D6CC-6886-3941-8075-4FB59734A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D25F08-CC9C-BE45-83C0-F189C4588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FB44-2F96-3B42-A340-01A44FC5424B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309DDE-2E7F-6841-B037-360CFD06F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B1A874-F3C2-5647-A327-446B522E3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25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1AC36-AD57-BD47-A072-DF5EABAD6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5E88C0-17B4-E54C-8FA7-A5EA58A75A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8B1FC7-58A4-9F44-8EA3-834B202E2B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F40B45-1E90-0B49-A143-565637F9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FB44-2F96-3B42-A340-01A44FC5424B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435A72-0604-FB4B-999C-1DA3D31F4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F285C-5A7E-694B-B5AA-7374B4E66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3088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308E2-113C-F546-9F64-825F59A26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A9A0BA-5130-564C-BDAA-270C8F1E45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2920FF-255D-AF49-B338-5D8FD29F0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FB44-2F96-3B42-A340-01A44FC5424B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06975B-16D8-D848-9E1F-99154A523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E16030-AF54-F442-A960-943B50A4C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334937-8B64-954C-B6E8-E6616336B6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582F7A-D325-C74B-9360-909BB788C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55E49-F082-8C49-9BC0-964871A95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BFB44-2F96-3B42-A340-01A44FC5424B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EF580-C294-414A-8FD3-4A0C3150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D7BB4-949F-914C-B8E7-3DFE2F171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1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3C26ACD7-2AAD-7644-BBDA-C1BAA81CA64B}"/>
              </a:ext>
            </a:extLst>
          </p:cNvPr>
          <p:cNvSpPr/>
          <p:nvPr userDrawn="1"/>
        </p:nvSpPr>
        <p:spPr>
          <a:xfrm>
            <a:off x="0" y="2081284"/>
            <a:ext cx="12192000" cy="4776716"/>
          </a:xfrm>
          <a:prstGeom prst="rect">
            <a:avLst/>
          </a:prstGeom>
          <a:solidFill>
            <a:srgbClr val="5D2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CB357-C7E1-644C-A8C3-145191BC3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D10D6E32-1131-6F44-A1D2-67E5AEFA4578}"/>
              </a:ext>
            </a:extLst>
          </p:cNvPr>
          <p:cNvSpPr/>
          <p:nvPr userDrawn="1"/>
        </p:nvSpPr>
        <p:spPr>
          <a:xfrm>
            <a:off x="820958" y="2764258"/>
            <a:ext cx="2100580" cy="422909"/>
          </a:xfrm>
          <a:custGeom>
            <a:avLst/>
            <a:gdLst/>
            <a:ahLst/>
            <a:cxnLst/>
            <a:rect l="l" t="t" r="r" b="b"/>
            <a:pathLst>
              <a:path w="2100580" h="422910">
                <a:moveTo>
                  <a:pt x="0" y="422846"/>
                </a:moveTo>
                <a:lnTo>
                  <a:pt x="0" y="0"/>
                </a:lnTo>
                <a:lnTo>
                  <a:pt x="2100046" y="0"/>
                </a:lnTo>
              </a:path>
            </a:pathLst>
          </a:custGeom>
          <a:ln w="233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64009525-0FE1-AF40-96F5-5B01BF7B4E1E}"/>
              </a:ext>
            </a:extLst>
          </p:cNvPr>
          <p:cNvSpPr/>
          <p:nvPr userDrawn="1"/>
        </p:nvSpPr>
        <p:spPr>
          <a:xfrm>
            <a:off x="508006" y="3105907"/>
            <a:ext cx="626110" cy="723265"/>
          </a:xfrm>
          <a:custGeom>
            <a:avLst/>
            <a:gdLst/>
            <a:ahLst/>
            <a:cxnLst/>
            <a:rect l="l" t="t" r="r" b="b"/>
            <a:pathLst>
              <a:path w="626110" h="723264">
                <a:moveTo>
                  <a:pt x="312953" y="0"/>
                </a:moveTo>
                <a:lnTo>
                  <a:pt x="0" y="180682"/>
                </a:lnTo>
                <a:lnTo>
                  <a:pt x="0" y="542061"/>
                </a:lnTo>
                <a:lnTo>
                  <a:pt x="312953" y="722744"/>
                </a:lnTo>
                <a:lnTo>
                  <a:pt x="625906" y="542061"/>
                </a:lnTo>
                <a:lnTo>
                  <a:pt x="625906" y="180682"/>
                </a:lnTo>
                <a:lnTo>
                  <a:pt x="3129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1FA5F469-06E6-2A4A-8C50-E54093CF20B4}"/>
              </a:ext>
            </a:extLst>
          </p:cNvPr>
          <p:cNvSpPr/>
          <p:nvPr userDrawn="1"/>
        </p:nvSpPr>
        <p:spPr>
          <a:xfrm>
            <a:off x="652796" y="3286158"/>
            <a:ext cx="312954" cy="35019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730E1AA5-7DCA-074E-91EF-015205AC5AEE}"/>
              </a:ext>
            </a:extLst>
          </p:cNvPr>
          <p:cNvSpPr txBox="1"/>
          <p:nvPr userDrawn="1"/>
        </p:nvSpPr>
        <p:spPr>
          <a:xfrm>
            <a:off x="1502705" y="6159430"/>
            <a:ext cx="2047875" cy="285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b="1" spc="-5">
                <a:solidFill>
                  <a:srgbClr val="FFFFFF"/>
                </a:solidFill>
                <a:latin typeface="Avenir"/>
                <a:cs typeface="Avenir"/>
              </a:rPr>
              <a:t>digivaardigindezorg.nl</a:t>
            </a:r>
            <a:endParaRPr sz="1500">
              <a:latin typeface="Avenir"/>
              <a:cs typeface="Avenir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D759913-A377-0846-92E9-2D89A68753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37867" y="0"/>
            <a:ext cx="4177549" cy="185005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DD801724-FF05-B244-9D85-EDE7FC91ACE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34902" y="3116734"/>
            <a:ext cx="4091873" cy="1333152"/>
          </a:xfrm>
        </p:spPr>
        <p:txBody>
          <a:bodyPr anchor="t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nl-NL"/>
              <a:t>Klik om stijl te </a:t>
            </a:r>
            <a:br>
              <a:rPr lang="nl-NL"/>
            </a:br>
            <a:r>
              <a:rPr lang="nl-NL"/>
              <a:t>bewerken</a:t>
            </a:r>
            <a:endParaRPr lang="en-US"/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7E1B8DC5-C3EA-234C-BED0-BEF7A231D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4902" y="4648246"/>
            <a:ext cx="4091873" cy="83709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Avenir Roman" panose="02000503020000020003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E4652E1E-0343-2747-9961-39A07ECF2E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39627" r="6977"/>
          <a:stretch/>
        </p:blipFill>
        <p:spPr>
          <a:xfrm rot="10800000">
            <a:off x="-15411" y="4527112"/>
            <a:ext cx="3685949" cy="23308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882C9B-3EE3-AD4F-9A83-3016F7DDD9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9339" r="11592"/>
          <a:stretch/>
        </p:blipFill>
        <p:spPr>
          <a:xfrm>
            <a:off x="6096000" y="2081284"/>
            <a:ext cx="6096000" cy="4776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FCDB1D-5BDD-9541-B27D-784ED0FF1E4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247706" y="0"/>
            <a:ext cx="39624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423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A924670-6B8A-114D-A196-312E7271D20D}"/>
              </a:ext>
            </a:extLst>
          </p:cNvPr>
          <p:cNvSpPr/>
          <p:nvPr userDrawn="1"/>
        </p:nvSpPr>
        <p:spPr>
          <a:xfrm>
            <a:off x="0" y="0"/>
            <a:ext cx="12192000" cy="954157"/>
          </a:xfrm>
          <a:prstGeom prst="rect">
            <a:avLst/>
          </a:prstGeom>
          <a:solidFill>
            <a:srgbClr val="5D2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DCEBF4-3B9C-3342-99EC-50900A007B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451"/>
          <a:stretch/>
        </p:blipFill>
        <p:spPr>
          <a:xfrm>
            <a:off x="8247706" y="0"/>
            <a:ext cx="3962400" cy="27237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5B00E9-3D2C-F244-93C8-D37A0ED9E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"/>
            <a:ext cx="10515600" cy="589032"/>
          </a:xfrm>
        </p:spPr>
        <p:txBody>
          <a:bodyPr>
            <a:noAutofit/>
          </a:bodyPr>
          <a:lstStyle>
            <a:lvl1pPr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A9EE1-2163-0D40-98EE-EF23022D7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SzPct val="80000"/>
              <a:buFontTx/>
              <a:buBlip>
                <a:blip r:embed="rId3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1pPr>
            <a:lvl2pPr marL="685800" indent="-228600">
              <a:buSzPct val="80000"/>
              <a:buFontTx/>
              <a:buBlip>
                <a:blip r:embed="rId3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2pPr>
            <a:lvl3pPr marL="1143000" indent="-228600">
              <a:buSzPct val="80000"/>
              <a:buFontTx/>
              <a:buBlip>
                <a:blip r:embed="rId3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3pPr>
            <a:lvl4pPr marL="1600200" indent="-228600">
              <a:buSzPct val="80000"/>
              <a:buFontTx/>
              <a:buBlip>
                <a:blip r:embed="rId3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4pPr>
            <a:lvl5pPr marL="2057400" indent="-228600">
              <a:buSzPct val="80000"/>
              <a:buFontTx/>
              <a:buBlip>
                <a:blip r:embed="rId3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6702C7-C1F2-3749-ACED-3BE23D578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800A44-74B8-0D4F-9762-5CC27641F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1ACBAC-E530-A546-B6FD-89594FAA40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237" y="6206010"/>
            <a:ext cx="1354315" cy="59976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18C2B5-ECB9-7440-A819-CAE995AFC16B}"/>
              </a:ext>
            </a:extLst>
          </p:cNvPr>
          <p:cNvCxnSpPr/>
          <p:nvPr userDrawn="1"/>
        </p:nvCxnSpPr>
        <p:spPr>
          <a:xfrm>
            <a:off x="-18106" y="6206010"/>
            <a:ext cx="1222821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495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6F4CD-4AD5-014B-9066-D02D0B01C9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7BAF0-9B3C-5C48-9C2A-3A23223EBE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AEFB5-0777-CB43-9283-5DF7F7155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177FBB-2A82-9E47-8A30-3A30BBC5F0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4B2477-47A1-2341-8D8F-7D729D4D6CBB}"/>
              </a:ext>
            </a:extLst>
          </p:cNvPr>
          <p:cNvSpPr/>
          <p:nvPr userDrawn="1"/>
        </p:nvSpPr>
        <p:spPr>
          <a:xfrm>
            <a:off x="0" y="0"/>
            <a:ext cx="12192000" cy="954157"/>
          </a:xfrm>
          <a:prstGeom prst="rect">
            <a:avLst/>
          </a:prstGeom>
          <a:solidFill>
            <a:srgbClr val="5D2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8B01CF-C21D-6848-80B6-F9DBAC4D56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451"/>
          <a:stretch/>
        </p:blipFill>
        <p:spPr>
          <a:xfrm>
            <a:off x="8247706" y="0"/>
            <a:ext cx="3962400" cy="272376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4116A70-6D30-B64B-84AE-6676CE25EE11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"/>
            <a:ext cx="10515600" cy="5890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Avenir Boo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87FABC-386B-BE41-9360-990D0DC92C8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237" y="6206010"/>
            <a:ext cx="1354315" cy="599768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0E5DD1-1D5A-EC48-90ED-036D487F2498}"/>
              </a:ext>
            </a:extLst>
          </p:cNvPr>
          <p:cNvCxnSpPr/>
          <p:nvPr userDrawn="1"/>
        </p:nvCxnSpPr>
        <p:spPr>
          <a:xfrm>
            <a:off x="-18106" y="6206010"/>
            <a:ext cx="1222821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288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6FBFB7-708F-7843-990E-227FD2CF78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SzPct val="80000"/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SzPct val="80000"/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SzPct val="80000"/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SzPct val="80000"/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SzPct val="80000"/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1316F0-BC46-1F40-9E60-DE0C85C9B2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SzPct val="80000"/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85800" indent="-228600">
              <a:buSzPct val="80000"/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1143000" indent="-228600">
              <a:buSzPct val="80000"/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600200" indent="-228600">
              <a:buSzPct val="80000"/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2057400" indent="-228600">
              <a:buSzPct val="80000"/>
              <a:buFontTx/>
              <a:buBlip>
                <a:blip r:embed="rId2"/>
              </a:buBlip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959A37-C859-364B-9728-D6D9722F4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2F7EE-8905-134D-8CA3-3C0C9C19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EB147C-6EAA-6443-BD52-87A31167BFA7}"/>
              </a:ext>
            </a:extLst>
          </p:cNvPr>
          <p:cNvSpPr/>
          <p:nvPr userDrawn="1"/>
        </p:nvSpPr>
        <p:spPr>
          <a:xfrm>
            <a:off x="0" y="0"/>
            <a:ext cx="12192000" cy="954157"/>
          </a:xfrm>
          <a:prstGeom prst="rect">
            <a:avLst/>
          </a:prstGeom>
          <a:solidFill>
            <a:srgbClr val="5D2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955714-5BB0-8C4B-B306-C4F13CD544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9451"/>
          <a:stretch/>
        </p:blipFill>
        <p:spPr>
          <a:xfrm>
            <a:off x="8247706" y="0"/>
            <a:ext cx="3962400" cy="272376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2BD0349-85FF-354C-A51B-3BBEEF64F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"/>
            <a:ext cx="10515600" cy="589032"/>
          </a:xfrm>
        </p:spPr>
        <p:txBody>
          <a:bodyPr>
            <a:noAutofit/>
          </a:bodyPr>
          <a:lstStyle>
            <a:lvl1pPr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B38FBB-AE6A-574C-8E04-0AC4CE4364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237" y="6206010"/>
            <a:ext cx="1354315" cy="5997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53E0E5-D131-C44A-B927-20F78A67F88B}"/>
              </a:ext>
            </a:extLst>
          </p:cNvPr>
          <p:cNvCxnSpPr/>
          <p:nvPr userDrawn="1"/>
        </p:nvCxnSpPr>
        <p:spPr>
          <a:xfrm>
            <a:off x="-18106" y="6206010"/>
            <a:ext cx="1222821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876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9A4803-6D8E-C84B-A43A-F1DCF3024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tx1">
                    <a:lumMod val="50000"/>
                    <a:lumOff val="50000"/>
                  </a:schemeClr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98487-C1F9-2646-B346-AF99AA366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buSzPct val="80000"/>
              <a:buFontTx/>
              <a:buBlip>
                <a:blip r:embed="rId2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1pPr>
            <a:lvl2pPr marL="685800" indent="-228600">
              <a:buSzPct val="80000"/>
              <a:buFontTx/>
              <a:buBlip>
                <a:blip r:embed="rId2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2pPr>
            <a:lvl3pPr marL="1143000" indent="-228600">
              <a:buSzPct val="80000"/>
              <a:buFontTx/>
              <a:buBlip>
                <a:blip r:embed="rId2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3pPr>
            <a:lvl4pPr marL="1600200" indent="-228600">
              <a:buSzPct val="80000"/>
              <a:buFontTx/>
              <a:buBlip>
                <a:blip r:embed="rId2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4pPr>
            <a:lvl5pPr marL="2057400" indent="-228600">
              <a:buSzPct val="80000"/>
              <a:buFontTx/>
              <a:buBlip>
                <a:blip r:embed="rId2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F6AE207-E463-6B4F-BE0D-CD43B8A00F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 i="0">
                <a:solidFill>
                  <a:schemeClr val="tx1">
                    <a:lumMod val="50000"/>
                    <a:lumOff val="50000"/>
                  </a:schemeClr>
                </a:solidFill>
                <a:latin typeface="Avenir Black" panose="02000503020000020003" pitchFamily="2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9E7A9A-946A-2741-9961-720F4E471D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SzPct val="80000"/>
              <a:buFontTx/>
              <a:buBlip>
                <a:blip r:embed="rId2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1pPr>
            <a:lvl2pPr marL="685800" indent="-228600">
              <a:buSzPct val="80000"/>
              <a:buFontTx/>
              <a:buBlip>
                <a:blip r:embed="rId2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2pPr>
            <a:lvl3pPr marL="1143000" indent="-228600">
              <a:buSzPct val="80000"/>
              <a:buFontTx/>
              <a:buBlip>
                <a:blip r:embed="rId2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3pPr>
            <a:lvl4pPr marL="1600200" indent="-228600">
              <a:buSzPct val="80000"/>
              <a:buFontTx/>
              <a:buBlip>
                <a:blip r:embed="rId2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4pPr>
            <a:lvl5pPr marL="2057400" indent="-228600">
              <a:buSzPct val="80000"/>
              <a:buFontTx/>
              <a:buBlip>
                <a:blip r:embed="rId2"/>
              </a:buBlip>
              <a:defRPr b="0" i="0">
                <a:solidFill>
                  <a:schemeClr val="tx1">
                    <a:lumMod val="50000"/>
                    <a:lumOff val="50000"/>
                  </a:schemeClr>
                </a:solidFill>
                <a:latin typeface="Avenir Roman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244A63-EE85-1647-B0EC-2FA131867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A35C03-6DB5-E54D-A04C-AB0C62742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312477-CB84-7941-A937-4E4B2DB5F06B}"/>
              </a:ext>
            </a:extLst>
          </p:cNvPr>
          <p:cNvSpPr/>
          <p:nvPr userDrawn="1"/>
        </p:nvSpPr>
        <p:spPr>
          <a:xfrm>
            <a:off x="0" y="0"/>
            <a:ext cx="12192000" cy="954157"/>
          </a:xfrm>
          <a:prstGeom prst="rect">
            <a:avLst/>
          </a:prstGeom>
          <a:solidFill>
            <a:srgbClr val="5D2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BDF0B7-3333-7840-86E0-1B069A8DA2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9451"/>
          <a:stretch/>
        </p:blipFill>
        <p:spPr>
          <a:xfrm>
            <a:off x="8247706" y="0"/>
            <a:ext cx="3962400" cy="272376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AD6BAD8-B930-0647-8165-C722D023B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"/>
            <a:ext cx="10515600" cy="589032"/>
          </a:xfrm>
        </p:spPr>
        <p:txBody>
          <a:bodyPr>
            <a:noAutofit/>
          </a:bodyPr>
          <a:lstStyle>
            <a:lvl1pPr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A76EC1-74AC-4441-8873-CD177611175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88237" y="6206010"/>
            <a:ext cx="1354315" cy="59976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7C8F05B-4864-7744-9866-9AD28EF2E2E5}"/>
              </a:ext>
            </a:extLst>
          </p:cNvPr>
          <p:cNvCxnSpPr/>
          <p:nvPr userDrawn="1"/>
        </p:nvCxnSpPr>
        <p:spPr>
          <a:xfrm>
            <a:off x="-18106" y="6206010"/>
            <a:ext cx="1222821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69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75FB2B-A61B-4B4A-BAC4-3B3C6CA38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915EAA-065A-FC4C-89A7-0710E20D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64E641-8CBE-8F4E-9EF7-1F217E8E32E6}"/>
              </a:ext>
            </a:extLst>
          </p:cNvPr>
          <p:cNvSpPr/>
          <p:nvPr userDrawn="1"/>
        </p:nvSpPr>
        <p:spPr>
          <a:xfrm>
            <a:off x="0" y="0"/>
            <a:ext cx="12192000" cy="954157"/>
          </a:xfrm>
          <a:prstGeom prst="rect">
            <a:avLst/>
          </a:prstGeom>
          <a:solidFill>
            <a:srgbClr val="5D2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792487-8619-5B4E-AA9A-0FF1B91BED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451"/>
          <a:stretch/>
        </p:blipFill>
        <p:spPr>
          <a:xfrm>
            <a:off x="8247706" y="0"/>
            <a:ext cx="3962400" cy="272376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3C19B40-8463-5641-99C6-0C54A08F0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62"/>
            <a:ext cx="10515600" cy="589032"/>
          </a:xfrm>
        </p:spPr>
        <p:txBody>
          <a:bodyPr>
            <a:noAutofit/>
          </a:bodyPr>
          <a:lstStyle>
            <a:lvl1pPr>
              <a:defRPr sz="4000" b="0" i="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EEC196-927F-014D-B784-81B08B30A4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237" y="6206010"/>
            <a:ext cx="1354315" cy="599768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01AC10F-D77F-6D4A-B56E-4E04CCB838A7}"/>
              </a:ext>
            </a:extLst>
          </p:cNvPr>
          <p:cNvCxnSpPr/>
          <p:nvPr userDrawn="1"/>
        </p:nvCxnSpPr>
        <p:spPr>
          <a:xfrm>
            <a:off x="-18106" y="6206010"/>
            <a:ext cx="1222821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1681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D59665E-BAA1-0442-9233-4E1C24249A44}"/>
              </a:ext>
            </a:extLst>
          </p:cNvPr>
          <p:cNvSpPr/>
          <p:nvPr userDrawn="1"/>
        </p:nvSpPr>
        <p:spPr>
          <a:xfrm>
            <a:off x="0" y="0"/>
            <a:ext cx="12192000" cy="6206009"/>
          </a:xfrm>
          <a:prstGeom prst="rect">
            <a:avLst/>
          </a:prstGeom>
          <a:solidFill>
            <a:srgbClr val="6CB7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0D64B-8FFD-A54A-9CCC-D974DBE8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B8DB9-7B3A-6745-9901-5484BEC72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7392A-E49D-8440-917E-0838802F2D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451"/>
          <a:stretch/>
        </p:blipFill>
        <p:spPr>
          <a:xfrm>
            <a:off x="8247706" y="0"/>
            <a:ext cx="3962400" cy="2723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5C85EC-0461-914F-B40A-52CEBCB5D1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237" y="6206010"/>
            <a:ext cx="1354315" cy="5997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81096C-68C7-974B-A853-6D09580F80C9}"/>
              </a:ext>
            </a:extLst>
          </p:cNvPr>
          <p:cNvCxnSpPr/>
          <p:nvPr userDrawn="1"/>
        </p:nvCxnSpPr>
        <p:spPr>
          <a:xfrm>
            <a:off x="-18106" y="6206010"/>
            <a:ext cx="1222821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exagon 13">
            <a:extLst>
              <a:ext uri="{FF2B5EF4-FFF2-40B4-BE49-F238E27FC236}">
                <a16:creationId xmlns:a16="http://schemas.microsoft.com/office/drawing/2014/main" id="{B6CD00A9-75C1-0349-85FC-A53B4DDF6C55}"/>
              </a:ext>
            </a:extLst>
          </p:cNvPr>
          <p:cNvSpPr/>
          <p:nvPr userDrawn="1"/>
        </p:nvSpPr>
        <p:spPr>
          <a:xfrm rot="5400000">
            <a:off x="5404757" y="735361"/>
            <a:ext cx="5492932" cy="4735286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ECBF844-07CF-6942-8CE9-4F077AD89CD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83109" y="1649110"/>
            <a:ext cx="4536228" cy="2907788"/>
          </a:xfrm>
          <a:prstGeom prst="rect">
            <a:avLst/>
          </a:prstGeom>
        </p:spPr>
      </p:pic>
      <p:sp>
        <p:nvSpPr>
          <p:cNvPr id="20" name="object 13">
            <a:extLst>
              <a:ext uri="{FF2B5EF4-FFF2-40B4-BE49-F238E27FC236}">
                <a16:creationId xmlns:a16="http://schemas.microsoft.com/office/drawing/2014/main" id="{378AF080-BF4E-AF48-90F2-31D9A102C9A8}"/>
              </a:ext>
            </a:extLst>
          </p:cNvPr>
          <p:cNvSpPr/>
          <p:nvPr userDrawn="1"/>
        </p:nvSpPr>
        <p:spPr>
          <a:xfrm>
            <a:off x="820957" y="2300855"/>
            <a:ext cx="5044045" cy="422909"/>
          </a:xfrm>
          <a:custGeom>
            <a:avLst/>
            <a:gdLst/>
            <a:ahLst/>
            <a:cxnLst/>
            <a:rect l="l" t="t" r="r" b="b"/>
            <a:pathLst>
              <a:path w="2100580" h="422910">
                <a:moveTo>
                  <a:pt x="0" y="422846"/>
                </a:moveTo>
                <a:lnTo>
                  <a:pt x="0" y="0"/>
                </a:lnTo>
                <a:lnTo>
                  <a:pt x="2100046" y="0"/>
                </a:lnTo>
              </a:path>
            </a:pathLst>
          </a:custGeom>
          <a:ln w="233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249C02A-F248-4E40-AD44-BAAC3299B4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9973" y="2653331"/>
            <a:ext cx="4091873" cy="1333152"/>
          </a:xfrm>
        </p:spPr>
        <p:txBody>
          <a:bodyPr anchor="t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nl-NL"/>
              <a:t>Klik om stijl te </a:t>
            </a:r>
            <a:br>
              <a:rPr lang="nl-NL"/>
            </a:br>
            <a:r>
              <a:rPr lang="nl-NL"/>
              <a:t>bewerken</a:t>
            </a:r>
            <a:endParaRPr lang="en-US"/>
          </a:p>
        </p:txBody>
      </p:sp>
      <p:sp>
        <p:nvSpPr>
          <p:cNvPr id="22" name="object 14">
            <a:extLst>
              <a:ext uri="{FF2B5EF4-FFF2-40B4-BE49-F238E27FC236}">
                <a16:creationId xmlns:a16="http://schemas.microsoft.com/office/drawing/2014/main" id="{35F27C4D-F674-8942-BC24-D1136026E56A}"/>
              </a:ext>
            </a:extLst>
          </p:cNvPr>
          <p:cNvSpPr/>
          <p:nvPr userDrawn="1"/>
        </p:nvSpPr>
        <p:spPr>
          <a:xfrm>
            <a:off x="752471" y="2707436"/>
            <a:ext cx="153301" cy="177089"/>
          </a:xfrm>
          <a:custGeom>
            <a:avLst/>
            <a:gdLst/>
            <a:ahLst/>
            <a:cxnLst/>
            <a:rect l="l" t="t" r="r" b="b"/>
            <a:pathLst>
              <a:path w="626110" h="723264">
                <a:moveTo>
                  <a:pt x="312953" y="0"/>
                </a:moveTo>
                <a:lnTo>
                  <a:pt x="0" y="180682"/>
                </a:lnTo>
                <a:lnTo>
                  <a:pt x="0" y="542061"/>
                </a:lnTo>
                <a:lnTo>
                  <a:pt x="312953" y="722744"/>
                </a:lnTo>
                <a:lnTo>
                  <a:pt x="625906" y="542061"/>
                </a:lnTo>
                <a:lnTo>
                  <a:pt x="625906" y="180682"/>
                </a:lnTo>
                <a:lnTo>
                  <a:pt x="3129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9652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D59665E-BAA1-0442-9233-4E1C24249A44}"/>
              </a:ext>
            </a:extLst>
          </p:cNvPr>
          <p:cNvSpPr/>
          <p:nvPr userDrawn="1"/>
        </p:nvSpPr>
        <p:spPr>
          <a:xfrm>
            <a:off x="0" y="0"/>
            <a:ext cx="12192000" cy="6206009"/>
          </a:xfrm>
          <a:prstGeom prst="rect">
            <a:avLst/>
          </a:prstGeom>
          <a:solidFill>
            <a:srgbClr val="75B0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D0D64B-8FFD-A54A-9CCC-D974DBE84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B8DB9-7B3A-6745-9901-5484BEC72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C37392A-E49D-8440-917E-0838802F2D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451"/>
          <a:stretch/>
        </p:blipFill>
        <p:spPr>
          <a:xfrm>
            <a:off x="8247706" y="0"/>
            <a:ext cx="3962400" cy="27237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5C85EC-0461-914F-B40A-52CEBCB5D1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8237" y="6206010"/>
            <a:ext cx="1354315" cy="599768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781096C-68C7-974B-A853-6D09580F80C9}"/>
              </a:ext>
            </a:extLst>
          </p:cNvPr>
          <p:cNvCxnSpPr/>
          <p:nvPr userDrawn="1"/>
        </p:nvCxnSpPr>
        <p:spPr>
          <a:xfrm>
            <a:off x="-18106" y="6206010"/>
            <a:ext cx="12228212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Hexagon 13">
            <a:extLst>
              <a:ext uri="{FF2B5EF4-FFF2-40B4-BE49-F238E27FC236}">
                <a16:creationId xmlns:a16="http://schemas.microsoft.com/office/drawing/2014/main" id="{B6CD00A9-75C1-0349-85FC-A53B4DDF6C55}"/>
              </a:ext>
            </a:extLst>
          </p:cNvPr>
          <p:cNvSpPr/>
          <p:nvPr userDrawn="1"/>
        </p:nvSpPr>
        <p:spPr>
          <a:xfrm rot="5400000">
            <a:off x="5404757" y="735361"/>
            <a:ext cx="5492932" cy="4735286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bject 13">
            <a:extLst>
              <a:ext uri="{FF2B5EF4-FFF2-40B4-BE49-F238E27FC236}">
                <a16:creationId xmlns:a16="http://schemas.microsoft.com/office/drawing/2014/main" id="{8D384386-EA5C-F644-8FBA-C0DD5DD74EEB}"/>
              </a:ext>
            </a:extLst>
          </p:cNvPr>
          <p:cNvSpPr/>
          <p:nvPr userDrawn="1"/>
        </p:nvSpPr>
        <p:spPr>
          <a:xfrm>
            <a:off x="820957" y="2300855"/>
            <a:ext cx="5044045" cy="422909"/>
          </a:xfrm>
          <a:custGeom>
            <a:avLst/>
            <a:gdLst/>
            <a:ahLst/>
            <a:cxnLst/>
            <a:rect l="l" t="t" r="r" b="b"/>
            <a:pathLst>
              <a:path w="2100580" h="422910">
                <a:moveTo>
                  <a:pt x="0" y="422846"/>
                </a:moveTo>
                <a:lnTo>
                  <a:pt x="0" y="0"/>
                </a:lnTo>
                <a:lnTo>
                  <a:pt x="2100046" y="0"/>
                </a:lnTo>
              </a:path>
            </a:pathLst>
          </a:custGeom>
          <a:ln w="2336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FFA7254-63BC-5044-BB0E-4289CFE2A66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89973" y="2653331"/>
            <a:ext cx="4091873" cy="1333152"/>
          </a:xfrm>
        </p:spPr>
        <p:txBody>
          <a:bodyPr anchor="t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nl-NL"/>
              <a:t>Klik om stijl te </a:t>
            </a:r>
            <a:br>
              <a:rPr lang="nl-NL"/>
            </a:br>
            <a:r>
              <a:rPr lang="nl-NL"/>
              <a:t>bewerken</a:t>
            </a:r>
            <a:endParaRPr lang="en-US"/>
          </a:p>
        </p:txBody>
      </p:sp>
      <p:sp>
        <p:nvSpPr>
          <p:cNvPr id="19" name="object 14">
            <a:extLst>
              <a:ext uri="{FF2B5EF4-FFF2-40B4-BE49-F238E27FC236}">
                <a16:creationId xmlns:a16="http://schemas.microsoft.com/office/drawing/2014/main" id="{6410E8EE-1F82-4F41-AF08-D0DF7AEC8BCC}"/>
              </a:ext>
            </a:extLst>
          </p:cNvPr>
          <p:cNvSpPr/>
          <p:nvPr userDrawn="1"/>
        </p:nvSpPr>
        <p:spPr>
          <a:xfrm>
            <a:off x="752471" y="2707436"/>
            <a:ext cx="153301" cy="177089"/>
          </a:xfrm>
          <a:custGeom>
            <a:avLst/>
            <a:gdLst/>
            <a:ahLst/>
            <a:cxnLst/>
            <a:rect l="l" t="t" r="r" b="b"/>
            <a:pathLst>
              <a:path w="626110" h="723264">
                <a:moveTo>
                  <a:pt x="312953" y="0"/>
                </a:moveTo>
                <a:lnTo>
                  <a:pt x="0" y="180682"/>
                </a:lnTo>
                <a:lnTo>
                  <a:pt x="0" y="542061"/>
                </a:lnTo>
                <a:lnTo>
                  <a:pt x="312953" y="722744"/>
                </a:lnTo>
                <a:lnTo>
                  <a:pt x="625906" y="542061"/>
                </a:lnTo>
                <a:lnTo>
                  <a:pt x="625906" y="180682"/>
                </a:lnTo>
                <a:lnTo>
                  <a:pt x="31295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34FFF1-A6AF-EB4F-8939-BD021E59AD8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17385" y="1562099"/>
            <a:ext cx="4383916" cy="308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58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E57FEC-9278-6245-AA6A-F08D89FB2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BD65EB-3FB2-3E41-9346-F629229AC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AA0F8D-B8E8-264A-8A96-85FC0B0D91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BFB44-2F96-3B42-A340-01A44FC5424B}" type="datetimeFigureOut">
              <a:rPr lang="en-US" smtClean="0"/>
              <a:t>3/24/2021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F9055-58D8-2741-82F5-5BF541CFF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3CDC80-FB81-2E44-BCD1-106ADF2BD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8C65E-48B1-C440-8686-E2028FF5D4DC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26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jpeg"/><Relationship Id="rId5" Type="http://schemas.openxmlformats.org/officeDocument/2006/relationships/image" Target="../media/image14.jpeg"/><Relationship Id="rId4" Type="http://schemas.openxmlformats.org/officeDocument/2006/relationships/image" Target="../media/image12.jpeg"/><Relationship Id="rId9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0.pn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A873D9-1694-4644-92A6-1A329EE5AE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0" y="2975332"/>
            <a:ext cx="4857750" cy="1333152"/>
          </a:xfrm>
        </p:spPr>
        <p:txBody>
          <a:bodyPr anchor="t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nl-NL" sz="3800" b="1" i="0" dirty="0">
                <a:effectLst/>
                <a:latin typeface="DINPro"/>
              </a:rPr>
              <a:t>Hoe integreer ik zorg- en welzijnstechnologie in mijn onderwijs?</a:t>
            </a:r>
            <a:endParaRPr lang="en-US" sz="3800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107439"/>
            <a:ext cx="1738886" cy="192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69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09018-AA7A-9945-8526-70A1D6C19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Tijd</a:t>
            </a:r>
            <a:r>
              <a:rPr lang="en-US" dirty="0"/>
              <a:t> om </a:t>
            </a:r>
            <a:r>
              <a:rPr lang="en-US" dirty="0" err="1"/>
              <a:t>inspiratie</a:t>
            </a:r>
            <a:r>
              <a:rPr lang="en-US" dirty="0"/>
              <a:t> op </a:t>
            </a:r>
            <a:r>
              <a:rPr lang="en-US" dirty="0" err="1"/>
              <a:t>te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1381B-998F-2F47-89D1-1CBD6ACD0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59864"/>
            <a:ext cx="110013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l-NL" sz="3300" b="1" dirty="0"/>
          </a:p>
          <a:p>
            <a:pPr marL="0" indent="0">
              <a:buNone/>
            </a:pPr>
            <a:endParaRPr lang="nl-NL" sz="33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Profielfoto van Job van &amp;#39;t Ve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2" y="2250188"/>
            <a:ext cx="1216911" cy="12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jors Groenev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49" y="2250188"/>
            <a:ext cx="1216912" cy="12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ofielfoto van Astrid Schat MEd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0" y="2250188"/>
            <a:ext cx="1216912" cy="12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oto bewerk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2" y="4257424"/>
            <a:ext cx="1216912" cy="12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838199" y="3616818"/>
            <a:ext cx="156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Job van ‘Veer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3318314" y="3616818"/>
            <a:ext cx="156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Astrid Schat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5798429" y="3616818"/>
            <a:ext cx="188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Sjors Groeneveld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6569072" y="11647168"/>
            <a:ext cx="4989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Jolanda van Til </a:t>
            </a:r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475" y="6289922"/>
            <a:ext cx="490826" cy="542925"/>
          </a:xfrm>
          <a:prstGeom prst="rect">
            <a:avLst/>
          </a:prstGeom>
        </p:spPr>
      </p:pic>
      <p:pic>
        <p:nvPicPr>
          <p:cNvPr id="2050" name="Picture 2" descr="Suzanne Verheijd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49" y="4257424"/>
            <a:ext cx="1216912" cy="12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rofielfoto van Christa Nieuwboer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1" y="4257425"/>
            <a:ext cx="1216912" cy="12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/>
          <p:cNvSpPr txBox="1"/>
          <p:nvPr/>
        </p:nvSpPr>
        <p:spPr>
          <a:xfrm>
            <a:off x="838199" y="5621634"/>
            <a:ext cx="156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Jolanda van Til </a:t>
            </a:r>
          </a:p>
        </p:txBody>
      </p:sp>
      <p:sp>
        <p:nvSpPr>
          <p:cNvPr id="24" name="Tekstvak 23"/>
          <p:cNvSpPr txBox="1"/>
          <p:nvPr/>
        </p:nvSpPr>
        <p:spPr>
          <a:xfrm>
            <a:off x="3318313" y="5621634"/>
            <a:ext cx="1973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Christa Nieuwboer</a:t>
            </a:r>
          </a:p>
        </p:txBody>
      </p:sp>
      <p:sp>
        <p:nvSpPr>
          <p:cNvPr id="25" name="Tekstvak 24"/>
          <p:cNvSpPr txBox="1"/>
          <p:nvPr/>
        </p:nvSpPr>
        <p:spPr>
          <a:xfrm>
            <a:off x="5886449" y="5621634"/>
            <a:ext cx="21358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Suzanne Verheijden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8052815" y="1950272"/>
            <a:ext cx="408432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Zie voor de sessies: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De mail met alle linkjes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De link naar de </a:t>
            </a:r>
            <a:r>
              <a:rPr lang="nl-NL" sz="2000" dirty="0" err="1"/>
              <a:t>padlet</a:t>
            </a:r>
            <a:r>
              <a:rPr lang="nl-NL" sz="2000" dirty="0"/>
              <a:t> in de chat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r>
              <a:rPr lang="nl-NL" sz="2000" dirty="0"/>
              <a:t>Ieder sessie wordt 2 keer aangeboden</a:t>
            </a:r>
          </a:p>
          <a:p>
            <a:endParaRPr lang="nl-NL" sz="2000" dirty="0"/>
          </a:p>
          <a:p>
            <a:r>
              <a:rPr lang="nl-NL" sz="2000" dirty="0"/>
              <a:t>Sessies duren 20 minuten, met korte pauzes tussen door. </a:t>
            </a:r>
          </a:p>
          <a:p>
            <a:endParaRPr lang="nl-NL" sz="2000" dirty="0"/>
          </a:p>
          <a:p>
            <a:r>
              <a:rPr lang="nl-NL" sz="2000" dirty="0"/>
              <a:t>16.15 weer centraal voor de afsluiting</a:t>
            </a:r>
            <a:r>
              <a:rPr lang="nl-NL" dirty="0"/>
              <a:t>. </a:t>
            </a:r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34150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 doen dit samen door 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Digitale </a:t>
            </a:r>
            <a:r>
              <a:rPr lang="nl-NL" dirty="0" err="1"/>
              <a:t>vakcommunity</a:t>
            </a:r>
            <a:r>
              <a:rPr lang="nl-NL" dirty="0"/>
              <a:t> aanjagen</a:t>
            </a:r>
          </a:p>
          <a:p>
            <a:r>
              <a:rPr lang="nl-NL" dirty="0"/>
              <a:t>Landelijk en regionaal gesprekspartner te zijn </a:t>
            </a:r>
          </a:p>
          <a:p>
            <a:r>
              <a:rPr lang="nl-NL" dirty="0"/>
              <a:t>Netwerkbijeenkomsten te organiseren</a:t>
            </a:r>
          </a:p>
          <a:p>
            <a:r>
              <a:rPr lang="nl-NL" dirty="0"/>
              <a:t>Nieuwsbrief te versturen </a:t>
            </a:r>
          </a:p>
          <a:p>
            <a:r>
              <a:rPr lang="nl-NL" dirty="0"/>
              <a:t>Aansluiten bij andere werkgroepen binnen </a:t>
            </a:r>
            <a:r>
              <a:rPr lang="nl-NL" dirty="0" err="1"/>
              <a:t>Digivaardig</a:t>
            </a:r>
            <a:r>
              <a:rPr lang="nl-NL" dirty="0"/>
              <a:t> in de zorg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475" y="6289922"/>
            <a:ext cx="490826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52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 ….. Inspiratie opgedaan? </a:t>
            </a:r>
          </a:p>
        </p:txBody>
      </p:sp>
      <p:pic>
        <p:nvPicPr>
          <p:cNvPr id="1026" name="Picture 2" descr="Voorbeeld van afbeeld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47" y="931772"/>
            <a:ext cx="9952653" cy="590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157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Doe mee!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Meld je aan voor de nieuwsbrief en volg de ontwikkelingen</a:t>
            </a:r>
          </a:p>
          <a:p>
            <a:r>
              <a:rPr lang="nl-NL" dirty="0"/>
              <a:t>Meld je aan bij de werkgroep onderwijs en draag actief bij aan ontwikkelingen en activiteiten die in gang worden gezet </a:t>
            </a:r>
          </a:p>
          <a:p>
            <a:r>
              <a:rPr lang="nl-NL" dirty="0"/>
              <a:t>Wordt actief in de community van hbo verpleegkunde in de groep zorgtechnologie: mbo is ook  van harte welkom! </a:t>
            </a:r>
          </a:p>
          <a:p>
            <a:r>
              <a:rPr lang="nl-NL" dirty="0"/>
              <a:t>Meld je aan voor de kenniswerkplaats die samen met </a:t>
            </a:r>
            <a:r>
              <a:rPr lang="nl-NL" dirty="0" err="1"/>
              <a:t>Vilans</a:t>
            </a:r>
            <a:r>
              <a:rPr lang="nl-NL" dirty="0"/>
              <a:t> wordt georganiseerd over dit thema. Informatie volgt nog.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475" y="6289922"/>
            <a:ext cx="490826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9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kun je van ons verwachten?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N.a.v. vandaag een mail met alle informatie en mogelijkheden nog een keer op een rij </a:t>
            </a:r>
            <a:r>
              <a:rPr lang="nl-NL" dirty="0">
                <a:sym typeface="Wingdings" panose="05000000000000000000" pitchFamily="2" charset="2"/>
              </a:rPr>
              <a:t></a:t>
            </a:r>
          </a:p>
          <a:p>
            <a:r>
              <a:rPr lang="nl-NL" dirty="0">
                <a:sym typeface="Wingdings" panose="05000000000000000000" pitchFamily="2" charset="2"/>
              </a:rPr>
              <a:t>Een link naar een vragenlijst  om te horen waar jij behoefte aan hebt, zodat we daar op aan kunnen sluiten. </a:t>
            </a:r>
          </a:p>
          <a:p>
            <a:r>
              <a:rPr lang="nl-NL" dirty="0">
                <a:sym typeface="Wingdings" panose="05000000000000000000" pitchFamily="2" charset="2"/>
              </a:rPr>
              <a:t>Mooie initiatieven die nog mooier worden wanneer jullie daar </a:t>
            </a:r>
            <a:r>
              <a:rPr lang="nl-NL">
                <a:sym typeface="Wingdings" panose="05000000000000000000" pitchFamily="2" charset="2"/>
              </a:rPr>
              <a:t>aan bijdragen. </a:t>
            </a:r>
            <a:endParaRPr lang="nl-NL" dirty="0">
              <a:sym typeface="Wingdings" panose="05000000000000000000" pitchFamily="2" charset="2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475" y="6289922"/>
            <a:ext cx="490826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524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BA873D9-1694-4644-92A6-1A329EE5AE6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38250" y="2975332"/>
            <a:ext cx="4857750" cy="1333152"/>
          </a:xfrm>
        </p:spPr>
        <p:txBody>
          <a:bodyPr anchor="t">
            <a:noAutofit/>
          </a:bodyPr>
          <a:lstStyle>
            <a:lvl1pPr algn="l">
              <a:defRPr sz="4800" b="0" i="0">
                <a:solidFill>
                  <a:schemeClr val="bg1"/>
                </a:solidFill>
                <a:latin typeface="Avenir Roman" panose="02000503020000020003" pitchFamily="2" charset="0"/>
              </a:defRPr>
            </a:lvl1pPr>
          </a:lstStyle>
          <a:p>
            <a:r>
              <a:rPr lang="nl-NL" sz="3800" b="1" i="0" dirty="0">
                <a:effectLst/>
                <a:latin typeface="DINPro"/>
              </a:rPr>
              <a:t>Hoe integreer ik zorg- en welzijnstechnologie in mijn onderwijs?</a:t>
            </a:r>
            <a:endParaRPr lang="en-US" sz="3800" b="1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3650" y="107439"/>
            <a:ext cx="1738886" cy="1923461"/>
          </a:xfrm>
          <a:prstGeom prst="rect">
            <a:avLst/>
          </a:prstGeom>
        </p:spPr>
      </p:pic>
      <p:sp>
        <p:nvSpPr>
          <p:cNvPr id="2" name="Ovaal bijschrift 1"/>
          <p:cNvSpPr/>
          <p:nvPr/>
        </p:nvSpPr>
        <p:spPr>
          <a:xfrm>
            <a:off x="7022592" y="2231620"/>
            <a:ext cx="5169408" cy="3340124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/>
              <a:t>Dank jullie wel!</a:t>
            </a:r>
          </a:p>
        </p:txBody>
      </p:sp>
    </p:spTree>
    <p:extLst>
      <p:ext uri="{BB962C8B-B14F-4D97-AF65-F5344CB8AC3E}">
        <p14:creationId xmlns:p14="http://schemas.microsoft.com/office/powerpoint/2010/main" val="22463532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09018-AA7A-9945-8526-70A1D6C191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Welkom!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1381B-998F-2F47-89D1-1CBD6ACD03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459864"/>
            <a:ext cx="11001375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3300" b="1" dirty="0"/>
              <a:t>Kerngroep Werkgroep onderwijs </a:t>
            </a:r>
            <a:r>
              <a:rPr lang="nl-NL" sz="3300" b="1" dirty="0" err="1"/>
              <a:t>Digivaardig</a:t>
            </a:r>
            <a:r>
              <a:rPr lang="nl-NL" sz="3300" b="1" dirty="0"/>
              <a:t> in de zorg</a:t>
            </a:r>
          </a:p>
          <a:p>
            <a:pPr marL="0" indent="0">
              <a:buNone/>
            </a:pPr>
            <a:endParaRPr lang="nl-NL" sz="3300" b="1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Profielfoto van Job van &amp;#39;t Ve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2" y="2250188"/>
            <a:ext cx="1216911" cy="12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jors Groeneve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49" y="2250188"/>
            <a:ext cx="1216912" cy="12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fielfoto van Anne-mie Sponsele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8" t="12544" r="5677" b="-8200"/>
          <a:stretch/>
        </p:blipFill>
        <p:spPr bwMode="auto">
          <a:xfrm>
            <a:off x="984691" y="4155370"/>
            <a:ext cx="1057271" cy="130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ofielfoto van Astrid Schat MEd.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0" y="2250188"/>
            <a:ext cx="1216912" cy="12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rofielfoto van Hilde Meij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38" y="2250188"/>
            <a:ext cx="1216912" cy="12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Maaike Heijltje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1" y="4155370"/>
            <a:ext cx="1216911" cy="12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Foto bewerk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49" y="4155370"/>
            <a:ext cx="1216912" cy="121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/>
          <p:cNvSpPr txBox="1"/>
          <p:nvPr/>
        </p:nvSpPr>
        <p:spPr>
          <a:xfrm>
            <a:off x="838199" y="3616818"/>
            <a:ext cx="156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Job van ‘Veer</a:t>
            </a:r>
          </a:p>
        </p:txBody>
      </p:sp>
      <p:sp>
        <p:nvSpPr>
          <p:cNvPr id="16" name="Tekstvak 15"/>
          <p:cNvSpPr txBox="1"/>
          <p:nvPr/>
        </p:nvSpPr>
        <p:spPr>
          <a:xfrm>
            <a:off x="3318314" y="3616818"/>
            <a:ext cx="156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Astrid Schat</a:t>
            </a:r>
          </a:p>
        </p:txBody>
      </p:sp>
      <p:sp>
        <p:nvSpPr>
          <p:cNvPr id="17" name="Tekstvak 16"/>
          <p:cNvSpPr txBox="1"/>
          <p:nvPr/>
        </p:nvSpPr>
        <p:spPr>
          <a:xfrm>
            <a:off x="5798429" y="3616818"/>
            <a:ext cx="1888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Sjors Groeneveld</a:t>
            </a:r>
          </a:p>
        </p:txBody>
      </p:sp>
      <p:sp>
        <p:nvSpPr>
          <p:cNvPr id="18" name="Tekstvak 17"/>
          <p:cNvSpPr txBox="1"/>
          <p:nvPr/>
        </p:nvSpPr>
        <p:spPr>
          <a:xfrm>
            <a:off x="8277221" y="3635533"/>
            <a:ext cx="156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Hilde Meijs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904871" y="5459051"/>
            <a:ext cx="2152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Anne-mie</a:t>
            </a:r>
            <a:r>
              <a:rPr lang="nl-NL" dirty="0"/>
              <a:t> Sponselee</a:t>
            </a:r>
          </a:p>
        </p:txBody>
      </p:sp>
      <p:sp>
        <p:nvSpPr>
          <p:cNvPr id="20" name="Tekstvak 19"/>
          <p:cNvSpPr txBox="1"/>
          <p:nvPr/>
        </p:nvSpPr>
        <p:spPr>
          <a:xfrm>
            <a:off x="3318313" y="5448713"/>
            <a:ext cx="1787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Maaike Heijltjes</a:t>
            </a:r>
          </a:p>
        </p:txBody>
      </p:sp>
      <p:sp>
        <p:nvSpPr>
          <p:cNvPr id="21" name="Tekstvak 20"/>
          <p:cNvSpPr txBox="1"/>
          <p:nvPr/>
        </p:nvSpPr>
        <p:spPr>
          <a:xfrm>
            <a:off x="5798429" y="5439188"/>
            <a:ext cx="1562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Jolanda van Til </a:t>
            </a:r>
          </a:p>
        </p:txBody>
      </p:sp>
      <p:pic>
        <p:nvPicPr>
          <p:cNvPr id="22" name="Afbeelding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475" y="6289922"/>
            <a:ext cx="490826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3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Programma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Wat je van deze 2 uur kunt verwachten </a:t>
            </a:r>
            <a:r>
              <a:rPr lang="nl-NL" dirty="0">
                <a:sym typeface="Wingdings" panose="05000000000000000000" pitchFamily="2" charset="2"/>
              </a:rPr>
              <a:t> </a:t>
            </a:r>
            <a:endParaRPr lang="nl-NL" dirty="0"/>
          </a:p>
          <a:p>
            <a:r>
              <a:rPr lang="nl-NL" dirty="0"/>
              <a:t>Wat houdt de werkgroep onderwijs </a:t>
            </a:r>
            <a:r>
              <a:rPr lang="nl-NL" dirty="0" err="1"/>
              <a:t>Digivaardig</a:t>
            </a:r>
            <a:r>
              <a:rPr lang="nl-NL" dirty="0"/>
              <a:t> in de zorg in? </a:t>
            </a:r>
          </a:p>
          <a:p>
            <a:r>
              <a:rPr lang="nl-NL" dirty="0"/>
              <a:t>Wat houdt het Platform Inzet van Technologie voor Zorg en Welzijn in? </a:t>
            </a:r>
          </a:p>
          <a:p>
            <a:r>
              <a:rPr lang="nl-NL" dirty="0"/>
              <a:t>Inspiratiesessies volgen </a:t>
            </a:r>
          </a:p>
          <a:p>
            <a:r>
              <a:rPr lang="nl-NL" dirty="0"/>
              <a:t>Plenaire afsluiting met veel ideeën voor vervolgacties 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475" y="6289922"/>
            <a:ext cx="490826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8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je van deze 2 uur kunt verwachten </a:t>
            </a:r>
            <a:r>
              <a:rPr lang="nl-NL" dirty="0">
                <a:sym typeface="Wingdings" panose="05000000000000000000" pitchFamily="2" charset="2"/>
              </a:rPr>
              <a:t>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Update van wat er speelt! En dat is veel </a:t>
            </a:r>
            <a:r>
              <a:rPr lang="nl-NL" dirty="0">
                <a:sym typeface="Wingdings" panose="05000000000000000000" pitchFamily="2" charset="2"/>
              </a:rPr>
              <a:t></a:t>
            </a:r>
          </a:p>
          <a:p>
            <a:r>
              <a:rPr lang="nl-NL" dirty="0">
                <a:sym typeface="Wingdings" panose="05000000000000000000" pitchFamily="2" charset="2"/>
              </a:rPr>
              <a:t>Mensen ontmoeten! Netwerken, verbinden, … </a:t>
            </a:r>
          </a:p>
          <a:p>
            <a:r>
              <a:rPr lang="nl-NL" dirty="0">
                <a:sym typeface="Wingdings" panose="05000000000000000000" pitchFamily="2" charset="2"/>
              </a:rPr>
              <a:t>Dat je niet zelf het wiel opnieuw hoeft uit te vinden</a:t>
            </a:r>
          </a:p>
          <a:p>
            <a:r>
              <a:rPr lang="nl-NL" dirty="0">
                <a:sym typeface="Wingdings" panose="05000000000000000000" pitchFamily="2" charset="2"/>
              </a:rPr>
              <a:t>Inspiratie opdoen</a:t>
            </a:r>
          </a:p>
          <a:p>
            <a:r>
              <a:rPr lang="nl-NL" dirty="0">
                <a:sym typeface="Wingdings" panose="05000000000000000000" pitchFamily="2" charset="2"/>
              </a:rPr>
              <a:t>Weten hoe je in de toekomst geïnformeerd kunt worden en hoe je (actief) betrokken kunt zijn 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475" y="6289922"/>
            <a:ext cx="490826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60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600" dirty="0"/>
              <a:t>De werkgroep onderwijs </a:t>
            </a:r>
            <a:r>
              <a:rPr lang="nl-NL" sz="3600" dirty="0" err="1"/>
              <a:t>Digivaardig</a:t>
            </a:r>
            <a:r>
              <a:rPr lang="nl-NL" sz="3600" dirty="0"/>
              <a:t> in de zorg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4942" y="1144898"/>
            <a:ext cx="11582116" cy="514502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nl-NL" b="1" dirty="0"/>
              <a:t>Missie:</a:t>
            </a:r>
          </a:p>
          <a:p>
            <a:pPr marL="0" indent="0">
              <a:buNone/>
            </a:pPr>
            <a:r>
              <a:rPr lang="nl-NL" dirty="0"/>
              <a:t>Alle (toekomstige professionals in zorg en welzijn zijn voorbereid op de digitale aspecten van het werken in zorg en welzijn. 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b="1" dirty="0"/>
              <a:t>Doelen:</a:t>
            </a:r>
          </a:p>
          <a:p>
            <a:r>
              <a:rPr lang="nl-NL" dirty="0"/>
              <a:t>Stimuleren van de bewustwording over en het agenderen van het belang van de digitale aspecten in zorg- en welzijnsonderwijs.</a:t>
            </a:r>
          </a:p>
          <a:p>
            <a:r>
              <a:rPr lang="nl-NL" dirty="0">
                <a:sym typeface="Wingdings" panose="05000000000000000000" pitchFamily="2" charset="2"/>
              </a:rPr>
              <a:t>Ondersteunen in het (door)ontwikkelen en uitvoeren van onderwijsactiviteiten op dit vlak.</a:t>
            </a:r>
          </a:p>
          <a:p>
            <a:r>
              <a:rPr lang="nl-NL" dirty="0">
                <a:sym typeface="Wingdings" panose="05000000000000000000" pitchFamily="2" charset="2"/>
              </a:rPr>
              <a:t>Ondersteunen van MBO/HBO onderwijsorganisaties in het profileren rondom LLO trajecten op dit vlak.</a:t>
            </a:r>
          </a:p>
          <a:p>
            <a:endParaRPr lang="nl-NL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nl-NL" b="1" dirty="0">
                <a:sym typeface="Wingdings" panose="05000000000000000000" pitchFamily="2" charset="2"/>
              </a:rPr>
              <a:t>Doelgroepen: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Beleidsmakers, academies, LOOV, MBO-Raad, </a:t>
            </a:r>
            <a:r>
              <a:rPr lang="nl-NL" dirty="0" err="1">
                <a:sym typeface="Wingdings" panose="05000000000000000000" pitchFamily="2" charset="2"/>
              </a:rPr>
              <a:t>onderwijsinnovatoren</a:t>
            </a:r>
            <a:r>
              <a:rPr lang="nl-NL" dirty="0">
                <a:sym typeface="Wingdings" panose="05000000000000000000" pitchFamily="2" charset="2"/>
              </a:rPr>
              <a:t>, curriculum commissies, docenten, zorgorganisaties, subsidieverstrekkers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475" y="6289922"/>
            <a:ext cx="490826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98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82562"/>
            <a:ext cx="11726917" cy="589032"/>
          </a:xfrm>
        </p:spPr>
        <p:txBody>
          <a:bodyPr/>
          <a:lstStyle/>
          <a:p>
            <a:r>
              <a:rPr lang="nl-NL" sz="3600" dirty="0"/>
              <a:t>Platform Inzet van Technologie voor Zorg en Welzijn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029AD-E5BF-1045-B31D-D709B73E6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821" y="1032703"/>
            <a:ext cx="10368366" cy="58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82562"/>
            <a:ext cx="11726917" cy="589032"/>
          </a:xfrm>
        </p:spPr>
        <p:txBody>
          <a:bodyPr/>
          <a:lstStyle/>
          <a:p>
            <a:r>
              <a:rPr lang="nl-NL" sz="3600" dirty="0"/>
              <a:t>Platform Inzet van Technologie voor Zorg en Welzijn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5447F9-BB49-C34A-A7A8-9172DDB7D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1202" y="1186102"/>
            <a:ext cx="10290875" cy="550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78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199" y="182562"/>
            <a:ext cx="11726917" cy="589032"/>
          </a:xfrm>
        </p:spPr>
        <p:txBody>
          <a:bodyPr/>
          <a:lstStyle/>
          <a:p>
            <a:r>
              <a:rPr lang="nl-NL" sz="3600" dirty="0"/>
              <a:t>Platform Inzet van Technologie voor Zorg en Welzijn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A74A5A-7F25-4547-A498-47138C32A8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165"/>
            <a:ext cx="12192000" cy="4939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6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We doen dit samen door 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Digitale </a:t>
            </a:r>
            <a:r>
              <a:rPr lang="nl-NL" dirty="0" err="1"/>
              <a:t>vakcommunity</a:t>
            </a:r>
            <a:r>
              <a:rPr lang="nl-NL" dirty="0"/>
              <a:t> aanjagen</a:t>
            </a:r>
          </a:p>
          <a:p>
            <a:r>
              <a:rPr lang="nl-NL" dirty="0"/>
              <a:t>Landelijk en regionaal gesprekspartner te zijn </a:t>
            </a:r>
          </a:p>
          <a:p>
            <a:r>
              <a:rPr lang="nl-NL" dirty="0"/>
              <a:t>Netwerkbijeenkomsten te organiseren</a:t>
            </a:r>
          </a:p>
          <a:p>
            <a:r>
              <a:rPr lang="nl-NL" dirty="0"/>
              <a:t>Nieuwsbrief te versturen </a:t>
            </a:r>
          </a:p>
          <a:p>
            <a:r>
              <a:rPr lang="nl-NL" dirty="0"/>
              <a:t>Aansluiten bij andere werkgroepen binnen </a:t>
            </a:r>
            <a:r>
              <a:rPr lang="nl-NL" dirty="0" err="1"/>
              <a:t>Digivaardig</a:t>
            </a:r>
            <a:r>
              <a:rPr lang="nl-NL" dirty="0"/>
              <a:t> in de zorg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0475" y="6289922"/>
            <a:ext cx="490826" cy="54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1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CC47356F656149AEDD21A7048DF849" ma:contentTypeVersion="14" ma:contentTypeDescription="Een nieuw document maken." ma:contentTypeScope="" ma:versionID="4bcade9d586ca51c3c54902e9e9258ef">
  <xsd:schema xmlns:xsd="http://www.w3.org/2001/XMLSchema" xmlns:xs="http://www.w3.org/2001/XMLSchema" xmlns:p="http://schemas.microsoft.com/office/2006/metadata/properties" xmlns:ns2="a54e68df-b62e-4fe9-a444-6394041cf2f1" xmlns:ns3="195ad4a4-80db-4ebb-b539-99146a9d0d7b" targetNamespace="http://schemas.microsoft.com/office/2006/metadata/properties" ma:root="true" ma:fieldsID="5f3b2d49010de98301dbce8497c43bbc" ns2:_="" ns3:_="">
    <xsd:import namespace="a54e68df-b62e-4fe9-a444-6394041cf2f1"/>
    <xsd:import namespace="195ad4a4-80db-4ebb-b539-99146a9d0d7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4e68df-b62e-4fe9-a444-6394041cf2f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ad4a4-80db-4ebb-b539-99146a9d0d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BA9BF08-A8E3-47E5-A554-9E1F18096BB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4e68df-b62e-4fe9-a444-6394041cf2f1"/>
    <ds:schemaRef ds:uri="195ad4a4-80db-4ebb-b539-99146a9d0d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D82A18-4B8A-4C7A-B7FA-CD62330DF6F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903880-A86D-4195-B427-4F3F155DF203}">
  <ds:schemaRefs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95ad4a4-80db-4ebb-b539-99146a9d0d7b"/>
    <ds:schemaRef ds:uri="a54e68df-b62e-4fe9-a444-6394041cf2f1"/>
    <ds:schemaRef ds:uri="http://purl.org/dc/dcmitype/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513</TotalTime>
  <Words>544</Words>
  <Application>Microsoft Office PowerPoint</Application>
  <PresentationFormat>Breedbeeld</PresentationFormat>
  <Paragraphs>83</Paragraphs>
  <Slides>15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5" baseType="lpstr">
      <vt:lpstr>Arial</vt:lpstr>
      <vt:lpstr>Avenir</vt:lpstr>
      <vt:lpstr>Avenir Black</vt:lpstr>
      <vt:lpstr>Avenir Book</vt:lpstr>
      <vt:lpstr>Avenir Roman</vt:lpstr>
      <vt:lpstr>Calibri</vt:lpstr>
      <vt:lpstr>Calibri Light</vt:lpstr>
      <vt:lpstr>DINPro</vt:lpstr>
      <vt:lpstr>Wingdings</vt:lpstr>
      <vt:lpstr>Office Theme</vt:lpstr>
      <vt:lpstr>Hoe integreer ik zorg- en welzijnstechnologie in mijn onderwijs?</vt:lpstr>
      <vt:lpstr>Welkom! </vt:lpstr>
      <vt:lpstr>Programma </vt:lpstr>
      <vt:lpstr>Wat je van deze 2 uur kunt verwachten </vt:lpstr>
      <vt:lpstr>De werkgroep onderwijs Digivaardig in de zorg</vt:lpstr>
      <vt:lpstr>Platform Inzet van Technologie voor Zorg en Welzijn </vt:lpstr>
      <vt:lpstr>Platform Inzet van Technologie voor Zorg en Welzijn </vt:lpstr>
      <vt:lpstr>Platform Inzet van Technologie voor Zorg en Welzijn </vt:lpstr>
      <vt:lpstr>We doen dit samen door …</vt:lpstr>
      <vt:lpstr>Tijd om inspiratie op te doen! </vt:lpstr>
      <vt:lpstr>We doen dit samen door …</vt:lpstr>
      <vt:lpstr>En ….. Inspiratie opgedaan? </vt:lpstr>
      <vt:lpstr>Doe mee! </vt:lpstr>
      <vt:lpstr>Wat kun je van ons verwachten? </vt:lpstr>
      <vt:lpstr>Hoe integreer ik zorg- en welzijnstechnologie in mijn onderwijs?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Zorgprofessionals meenemen naar de digitale toekomst?</dc:title>
  <dc:creator>Suzanne Verheijden | Buro Strakz</dc:creator>
  <cp:lastModifiedBy>Jolanda van Til</cp:lastModifiedBy>
  <cp:revision>18</cp:revision>
  <dcterms:created xsi:type="dcterms:W3CDTF">2020-08-26T09:46:51Z</dcterms:created>
  <dcterms:modified xsi:type="dcterms:W3CDTF">2021-03-24T14:41:22Z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0x01010043CC47356F656149AEDD21A7048DF849</vt:lpwstr>
  </property>
</Properties>
</file>