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1" r:id="rId6"/>
    <p:sldId id="260" r:id="rId7"/>
    <p:sldId id="262" r:id="rId8"/>
    <p:sldId id="275" r:id="rId9"/>
    <p:sldId id="263" r:id="rId10"/>
    <p:sldId id="264" r:id="rId11"/>
    <p:sldId id="265" r:id="rId12"/>
    <p:sldId id="266" r:id="rId13"/>
    <p:sldId id="276" r:id="rId14"/>
    <p:sldId id="277" r:id="rId15"/>
    <p:sldId id="290" r:id="rId16"/>
    <p:sldId id="279" r:id="rId17"/>
    <p:sldId id="280" r:id="rId18"/>
    <p:sldId id="281" r:id="rId19"/>
    <p:sldId id="282" r:id="rId20"/>
    <p:sldId id="283" r:id="rId21"/>
    <p:sldId id="287" r:id="rId22"/>
    <p:sldId id="288" r:id="rId23"/>
    <p:sldId id="285" r:id="rId24"/>
    <p:sldId id="286" r:id="rId25"/>
    <p:sldId id="284" r:id="rId26"/>
    <p:sldId id="293" r:id="rId27"/>
    <p:sldId id="294" r:id="rId28"/>
    <p:sldId id="291" r:id="rId29"/>
    <p:sldId id="292" r:id="rId30"/>
    <p:sldId id="289"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7E9AFABE-728E-4214-BF81-C2AD9C6A8936}">
          <p14:sldIdLst>
            <p14:sldId id="256"/>
            <p14:sldId id="257"/>
            <p14:sldId id="258"/>
            <p14:sldId id="259"/>
            <p14:sldId id="261"/>
            <p14:sldId id="260"/>
            <p14:sldId id="262"/>
            <p14:sldId id="275"/>
            <p14:sldId id="263"/>
            <p14:sldId id="264"/>
            <p14:sldId id="265"/>
            <p14:sldId id="266"/>
            <p14:sldId id="276"/>
            <p14:sldId id="277"/>
            <p14:sldId id="290"/>
            <p14:sldId id="279"/>
            <p14:sldId id="280"/>
            <p14:sldId id="281"/>
            <p14:sldId id="282"/>
            <p14:sldId id="283"/>
            <p14:sldId id="287"/>
            <p14:sldId id="288"/>
            <p14:sldId id="285"/>
            <p14:sldId id="286"/>
            <p14:sldId id="284"/>
            <p14:sldId id="293"/>
            <p14:sldId id="294"/>
            <p14:sldId id="291"/>
            <p14:sldId id="292"/>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21" autoAdjust="0"/>
  </p:normalViewPr>
  <p:slideViewPr>
    <p:cSldViewPr snapToGrid="0">
      <p:cViewPr varScale="1">
        <p:scale>
          <a:sx n="48" d="100"/>
          <a:sy n="48" d="100"/>
        </p:scale>
        <p:origin x="4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3165FB-B901-4ECD-A8B5-5AA98054920A}" type="datetimeFigureOut">
              <a:rPr lang="nl-NL" smtClean="0"/>
              <a:t>10-6-2020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BE04E-9741-4979-A9AA-C4598C17C2C6}" type="slidenum">
              <a:rPr lang="nl-NL" smtClean="0"/>
              <a:t>‹nr.›</a:t>
            </a:fld>
            <a:endParaRPr lang="nl-NL"/>
          </a:p>
        </p:txBody>
      </p:sp>
    </p:spTree>
    <p:extLst>
      <p:ext uri="{BB962C8B-B14F-4D97-AF65-F5344CB8AC3E}">
        <p14:creationId xmlns:p14="http://schemas.microsoft.com/office/powerpoint/2010/main" val="39526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Huishoudelijke mededelingen: </a:t>
            </a:r>
          </a:p>
          <a:p>
            <a:pPr marL="171450" indent="-171450">
              <a:buFontTx/>
              <a:buChar char="-"/>
            </a:pPr>
            <a:r>
              <a:rPr lang="nl-NL" dirty="0"/>
              <a:t>Zet je geluid op </a:t>
            </a:r>
            <a:r>
              <a:rPr lang="nl-NL" dirty="0" err="1"/>
              <a:t>Mute</a:t>
            </a:r>
            <a:endParaRPr lang="nl-NL" dirty="0"/>
          </a:p>
          <a:p>
            <a:pPr marL="171450" indent="-171450">
              <a:buFontTx/>
              <a:buChar char="-"/>
            </a:pPr>
            <a:r>
              <a:rPr lang="nl-NL" dirty="0"/>
              <a:t>Uitleg Chat functie</a:t>
            </a:r>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3</a:t>
            </a:fld>
            <a:endParaRPr lang="nl-NL"/>
          </a:p>
        </p:txBody>
      </p:sp>
    </p:spTree>
    <p:extLst>
      <p:ext uri="{BB962C8B-B14F-4D97-AF65-F5344CB8AC3E}">
        <p14:creationId xmlns:p14="http://schemas.microsoft.com/office/powerpoint/2010/main" val="2980669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12</a:t>
            </a:fld>
            <a:endParaRPr lang="nl-NL"/>
          </a:p>
        </p:txBody>
      </p:sp>
    </p:spTree>
    <p:extLst>
      <p:ext uri="{BB962C8B-B14F-4D97-AF65-F5344CB8AC3E}">
        <p14:creationId xmlns:p14="http://schemas.microsoft.com/office/powerpoint/2010/main" val="3208710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latinLnBrk="0">
              <a:buFont typeface="Arial" panose="020B0604020202020204" pitchFamily="34" charset="0"/>
              <a:buChar char="•"/>
            </a:pPr>
            <a:r>
              <a:rPr lang="nl-NL" sz="1200" b="0" i="0" kern="1200" dirty="0">
                <a:solidFill>
                  <a:schemeClr val="tx1"/>
                </a:solidFill>
                <a:effectLst/>
                <a:latin typeface="+mn-lt"/>
                <a:ea typeface="+mn-ea"/>
                <a:cs typeface="+mn-cs"/>
              </a:rPr>
              <a:t>Onderlinge interactie stimuleren en bevorderen. Teamuitjes, samenwerking. Plezier maken samen</a:t>
            </a:r>
          </a:p>
          <a:p>
            <a:pPr marL="171450" indent="-171450" latinLnBrk="0">
              <a:buFont typeface="Arial" panose="020B0604020202020204" pitchFamily="34" charset="0"/>
              <a:buChar char="•"/>
            </a:pPr>
            <a:r>
              <a:rPr lang="nl-NL" sz="1200" b="0" i="0" kern="1200" dirty="0">
                <a:solidFill>
                  <a:schemeClr val="tx1"/>
                </a:solidFill>
                <a:effectLst/>
                <a:latin typeface="+mn-lt"/>
                <a:ea typeface="+mn-ea"/>
                <a:cs typeface="+mn-cs"/>
              </a:rPr>
              <a:t>Relatie tussen de organisatie en de medewerker bevorderen. Transparantie, </a:t>
            </a:r>
          </a:p>
          <a:p>
            <a:pPr marL="171450" indent="-171450" latinLnBrk="0">
              <a:buFont typeface="Arial" panose="020B0604020202020204" pitchFamily="34" charset="0"/>
              <a:buChar char="•"/>
            </a:pPr>
            <a:r>
              <a:rPr lang="nl-NL" sz="1200" b="0" i="0" kern="1200" dirty="0">
                <a:solidFill>
                  <a:schemeClr val="tx1"/>
                </a:solidFill>
                <a:effectLst/>
                <a:latin typeface="+mn-lt"/>
                <a:ea typeface="+mn-ea"/>
                <a:cs typeface="+mn-cs"/>
              </a:rPr>
              <a:t>Aan te geven wat het belang van jouw cursus en de leeractiviteiten is voor de studenten. Relateer jouw cursus aan hun eigen leven en/of toekomstige werkpraktijk.</a:t>
            </a:r>
          </a:p>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13</a:t>
            </a:fld>
            <a:endParaRPr lang="nl-NL"/>
          </a:p>
        </p:txBody>
      </p:sp>
    </p:spTree>
    <p:extLst>
      <p:ext uri="{BB962C8B-B14F-4D97-AF65-F5344CB8AC3E}">
        <p14:creationId xmlns:p14="http://schemas.microsoft.com/office/powerpoint/2010/main" val="239720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16</a:t>
            </a:fld>
            <a:endParaRPr lang="nl-NL"/>
          </a:p>
        </p:txBody>
      </p:sp>
    </p:spTree>
    <p:extLst>
      <p:ext uri="{BB962C8B-B14F-4D97-AF65-F5344CB8AC3E}">
        <p14:creationId xmlns:p14="http://schemas.microsoft.com/office/powerpoint/2010/main" val="115262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17</a:t>
            </a:fld>
            <a:endParaRPr lang="nl-NL"/>
          </a:p>
        </p:txBody>
      </p:sp>
    </p:spTree>
    <p:extLst>
      <p:ext uri="{BB962C8B-B14F-4D97-AF65-F5344CB8AC3E}">
        <p14:creationId xmlns:p14="http://schemas.microsoft.com/office/powerpoint/2010/main" val="1555953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18</a:t>
            </a:fld>
            <a:endParaRPr lang="nl-NL"/>
          </a:p>
        </p:txBody>
      </p:sp>
    </p:spTree>
    <p:extLst>
      <p:ext uri="{BB962C8B-B14F-4D97-AF65-F5344CB8AC3E}">
        <p14:creationId xmlns:p14="http://schemas.microsoft.com/office/powerpoint/2010/main" val="2634236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19</a:t>
            </a:fld>
            <a:endParaRPr lang="nl-NL"/>
          </a:p>
        </p:txBody>
      </p:sp>
    </p:spTree>
    <p:extLst>
      <p:ext uri="{BB962C8B-B14F-4D97-AF65-F5344CB8AC3E}">
        <p14:creationId xmlns:p14="http://schemas.microsoft.com/office/powerpoint/2010/main" val="2022885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20</a:t>
            </a:fld>
            <a:endParaRPr lang="nl-NL"/>
          </a:p>
        </p:txBody>
      </p:sp>
    </p:spTree>
    <p:extLst>
      <p:ext uri="{BB962C8B-B14F-4D97-AF65-F5344CB8AC3E}">
        <p14:creationId xmlns:p14="http://schemas.microsoft.com/office/powerpoint/2010/main" val="1636487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21</a:t>
            </a:fld>
            <a:endParaRPr lang="nl-NL"/>
          </a:p>
        </p:txBody>
      </p:sp>
    </p:spTree>
    <p:extLst>
      <p:ext uri="{BB962C8B-B14F-4D97-AF65-F5344CB8AC3E}">
        <p14:creationId xmlns:p14="http://schemas.microsoft.com/office/powerpoint/2010/main" val="1084674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22</a:t>
            </a:fld>
            <a:endParaRPr lang="nl-NL"/>
          </a:p>
        </p:txBody>
      </p:sp>
    </p:spTree>
    <p:extLst>
      <p:ext uri="{BB962C8B-B14F-4D97-AF65-F5344CB8AC3E}">
        <p14:creationId xmlns:p14="http://schemas.microsoft.com/office/powerpoint/2010/main" val="2735099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24</a:t>
            </a:fld>
            <a:endParaRPr lang="nl-NL"/>
          </a:p>
        </p:txBody>
      </p:sp>
    </p:spTree>
    <p:extLst>
      <p:ext uri="{BB962C8B-B14F-4D97-AF65-F5344CB8AC3E}">
        <p14:creationId xmlns:p14="http://schemas.microsoft.com/office/powerpoint/2010/main" val="368328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Samenspel tussen omgevingsfactoren en persoonskenmerken verklaart waarom iemand doet zoals hij doet. Dit heeft te maken met vroegere ervaringen en motivatie.</a:t>
            </a:r>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4</a:t>
            </a:fld>
            <a:endParaRPr lang="nl-NL"/>
          </a:p>
        </p:txBody>
      </p:sp>
    </p:spTree>
    <p:extLst>
      <p:ext uri="{BB962C8B-B14F-4D97-AF65-F5344CB8AC3E}">
        <p14:creationId xmlns:p14="http://schemas.microsoft.com/office/powerpoint/2010/main" val="1485003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25</a:t>
            </a:fld>
            <a:endParaRPr lang="nl-NL"/>
          </a:p>
        </p:txBody>
      </p:sp>
    </p:spTree>
    <p:extLst>
      <p:ext uri="{BB962C8B-B14F-4D97-AF65-F5344CB8AC3E}">
        <p14:creationId xmlns:p14="http://schemas.microsoft.com/office/powerpoint/2010/main" val="3494357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26</a:t>
            </a:fld>
            <a:endParaRPr lang="nl-NL"/>
          </a:p>
        </p:txBody>
      </p:sp>
    </p:spTree>
    <p:extLst>
      <p:ext uri="{BB962C8B-B14F-4D97-AF65-F5344CB8AC3E}">
        <p14:creationId xmlns:p14="http://schemas.microsoft.com/office/powerpoint/2010/main" val="3931071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27</a:t>
            </a:fld>
            <a:endParaRPr lang="nl-NL"/>
          </a:p>
        </p:txBody>
      </p:sp>
    </p:spTree>
    <p:extLst>
      <p:ext uri="{BB962C8B-B14F-4D97-AF65-F5344CB8AC3E}">
        <p14:creationId xmlns:p14="http://schemas.microsoft.com/office/powerpoint/2010/main" val="276837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30</a:t>
            </a:fld>
            <a:endParaRPr lang="nl-NL"/>
          </a:p>
        </p:txBody>
      </p:sp>
    </p:spTree>
    <p:extLst>
      <p:ext uri="{BB962C8B-B14F-4D97-AF65-F5344CB8AC3E}">
        <p14:creationId xmlns:p14="http://schemas.microsoft.com/office/powerpoint/2010/main" val="70158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hebt een reden nodig om bepaald gedrag te vertonen: Je moet gemotiveerd zijn. Die reden kan intrinsiek of extrinsiek zijn. </a:t>
            </a:r>
          </a:p>
          <a:p>
            <a:r>
              <a:rPr lang="nl-NL" dirty="0"/>
              <a:t>We hebben het vandaag over digitale vaardigheden. Schrijf in de chat eens verschillende extrinsieke motieven voor medewerkers om digitaal vaardiger te worden. </a:t>
            </a:r>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5</a:t>
            </a:fld>
            <a:endParaRPr lang="nl-NL"/>
          </a:p>
        </p:txBody>
      </p:sp>
    </p:spTree>
    <p:extLst>
      <p:ext uri="{BB962C8B-B14F-4D97-AF65-F5344CB8AC3E}">
        <p14:creationId xmlns:p14="http://schemas.microsoft.com/office/powerpoint/2010/main" val="1823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6</a:t>
            </a:fld>
            <a:endParaRPr lang="nl-NL"/>
          </a:p>
        </p:txBody>
      </p:sp>
    </p:spTree>
    <p:extLst>
      <p:ext uri="{BB962C8B-B14F-4D97-AF65-F5344CB8AC3E}">
        <p14:creationId xmlns:p14="http://schemas.microsoft.com/office/powerpoint/2010/main" val="77181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7</a:t>
            </a:fld>
            <a:endParaRPr lang="nl-NL"/>
          </a:p>
        </p:txBody>
      </p:sp>
    </p:spTree>
    <p:extLst>
      <p:ext uri="{BB962C8B-B14F-4D97-AF65-F5344CB8AC3E}">
        <p14:creationId xmlns:p14="http://schemas.microsoft.com/office/powerpoint/2010/main" val="333389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8</a:t>
            </a:fld>
            <a:endParaRPr lang="nl-NL"/>
          </a:p>
        </p:txBody>
      </p:sp>
    </p:spTree>
    <p:extLst>
      <p:ext uri="{BB962C8B-B14F-4D97-AF65-F5344CB8AC3E}">
        <p14:creationId xmlns:p14="http://schemas.microsoft.com/office/powerpoint/2010/main" val="44631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9</a:t>
            </a:fld>
            <a:endParaRPr lang="nl-NL"/>
          </a:p>
        </p:txBody>
      </p:sp>
    </p:spTree>
    <p:extLst>
      <p:ext uri="{BB962C8B-B14F-4D97-AF65-F5344CB8AC3E}">
        <p14:creationId xmlns:p14="http://schemas.microsoft.com/office/powerpoint/2010/main" val="2335609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10</a:t>
            </a:fld>
            <a:endParaRPr lang="nl-NL"/>
          </a:p>
        </p:txBody>
      </p:sp>
    </p:spTree>
    <p:extLst>
      <p:ext uri="{BB962C8B-B14F-4D97-AF65-F5344CB8AC3E}">
        <p14:creationId xmlns:p14="http://schemas.microsoft.com/office/powerpoint/2010/main" val="184425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Er ontstaan motivatieproblemen als je het gevoel hebt dat anderen alles voor je beslissen. Je doet de dingen dan alleen nog maar om straf te voorkomen of om een beloning te krijgen. Motivatieproblemen zijn vaak ook het gevolg van te weinig afstemming. Je kunt intrinsieke motivatie stimuleren door pedagogische afstemming. Dat betekent dat je afstemt op de behoefte aan relatie, competentie en autonomie. Je moet dus zorgen voor een goede relatie. Daarnaast stem je de instructie en de lesstof zodanig op de leerlingen af dat ze zich competent voelen. En tenslotte organiseer je het onderwijs zo dat leerlingen regie en eigenaarschap ervaren over hun eigen leerproces. Deze afstemming op de basisbehoeften zorgt voor een duurzame intrinsieke motivatie.</a:t>
            </a:r>
          </a:p>
          <a:p>
            <a:endParaRPr lang="nl-NL" dirty="0"/>
          </a:p>
        </p:txBody>
      </p:sp>
      <p:sp>
        <p:nvSpPr>
          <p:cNvPr id="4" name="Tijdelijke aanduiding voor dianummer 3"/>
          <p:cNvSpPr>
            <a:spLocks noGrp="1"/>
          </p:cNvSpPr>
          <p:nvPr>
            <p:ph type="sldNum" sz="quarter" idx="5"/>
          </p:nvPr>
        </p:nvSpPr>
        <p:spPr/>
        <p:txBody>
          <a:bodyPr/>
          <a:lstStyle/>
          <a:p>
            <a:fld id="{321BE04E-9741-4979-A9AA-C4598C17C2C6}" type="slidenum">
              <a:rPr lang="nl-NL" smtClean="0"/>
              <a:t>11</a:t>
            </a:fld>
            <a:endParaRPr lang="nl-NL"/>
          </a:p>
        </p:txBody>
      </p:sp>
    </p:spTree>
    <p:extLst>
      <p:ext uri="{BB962C8B-B14F-4D97-AF65-F5344CB8AC3E}">
        <p14:creationId xmlns:p14="http://schemas.microsoft.com/office/powerpoint/2010/main" val="4114106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EA35A-E04E-45C8-B708-7B3325A0B6A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96E5718-CFB2-4317-A1AA-A24D19C4E9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EA36D5B-C901-4FAD-89D2-544D11B653B4}"/>
              </a:ext>
            </a:extLst>
          </p:cNvPr>
          <p:cNvSpPr>
            <a:spLocks noGrp="1"/>
          </p:cNvSpPr>
          <p:nvPr>
            <p:ph type="dt" sz="half" idx="10"/>
          </p:nvPr>
        </p:nvSpPr>
        <p:spPr/>
        <p:txBody>
          <a:bodyPr/>
          <a:lstStyle/>
          <a:p>
            <a:fld id="{BA9F7F0C-8FF2-44E2-AB00-F6F705E89B9C}" type="datetimeFigureOut">
              <a:rPr lang="nl-NL" smtClean="0"/>
              <a:t>10-6-2020</a:t>
            </a:fld>
            <a:endParaRPr lang="nl-NL"/>
          </a:p>
        </p:txBody>
      </p:sp>
      <p:sp>
        <p:nvSpPr>
          <p:cNvPr id="5" name="Tijdelijke aanduiding voor voettekst 4">
            <a:extLst>
              <a:ext uri="{FF2B5EF4-FFF2-40B4-BE49-F238E27FC236}">
                <a16:creationId xmlns:a16="http://schemas.microsoft.com/office/drawing/2014/main" id="{1FA2B8D9-ABB6-4DCF-8874-B44D9ED080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323F48-47EC-4650-817F-A0716E0CF1AC}"/>
              </a:ext>
            </a:extLst>
          </p:cNvPr>
          <p:cNvSpPr>
            <a:spLocks noGrp="1"/>
          </p:cNvSpPr>
          <p:nvPr>
            <p:ph type="sldNum" sz="quarter" idx="12"/>
          </p:nvPr>
        </p:nvSpPr>
        <p:spPr/>
        <p:txBody>
          <a:bodyPr/>
          <a:lstStyle/>
          <a:p>
            <a:fld id="{F9AA7449-C3BC-479E-8D42-BD2A1C3659DB}" type="slidenum">
              <a:rPr lang="nl-NL" smtClean="0"/>
              <a:t>‹nr.›</a:t>
            </a:fld>
            <a:endParaRPr lang="nl-NL"/>
          </a:p>
        </p:txBody>
      </p:sp>
    </p:spTree>
    <p:extLst>
      <p:ext uri="{BB962C8B-B14F-4D97-AF65-F5344CB8AC3E}">
        <p14:creationId xmlns:p14="http://schemas.microsoft.com/office/powerpoint/2010/main" val="164576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8C5A5C-88D2-46FE-BF57-52B644215D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8C03872-68BC-4F6B-A5AB-A7950F602FF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44CB4B-C5C5-48B4-AEA6-94D5731E9096}"/>
              </a:ext>
            </a:extLst>
          </p:cNvPr>
          <p:cNvSpPr>
            <a:spLocks noGrp="1"/>
          </p:cNvSpPr>
          <p:nvPr>
            <p:ph type="dt" sz="half" idx="10"/>
          </p:nvPr>
        </p:nvSpPr>
        <p:spPr/>
        <p:txBody>
          <a:bodyPr/>
          <a:lstStyle/>
          <a:p>
            <a:fld id="{BA9F7F0C-8FF2-44E2-AB00-F6F705E89B9C}" type="datetimeFigureOut">
              <a:rPr lang="nl-NL" smtClean="0"/>
              <a:t>10-6-2020</a:t>
            </a:fld>
            <a:endParaRPr lang="nl-NL"/>
          </a:p>
        </p:txBody>
      </p:sp>
      <p:sp>
        <p:nvSpPr>
          <p:cNvPr id="5" name="Tijdelijke aanduiding voor voettekst 4">
            <a:extLst>
              <a:ext uri="{FF2B5EF4-FFF2-40B4-BE49-F238E27FC236}">
                <a16:creationId xmlns:a16="http://schemas.microsoft.com/office/drawing/2014/main" id="{F17DB36B-A233-4EEA-A872-3EE55DD9E0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EDD456-284E-42E0-BA73-2EA4ACDFF61C}"/>
              </a:ext>
            </a:extLst>
          </p:cNvPr>
          <p:cNvSpPr>
            <a:spLocks noGrp="1"/>
          </p:cNvSpPr>
          <p:nvPr>
            <p:ph type="sldNum" sz="quarter" idx="12"/>
          </p:nvPr>
        </p:nvSpPr>
        <p:spPr/>
        <p:txBody>
          <a:bodyPr/>
          <a:lstStyle/>
          <a:p>
            <a:fld id="{F9AA7449-C3BC-479E-8D42-BD2A1C3659DB}" type="slidenum">
              <a:rPr lang="nl-NL" smtClean="0"/>
              <a:t>‹nr.›</a:t>
            </a:fld>
            <a:endParaRPr lang="nl-NL"/>
          </a:p>
        </p:txBody>
      </p:sp>
    </p:spTree>
    <p:extLst>
      <p:ext uri="{BB962C8B-B14F-4D97-AF65-F5344CB8AC3E}">
        <p14:creationId xmlns:p14="http://schemas.microsoft.com/office/powerpoint/2010/main" val="20363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8E4D25D-6CFF-4C89-A9DC-896375B71E8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5A7F26E-8D1C-4B5C-8FF4-052976E21F7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59BEECA-95D4-4F76-85DD-E4C8C8D230B5}"/>
              </a:ext>
            </a:extLst>
          </p:cNvPr>
          <p:cNvSpPr>
            <a:spLocks noGrp="1"/>
          </p:cNvSpPr>
          <p:nvPr>
            <p:ph type="dt" sz="half" idx="10"/>
          </p:nvPr>
        </p:nvSpPr>
        <p:spPr/>
        <p:txBody>
          <a:bodyPr/>
          <a:lstStyle/>
          <a:p>
            <a:fld id="{BA9F7F0C-8FF2-44E2-AB00-F6F705E89B9C}" type="datetimeFigureOut">
              <a:rPr lang="nl-NL" smtClean="0"/>
              <a:t>10-6-2020</a:t>
            </a:fld>
            <a:endParaRPr lang="nl-NL"/>
          </a:p>
        </p:txBody>
      </p:sp>
      <p:sp>
        <p:nvSpPr>
          <p:cNvPr id="5" name="Tijdelijke aanduiding voor voettekst 4">
            <a:extLst>
              <a:ext uri="{FF2B5EF4-FFF2-40B4-BE49-F238E27FC236}">
                <a16:creationId xmlns:a16="http://schemas.microsoft.com/office/drawing/2014/main" id="{0C4A9052-98DA-4A0C-848D-564C46E1BA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F46859-BFE7-4E2E-A163-4D27E3060431}"/>
              </a:ext>
            </a:extLst>
          </p:cNvPr>
          <p:cNvSpPr>
            <a:spLocks noGrp="1"/>
          </p:cNvSpPr>
          <p:nvPr>
            <p:ph type="sldNum" sz="quarter" idx="12"/>
          </p:nvPr>
        </p:nvSpPr>
        <p:spPr/>
        <p:txBody>
          <a:bodyPr/>
          <a:lstStyle/>
          <a:p>
            <a:fld id="{F9AA7449-C3BC-479E-8D42-BD2A1C3659DB}" type="slidenum">
              <a:rPr lang="nl-NL" smtClean="0"/>
              <a:t>‹nr.›</a:t>
            </a:fld>
            <a:endParaRPr lang="nl-NL"/>
          </a:p>
        </p:txBody>
      </p:sp>
    </p:spTree>
    <p:extLst>
      <p:ext uri="{BB962C8B-B14F-4D97-AF65-F5344CB8AC3E}">
        <p14:creationId xmlns:p14="http://schemas.microsoft.com/office/powerpoint/2010/main" val="1496888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Sendsteps">
    <p:spTree>
      <p:nvGrpSpPr>
        <p:cNvPr id="1" name=""/>
        <p:cNvGrpSpPr/>
        <p:nvPr/>
      </p:nvGrpSpPr>
      <p:grpSpPr>
        <a:xfrm>
          <a:off x="0" y="0"/>
          <a:ext cx="0" cy="0"/>
          <a:chOff x="0" y="0"/>
          <a:chExt cx="0" cy="0"/>
        </a:xfrm>
      </p:grpSpPr>
      <p:sp>
        <p:nvSpPr>
          <p:cNvPr id="2" name="Sendsteps Title 1">
            <a:extLst>
              <a:ext uri="{FF2B5EF4-FFF2-40B4-BE49-F238E27FC236}">
                <a16:creationId xmlns:a16="http://schemas.microsoft.com/office/drawing/2014/main" id="{F2B60EED-6EF0-4D95-B101-9639998D7F1C}"/>
              </a:ext>
            </a:extLst>
          </p:cNvPr>
          <p:cNvSpPr>
            <a:spLocks noGrp="1"/>
          </p:cNvSpPr>
          <p:nvPr>
            <p:ph type="title" hasCustomPrompt="1"/>
          </p:nvPr>
        </p:nvSpPr>
        <p:spPr/>
        <p:txBody>
          <a:bodyPr/>
          <a:lstStyle/>
          <a:p>
            <a:r>
              <a:rPr lang="en-US"/>
              <a:t>Click to edit Sendsteps Master title style</a:t>
            </a:r>
            <a:endParaRPr lang="nl-NL"/>
          </a:p>
        </p:txBody>
      </p:sp>
      <p:sp>
        <p:nvSpPr>
          <p:cNvPr id="6" name="Tijdelijke aanduiding voor tekst 5">
            <a:extLst>
              <a:ext uri="{FF2B5EF4-FFF2-40B4-BE49-F238E27FC236}">
                <a16:creationId xmlns:a16="http://schemas.microsoft.com/office/drawing/2014/main" id="{15AA47B6-9362-47DC-9843-234033E28AE6}"/>
              </a:ext>
            </a:extLst>
          </p:cNvPr>
          <p:cNvSpPr>
            <a:spLocks noGrp="1"/>
          </p:cNvSpPr>
          <p:nvPr>
            <p:ph type="body" idx="13" hasCustomPrompt="1"/>
          </p:nvPr>
        </p:nvSpPr>
        <p:spPr>
          <a:xfrm>
            <a:off x="838200" y="1828343"/>
            <a:ext cx="10515600" cy="4352498"/>
          </a:xfrm>
        </p:spPr>
        <p:txBody>
          <a:bodyPr wrap="none">
            <a:normAutofit/>
          </a:bodyPr>
          <a:lstStyle/>
          <a:p>
            <a:pPr lvl="0"/>
            <a:r>
              <a:rPr lang="en-US"/>
              <a:t>Multiple choice answers listen to this text style</a:t>
            </a:r>
          </a:p>
          <a:p>
            <a:pPr lvl="1"/>
            <a:r>
              <a:rPr lang="en-US"/>
              <a:t>Open ended messages listen to this text style</a:t>
            </a:r>
          </a:p>
          <a:p>
            <a:pPr lvl="2"/>
            <a:r>
              <a:rPr lang="en-US"/>
              <a:t>Explanation texts listen to this font family</a:t>
            </a:r>
            <a:endParaRPr lang="nl-NL"/>
          </a:p>
        </p:txBody>
      </p:sp>
    </p:spTree>
    <p:extLst>
      <p:ext uri="{BB962C8B-B14F-4D97-AF65-F5344CB8AC3E}">
        <p14:creationId xmlns:p14="http://schemas.microsoft.com/office/powerpoint/2010/main" val="280917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BF0321-EFA0-4FB3-B81A-BA344035622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648105E-6A33-4405-B279-7ABF8FE32F2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BA552C1-9805-41CA-8A4C-16FD8C99776B}"/>
              </a:ext>
            </a:extLst>
          </p:cNvPr>
          <p:cNvSpPr>
            <a:spLocks noGrp="1"/>
          </p:cNvSpPr>
          <p:nvPr>
            <p:ph type="dt" sz="half" idx="10"/>
          </p:nvPr>
        </p:nvSpPr>
        <p:spPr/>
        <p:txBody>
          <a:bodyPr/>
          <a:lstStyle/>
          <a:p>
            <a:fld id="{BA9F7F0C-8FF2-44E2-AB00-F6F705E89B9C}" type="datetimeFigureOut">
              <a:rPr lang="nl-NL" smtClean="0"/>
              <a:t>10-6-2020</a:t>
            </a:fld>
            <a:endParaRPr lang="nl-NL"/>
          </a:p>
        </p:txBody>
      </p:sp>
      <p:sp>
        <p:nvSpPr>
          <p:cNvPr id="5" name="Tijdelijke aanduiding voor voettekst 4">
            <a:extLst>
              <a:ext uri="{FF2B5EF4-FFF2-40B4-BE49-F238E27FC236}">
                <a16:creationId xmlns:a16="http://schemas.microsoft.com/office/drawing/2014/main" id="{CD9D02FE-D145-40D6-9419-671670F085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9E0881-67F4-4889-AEB6-EB611718B04B}"/>
              </a:ext>
            </a:extLst>
          </p:cNvPr>
          <p:cNvSpPr>
            <a:spLocks noGrp="1"/>
          </p:cNvSpPr>
          <p:nvPr>
            <p:ph type="sldNum" sz="quarter" idx="12"/>
          </p:nvPr>
        </p:nvSpPr>
        <p:spPr/>
        <p:txBody>
          <a:bodyPr/>
          <a:lstStyle/>
          <a:p>
            <a:fld id="{F9AA7449-C3BC-479E-8D42-BD2A1C3659DB}" type="slidenum">
              <a:rPr lang="nl-NL" smtClean="0"/>
              <a:t>‹nr.›</a:t>
            </a:fld>
            <a:endParaRPr lang="nl-NL"/>
          </a:p>
        </p:txBody>
      </p:sp>
    </p:spTree>
    <p:extLst>
      <p:ext uri="{BB962C8B-B14F-4D97-AF65-F5344CB8AC3E}">
        <p14:creationId xmlns:p14="http://schemas.microsoft.com/office/powerpoint/2010/main" val="131623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21B3B-4C50-4189-BBF9-12EDC94CFA9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CCE5522-F1BF-4DAE-BE68-10A4D65318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058F609-3FBE-4E83-94E4-6A7D1EECA3BD}"/>
              </a:ext>
            </a:extLst>
          </p:cNvPr>
          <p:cNvSpPr>
            <a:spLocks noGrp="1"/>
          </p:cNvSpPr>
          <p:nvPr>
            <p:ph type="dt" sz="half" idx="10"/>
          </p:nvPr>
        </p:nvSpPr>
        <p:spPr/>
        <p:txBody>
          <a:bodyPr/>
          <a:lstStyle/>
          <a:p>
            <a:fld id="{BA9F7F0C-8FF2-44E2-AB00-F6F705E89B9C}" type="datetimeFigureOut">
              <a:rPr lang="nl-NL" smtClean="0"/>
              <a:t>10-6-2020</a:t>
            </a:fld>
            <a:endParaRPr lang="nl-NL"/>
          </a:p>
        </p:txBody>
      </p:sp>
      <p:sp>
        <p:nvSpPr>
          <p:cNvPr id="5" name="Tijdelijke aanduiding voor voettekst 4">
            <a:extLst>
              <a:ext uri="{FF2B5EF4-FFF2-40B4-BE49-F238E27FC236}">
                <a16:creationId xmlns:a16="http://schemas.microsoft.com/office/drawing/2014/main" id="{D28DCFE1-D136-4607-A67E-F0E29563B9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1AC29A-73DD-4C03-9025-59BF5344DE30}"/>
              </a:ext>
            </a:extLst>
          </p:cNvPr>
          <p:cNvSpPr>
            <a:spLocks noGrp="1"/>
          </p:cNvSpPr>
          <p:nvPr>
            <p:ph type="sldNum" sz="quarter" idx="12"/>
          </p:nvPr>
        </p:nvSpPr>
        <p:spPr/>
        <p:txBody>
          <a:bodyPr/>
          <a:lstStyle/>
          <a:p>
            <a:fld id="{F9AA7449-C3BC-479E-8D42-BD2A1C3659DB}" type="slidenum">
              <a:rPr lang="nl-NL" smtClean="0"/>
              <a:t>‹nr.›</a:t>
            </a:fld>
            <a:endParaRPr lang="nl-NL"/>
          </a:p>
        </p:txBody>
      </p:sp>
    </p:spTree>
    <p:extLst>
      <p:ext uri="{BB962C8B-B14F-4D97-AF65-F5344CB8AC3E}">
        <p14:creationId xmlns:p14="http://schemas.microsoft.com/office/powerpoint/2010/main" val="294223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5A562-2BF5-4237-A848-AF3399A3717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63FD3AC-2947-40CA-9EFD-339D6D6F6AD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A363C5B-09FA-42E1-BBDC-FBFCB422BE8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A2E3477-25AB-422B-80B8-2B53311DBFCA}"/>
              </a:ext>
            </a:extLst>
          </p:cNvPr>
          <p:cNvSpPr>
            <a:spLocks noGrp="1"/>
          </p:cNvSpPr>
          <p:nvPr>
            <p:ph type="dt" sz="half" idx="10"/>
          </p:nvPr>
        </p:nvSpPr>
        <p:spPr/>
        <p:txBody>
          <a:bodyPr/>
          <a:lstStyle/>
          <a:p>
            <a:fld id="{BA9F7F0C-8FF2-44E2-AB00-F6F705E89B9C}" type="datetimeFigureOut">
              <a:rPr lang="nl-NL" smtClean="0"/>
              <a:t>10-6-2020</a:t>
            </a:fld>
            <a:endParaRPr lang="nl-NL"/>
          </a:p>
        </p:txBody>
      </p:sp>
      <p:sp>
        <p:nvSpPr>
          <p:cNvPr id="6" name="Tijdelijke aanduiding voor voettekst 5">
            <a:extLst>
              <a:ext uri="{FF2B5EF4-FFF2-40B4-BE49-F238E27FC236}">
                <a16:creationId xmlns:a16="http://schemas.microsoft.com/office/drawing/2014/main" id="{E1B782DF-718B-4DCE-BF9F-FB83F7BD271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988DD60-8465-4E8C-8EDE-637B8E956AE1}"/>
              </a:ext>
            </a:extLst>
          </p:cNvPr>
          <p:cNvSpPr>
            <a:spLocks noGrp="1"/>
          </p:cNvSpPr>
          <p:nvPr>
            <p:ph type="sldNum" sz="quarter" idx="12"/>
          </p:nvPr>
        </p:nvSpPr>
        <p:spPr/>
        <p:txBody>
          <a:bodyPr/>
          <a:lstStyle/>
          <a:p>
            <a:fld id="{F9AA7449-C3BC-479E-8D42-BD2A1C3659DB}" type="slidenum">
              <a:rPr lang="nl-NL" smtClean="0"/>
              <a:t>‹nr.›</a:t>
            </a:fld>
            <a:endParaRPr lang="nl-NL"/>
          </a:p>
        </p:txBody>
      </p:sp>
    </p:spTree>
    <p:extLst>
      <p:ext uri="{BB962C8B-B14F-4D97-AF65-F5344CB8AC3E}">
        <p14:creationId xmlns:p14="http://schemas.microsoft.com/office/powerpoint/2010/main" val="289275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DD5CA2-C640-4912-B7F9-15FFF685650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4B9E0E-7A48-4B78-9DDE-803F3EC403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6E68689-03CB-4C8B-AF60-0BA7B2AA106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D173097-51FA-4DDF-A8A2-461A316CB4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BF7ADD7-36F8-4CF4-BB44-B6E3EA2F726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823FFB6-CAD5-491E-8B5B-6157B5306456}"/>
              </a:ext>
            </a:extLst>
          </p:cNvPr>
          <p:cNvSpPr>
            <a:spLocks noGrp="1"/>
          </p:cNvSpPr>
          <p:nvPr>
            <p:ph type="dt" sz="half" idx="10"/>
          </p:nvPr>
        </p:nvSpPr>
        <p:spPr/>
        <p:txBody>
          <a:bodyPr/>
          <a:lstStyle/>
          <a:p>
            <a:fld id="{BA9F7F0C-8FF2-44E2-AB00-F6F705E89B9C}" type="datetimeFigureOut">
              <a:rPr lang="nl-NL" smtClean="0"/>
              <a:t>10-6-2020</a:t>
            </a:fld>
            <a:endParaRPr lang="nl-NL"/>
          </a:p>
        </p:txBody>
      </p:sp>
      <p:sp>
        <p:nvSpPr>
          <p:cNvPr id="8" name="Tijdelijke aanduiding voor voettekst 7">
            <a:extLst>
              <a:ext uri="{FF2B5EF4-FFF2-40B4-BE49-F238E27FC236}">
                <a16:creationId xmlns:a16="http://schemas.microsoft.com/office/drawing/2014/main" id="{0AE47688-7A45-4450-9D30-D0342F8F566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57CE484-91D9-4C18-A182-3328872AFD63}"/>
              </a:ext>
            </a:extLst>
          </p:cNvPr>
          <p:cNvSpPr>
            <a:spLocks noGrp="1"/>
          </p:cNvSpPr>
          <p:nvPr>
            <p:ph type="sldNum" sz="quarter" idx="12"/>
          </p:nvPr>
        </p:nvSpPr>
        <p:spPr/>
        <p:txBody>
          <a:bodyPr/>
          <a:lstStyle/>
          <a:p>
            <a:fld id="{F9AA7449-C3BC-479E-8D42-BD2A1C3659DB}" type="slidenum">
              <a:rPr lang="nl-NL" smtClean="0"/>
              <a:t>‹nr.›</a:t>
            </a:fld>
            <a:endParaRPr lang="nl-NL"/>
          </a:p>
        </p:txBody>
      </p:sp>
    </p:spTree>
    <p:extLst>
      <p:ext uri="{BB962C8B-B14F-4D97-AF65-F5344CB8AC3E}">
        <p14:creationId xmlns:p14="http://schemas.microsoft.com/office/powerpoint/2010/main" val="170769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39388-C48E-449F-AD7C-C6E9A36CE89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510E35D-1997-4624-9B6D-6420DCCC079A}"/>
              </a:ext>
            </a:extLst>
          </p:cNvPr>
          <p:cNvSpPr>
            <a:spLocks noGrp="1"/>
          </p:cNvSpPr>
          <p:nvPr>
            <p:ph type="dt" sz="half" idx="10"/>
          </p:nvPr>
        </p:nvSpPr>
        <p:spPr/>
        <p:txBody>
          <a:bodyPr/>
          <a:lstStyle/>
          <a:p>
            <a:fld id="{BA9F7F0C-8FF2-44E2-AB00-F6F705E89B9C}" type="datetimeFigureOut">
              <a:rPr lang="nl-NL" smtClean="0"/>
              <a:t>10-6-2020</a:t>
            </a:fld>
            <a:endParaRPr lang="nl-NL"/>
          </a:p>
        </p:txBody>
      </p:sp>
      <p:sp>
        <p:nvSpPr>
          <p:cNvPr id="4" name="Tijdelijke aanduiding voor voettekst 3">
            <a:extLst>
              <a:ext uri="{FF2B5EF4-FFF2-40B4-BE49-F238E27FC236}">
                <a16:creationId xmlns:a16="http://schemas.microsoft.com/office/drawing/2014/main" id="{815659FC-3AE7-4F23-8500-424043762DF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B03AF90-37D9-4B82-814F-6A3D185A0F22}"/>
              </a:ext>
            </a:extLst>
          </p:cNvPr>
          <p:cNvSpPr>
            <a:spLocks noGrp="1"/>
          </p:cNvSpPr>
          <p:nvPr>
            <p:ph type="sldNum" sz="quarter" idx="12"/>
          </p:nvPr>
        </p:nvSpPr>
        <p:spPr/>
        <p:txBody>
          <a:bodyPr/>
          <a:lstStyle/>
          <a:p>
            <a:fld id="{F9AA7449-C3BC-479E-8D42-BD2A1C3659DB}" type="slidenum">
              <a:rPr lang="nl-NL" smtClean="0"/>
              <a:t>‹nr.›</a:t>
            </a:fld>
            <a:endParaRPr lang="nl-NL"/>
          </a:p>
        </p:txBody>
      </p:sp>
    </p:spTree>
    <p:extLst>
      <p:ext uri="{BB962C8B-B14F-4D97-AF65-F5344CB8AC3E}">
        <p14:creationId xmlns:p14="http://schemas.microsoft.com/office/powerpoint/2010/main" val="194774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4009788-6633-4567-8A82-FEAB993DE427}"/>
              </a:ext>
            </a:extLst>
          </p:cNvPr>
          <p:cNvSpPr>
            <a:spLocks noGrp="1"/>
          </p:cNvSpPr>
          <p:nvPr>
            <p:ph type="dt" sz="half" idx="10"/>
          </p:nvPr>
        </p:nvSpPr>
        <p:spPr/>
        <p:txBody>
          <a:bodyPr/>
          <a:lstStyle/>
          <a:p>
            <a:fld id="{BA9F7F0C-8FF2-44E2-AB00-F6F705E89B9C}" type="datetimeFigureOut">
              <a:rPr lang="nl-NL" smtClean="0"/>
              <a:t>10-6-2020</a:t>
            </a:fld>
            <a:endParaRPr lang="nl-NL"/>
          </a:p>
        </p:txBody>
      </p:sp>
      <p:sp>
        <p:nvSpPr>
          <p:cNvPr id="3" name="Tijdelijke aanduiding voor voettekst 2">
            <a:extLst>
              <a:ext uri="{FF2B5EF4-FFF2-40B4-BE49-F238E27FC236}">
                <a16:creationId xmlns:a16="http://schemas.microsoft.com/office/drawing/2014/main" id="{A0B3ADA7-913F-4BD6-901C-215E4ABFC54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67F1824-B4D6-49B6-A2C8-814572360543}"/>
              </a:ext>
            </a:extLst>
          </p:cNvPr>
          <p:cNvSpPr>
            <a:spLocks noGrp="1"/>
          </p:cNvSpPr>
          <p:nvPr>
            <p:ph type="sldNum" sz="quarter" idx="12"/>
          </p:nvPr>
        </p:nvSpPr>
        <p:spPr/>
        <p:txBody>
          <a:bodyPr/>
          <a:lstStyle/>
          <a:p>
            <a:fld id="{F9AA7449-C3BC-479E-8D42-BD2A1C3659DB}" type="slidenum">
              <a:rPr lang="nl-NL" smtClean="0"/>
              <a:t>‹nr.›</a:t>
            </a:fld>
            <a:endParaRPr lang="nl-NL"/>
          </a:p>
        </p:txBody>
      </p:sp>
    </p:spTree>
    <p:extLst>
      <p:ext uri="{BB962C8B-B14F-4D97-AF65-F5344CB8AC3E}">
        <p14:creationId xmlns:p14="http://schemas.microsoft.com/office/powerpoint/2010/main" val="46795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B9DEC-CC04-46C5-868C-ADEC29B28B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6330C20-821B-49B9-8936-83828559CE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63041F7-CA50-4013-AAE0-76A26F683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042936C-14D3-4C28-B8D1-BDAF8CF304F0}"/>
              </a:ext>
            </a:extLst>
          </p:cNvPr>
          <p:cNvSpPr>
            <a:spLocks noGrp="1"/>
          </p:cNvSpPr>
          <p:nvPr>
            <p:ph type="dt" sz="half" idx="10"/>
          </p:nvPr>
        </p:nvSpPr>
        <p:spPr/>
        <p:txBody>
          <a:bodyPr/>
          <a:lstStyle/>
          <a:p>
            <a:fld id="{BA9F7F0C-8FF2-44E2-AB00-F6F705E89B9C}" type="datetimeFigureOut">
              <a:rPr lang="nl-NL" smtClean="0"/>
              <a:t>10-6-2020</a:t>
            </a:fld>
            <a:endParaRPr lang="nl-NL"/>
          </a:p>
        </p:txBody>
      </p:sp>
      <p:sp>
        <p:nvSpPr>
          <p:cNvPr id="6" name="Tijdelijke aanduiding voor voettekst 5">
            <a:extLst>
              <a:ext uri="{FF2B5EF4-FFF2-40B4-BE49-F238E27FC236}">
                <a16:creationId xmlns:a16="http://schemas.microsoft.com/office/drawing/2014/main" id="{5FAD7765-3ED4-4212-9416-3BB98453F62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0F19E41-17CA-4AB8-9C12-6F3CD7B7DDDE}"/>
              </a:ext>
            </a:extLst>
          </p:cNvPr>
          <p:cNvSpPr>
            <a:spLocks noGrp="1"/>
          </p:cNvSpPr>
          <p:nvPr>
            <p:ph type="sldNum" sz="quarter" idx="12"/>
          </p:nvPr>
        </p:nvSpPr>
        <p:spPr/>
        <p:txBody>
          <a:bodyPr/>
          <a:lstStyle/>
          <a:p>
            <a:fld id="{F9AA7449-C3BC-479E-8D42-BD2A1C3659DB}" type="slidenum">
              <a:rPr lang="nl-NL" smtClean="0"/>
              <a:t>‹nr.›</a:t>
            </a:fld>
            <a:endParaRPr lang="nl-NL"/>
          </a:p>
        </p:txBody>
      </p:sp>
    </p:spTree>
    <p:extLst>
      <p:ext uri="{BB962C8B-B14F-4D97-AF65-F5344CB8AC3E}">
        <p14:creationId xmlns:p14="http://schemas.microsoft.com/office/powerpoint/2010/main" val="375449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4D2EE-8626-4CA5-9923-172CEBAEECF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052E626-6625-49D1-8F56-6FBF618990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9E5B213-953D-4F81-A42C-81277E9C8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F4D217F-D690-4A48-B59F-6C90EDE42D2B}"/>
              </a:ext>
            </a:extLst>
          </p:cNvPr>
          <p:cNvSpPr>
            <a:spLocks noGrp="1"/>
          </p:cNvSpPr>
          <p:nvPr>
            <p:ph type="dt" sz="half" idx="10"/>
          </p:nvPr>
        </p:nvSpPr>
        <p:spPr/>
        <p:txBody>
          <a:bodyPr/>
          <a:lstStyle/>
          <a:p>
            <a:fld id="{BA9F7F0C-8FF2-44E2-AB00-F6F705E89B9C}" type="datetimeFigureOut">
              <a:rPr lang="nl-NL" smtClean="0"/>
              <a:t>10-6-2020</a:t>
            </a:fld>
            <a:endParaRPr lang="nl-NL"/>
          </a:p>
        </p:txBody>
      </p:sp>
      <p:sp>
        <p:nvSpPr>
          <p:cNvPr id="6" name="Tijdelijke aanduiding voor voettekst 5">
            <a:extLst>
              <a:ext uri="{FF2B5EF4-FFF2-40B4-BE49-F238E27FC236}">
                <a16:creationId xmlns:a16="http://schemas.microsoft.com/office/drawing/2014/main" id="{9334E6A1-DE1B-466D-BF83-14F60A36E71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351A4FC-6367-4F5E-AC75-B546A1E8E03D}"/>
              </a:ext>
            </a:extLst>
          </p:cNvPr>
          <p:cNvSpPr>
            <a:spLocks noGrp="1"/>
          </p:cNvSpPr>
          <p:nvPr>
            <p:ph type="sldNum" sz="quarter" idx="12"/>
          </p:nvPr>
        </p:nvSpPr>
        <p:spPr/>
        <p:txBody>
          <a:bodyPr/>
          <a:lstStyle/>
          <a:p>
            <a:fld id="{F9AA7449-C3BC-479E-8D42-BD2A1C3659DB}" type="slidenum">
              <a:rPr lang="nl-NL" smtClean="0"/>
              <a:t>‹nr.›</a:t>
            </a:fld>
            <a:endParaRPr lang="nl-NL"/>
          </a:p>
        </p:txBody>
      </p:sp>
    </p:spTree>
    <p:extLst>
      <p:ext uri="{BB962C8B-B14F-4D97-AF65-F5344CB8AC3E}">
        <p14:creationId xmlns:p14="http://schemas.microsoft.com/office/powerpoint/2010/main" val="106291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C37AF3E-8B6A-4DB9-8D8F-8A457FA7A4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AB3473E-89B5-4B05-842A-C1431067D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8D8018-1D5D-47BD-A464-0D1E09994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F7F0C-8FF2-44E2-AB00-F6F705E89B9C}" type="datetimeFigureOut">
              <a:rPr lang="nl-NL" smtClean="0"/>
              <a:t>10-6-2020</a:t>
            </a:fld>
            <a:endParaRPr lang="nl-NL"/>
          </a:p>
        </p:txBody>
      </p:sp>
      <p:sp>
        <p:nvSpPr>
          <p:cNvPr id="5" name="Tijdelijke aanduiding voor voettekst 4">
            <a:extLst>
              <a:ext uri="{FF2B5EF4-FFF2-40B4-BE49-F238E27FC236}">
                <a16:creationId xmlns:a16="http://schemas.microsoft.com/office/drawing/2014/main" id="{DB390B37-A685-49FE-8E9C-21C6E0D5E5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4D4D006-D6D0-4FAE-9631-AA07AC55DC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A7449-C3BC-479E-8D42-BD2A1C3659DB}" type="slidenum">
              <a:rPr lang="nl-NL" smtClean="0"/>
              <a:t>‹nr.›</a:t>
            </a:fld>
            <a:endParaRPr lang="nl-NL"/>
          </a:p>
        </p:txBody>
      </p:sp>
    </p:spTree>
    <p:extLst>
      <p:ext uri="{BB962C8B-B14F-4D97-AF65-F5344CB8AC3E}">
        <p14:creationId xmlns:p14="http://schemas.microsoft.com/office/powerpoint/2010/main" val="2922086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hyperlink" Target="http://www.digivaardigindezorg.n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a:extLst>
              <a:ext uri="{FF2B5EF4-FFF2-40B4-BE49-F238E27FC236}">
                <a16:creationId xmlns:a16="http://schemas.microsoft.com/office/drawing/2014/main" id="{6A10D096-1599-4431-B0F3-7CBD6831ECFD}"/>
              </a:ext>
            </a:extLst>
          </p:cNvPr>
          <p:cNvGrpSpPr/>
          <p:nvPr/>
        </p:nvGrpSpPr>
        <p:grpSpPr>
          <a:xfrm>
            <a:off x="172720" y="4549829"/>
            <a:ext cx="11846560" cy="2196411"/>
            <a:chOff x="172720" y="4549829"/>
            <a:chExt cx="11846560" cy="2196411"/>
          </a:xfrm>
        </p:grpSpPr>
        <p:pic>
          <p:nvPicPr>
            <p:cNvPr id="4" name="Afbeelding 3">
              <a:extLst>
                <a:ext uri="{FF2B5EF4-FFF2-40B4-BE49-F238E27FC236}">
                  <a16:creationId xmlns:a16="http://schemas.microsoft.com/office/drawing/2014/main" id="{6D2C5246-9F64-4FC6-8074-4C18B6FD5F58}"/>
                </a:ext>
              </a:extLst>
            </p:cNvPr>
            <p:cNvPicPr>
              <a:picLocks noChangeAspect="1"/>
            </p:cNvPicPr>
            <p:nvPr/>
          </p:nvPicPr>
          <p:blipFill rotWithShape="1">
            <a:blip r:embed="rId2"/>
            <a:srcRect l="3667" t="29216" r="62333" b="54314"/>
            <a:stretch/>
          </p:blipFill>
          <p:spPr>
            <a:xfrm>
              <a:off x="172720" y="5506720"/>
              <a:ext cx="4145280" cy="1066800"/>
            </a:xfrm>
            <a:prstGeom prst="rect">
              <a:avLst/>
            </a:prstGeom>
          </p:spPr>
        </p:pic>
        <p:pic>
          <p:nvPicPr>
            <p:cNvPr id="6" name="Afbeelding 5">
              <a:extLst>
                <a:ext uri="{FF2B5EF4-FFF2-40B4-BE49-F238E27FC236}">
                  <a16:creationId xmlns:a16="http://schemas.microsoft.com/office/drawing/2014/main" id="{874E3EF4-0ED0-468E-9DD7-3DD58648D588}"/>
                </a:ext>
              </a:extLst>
            </p:cNvPr>
            <p:cNvPicPr>
              <a:picLocks noChangeAspect="1"/>
            </p:cNvPicPr>
            <p:nvPr/>
          </p:nvPicPr>
          <p:blipFill rotWithShape="1">
            <a:blip r:embed="rId3"/>
            <a:srcRect t="11490" r="82327" b="75176"/>
            <a:stretch/>
          </p:blipFill>
          <p:spPr>
            <a:xfrm>
              <a:off x="5694758" y="5506720"/>
              <a:ext cx="3092459" cy="1239520"/>
            </a:xfrm>
            <a:prstGeom prst="rect">
              <a:avLst/>
            </a:prstGeom>
          </p:spPr>
        </p:pic>
        <p:pic>
          <p:nvPicPr>
            <p:cNvPr id="8" name="Afbeelding 7">
              <a:extLst>
                <a:ext uri="{FF2B5EF4-FFF2-40B4-BE49-F238E27FC236}">
                  <a16:creationId xmlns:a16="http://schemas.microsoft.com/office/drawing/2014/main" id="{2E32A11F-C353-4695-9028-DCFEB8F6E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
        <p:nvSpPr>
          <p:cNvPr id="2" name="Titel 1">
            <a:extLst>
              <a:ext uri="{FF2B5EF4-FFF2-40B4-BE49-F238E27FC236}">
                <a16:creationId xmlns:a16="http://schemas.microsoft.com/office/drawing/2014/main" id="{6AE48051-44CF-41EB-8931-621188080EF9}"/>
              </a:ext>
            </a:extLst>
          </p:cNvPr>
          <p:cNvSpPr>
            <a:spLocks noGrp="1"/>
          </p:cNvSpPr>
          <p:nvPr>
            <p:ph type="ctrTitle"/>
          </p:nvPr>
        </p:nvSpPr>
        <p:spPr/>
        <p:txBody>
          <a:bodyPr/>
          <a:lstStyle/>
          <a:p>
            <a:r>
              <a:rPr lang="nl-NL" b="1" dirty="0"/>
              <a:t>Dan doe je maar alsof je het leuk vindt…! </a:t>
            </a:r>
            <a:endParaRPr lang="nl-NL" dirty="0"/>
          </a:p>
        </p:txBody>
      </p:sp>
      <p:sp>
        <p:nvSpPr>
          <p:cNvPr id="3" name="Ondertitel 2">
            <a:extLst>
              <a:ext uri="{FF2B5EF4-FFF2-40B4-BE49-F238E27FC236}">
                <a16:creationId xmlns:a16="http://schemas.microsoft.com/office/drawing/2014/main" id="{9D976DBB-5804-4638-B92E-75B9ADDAC907}"/>
              </a:ext>
            </a:extLst>
          </p:cNvPr>
          <p:cNvSpPr>
            <a:spLocks noGrp="1"/>
          </p:cNvSpPr>
          <p:nvPr>
            <p:ph type="subTitle" idx="1"/>
          </p:nvPr>
        </p:nvSpPr>
        <p:spPr/>
        <p:txBody>
          <a:bodyPr/>
          <a:lstStyle/>
          <a:p>
            <a:r>
              <a:rPr lang="nl-NL" b="1" i="1" dirty="0"/>
              <a:t>Over hoe mensen te motiveren</a:t>
            </a:r>
            <a:endParaRPr lang="nl-NL" dirty="0"/>
          </a:p>
        </p:txBody>
      </p:sp>
    </p:spTree>
    <p:extLst>
      <p:ext uri="{BB962C8B-B14F-4D97-AF65-F5344CB8AC3E}">
        <p14:creationId xmlns:p14="http://schemas.microsoft.com/office/powerpoint/2010/main" val="190250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Intrinsieke motivatie</a:t>
            </a:r>
          </a:p>
        </p:txBody>
      </p:sp>
      <p:sp>
        <p:nvSpPr>
          <p:cNvPr id="3" name="Tijdelijke aanduiding voor inhoud 2">
            <a:extLst>
              <a:ext uri="{FF2B5EF4-FFF2-40B4-BE49-F238E27FC236}">
                <a16:creationId xmlns:a16="http://schemas.microsoft.com/office/drawing/2014/main" id="{1565316D-D7F3-4659-BFFF-3389EA6547FB}"/>
              </a:ext>
            </a:extLst>
          </p:cNvPr>
          <p:cNvSpPr>
            <a:spLocks noGrp="1"/>
          </p:cNvSpPr>
          <p:nvPr>
            <p:ph idx="1"/>
          </p:nvPr>
        </p:nvSpPr>
        <p:spPr/>
        <p:txBody>
          <a:bodyPr/>
          <a:lstStyle/>
          <a:p>
            <a:pPr marL="0" indent="0">
              <a:buNone/>
            </a:pPr>
            <a:r>
              <a:rPr lang="nl-NL" dirty="0"/>
              <a:t>Ontstaat uit:</a:t>
            </a:r>
          </a:p>
          <a:p>
            <a:pPr fontAlgn="base"/>
            <a:r>
              <a:rPr lang="nl-NL" dirty="0"/>
              <a:t>Leergierigheid en interesse, er zin in hebben</a:t>
            </a:r>
          </a:p>
          <a:p>
            <a:pPr fontAlgn="base"/>
            <a:r>
              <a:rPr lang="nl-NL" dirty="0"/>
              <a:t>Autonomie: zelf mogen beslissen of je het doet</a:t>
            </a:r>
          </a:p>
          <a:p>
            <a:pPr fontAlgn="base"/>
            <a:r>
              <a:rPr lang="nl-NL" dirty="0"/>
              <a:t>Competentie: voelen dat je het aan kan</a:t>
            </a:r>
          </a:p>
          <a:p>
            <a:pPr fontAlgn="base"/>
            <a:r>
              <a:rPr lang="nl-NL" dirty="0"/>
              <a:t>Het belang / doel zien</a:t>
            </a:r>
          </a:p>
          <a:p>
            <a:pPr fontAlgn="base"/>
            <a:r>
              <a:rPr lang="nl-NL" dirty="0"/>
              <a:t>Competitiedrang</a:t>
            </a:r>
          </a:p>
          <a:p>
            <a:endParaRPr lang="nl-NL" dirty="0"/>
          </a:p>
          <a:p>
            <a:pPr marL="0" indent="0">
              <a:buNone/>
            </a:pPr>
            <a:endParaRPr lang="nl-NL" dirty="0"/>
          </a:p>
          <a:p>
            <a:endParaRPr lang="nl-NL" dirty="0"/>
          </a:p>
        </p:txBody>
      </p:sp>
      <p:grpSp>
        <p:nvGrpSpPr>
          <p:cNvPr id="7" name="Groep 6">
            <a:extLst>
              <a:ext uri="{FF2B5EF4-FFF2-40B4-BE49-F238E27FC236}">
                <a16:creationId xmlns:a16="http://schemas.microsoft.com/office/drawing/2014/main" id="{6D4D9038-8A1A-4D05-9237-5141F5327309}"/>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D11299EC-35D9-4FEF-B097-26B8D153009C}"/>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CAA01E56-99D0-4C38-ABBD-BEA5924C3AD8}"/>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86725DE8-68FD-44D5-BAD4-16F2033143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76068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Conclusie extrinsiek en intrinsiek</a:t>
            </a:r>
          </a:p>
        </p:txBody>
      </p:sp>
      <p:sp>
        <p:nvSpPr>
          <p:cNvPr id="3" name="Tijdelijke aanduiding voor inhoud 2">
            <a:extLst>
              <a:ext uri="{FF2B5EF4-FFF2-40B4-BE49-F238E27FC236}">
                <a16:creationId xmlns:a16="http://schemas.microsoft.com/office/drawing/2014/main" id="{1565316D-D7F3-4659-BFFF-3389EA6547FB}"/>
              </a:ext>
            </a:extLst>
          </p:cNvPr>
          <p:cNvSpPr>
            <a:spLocks noGrp="1"/>
          </p:cNvSpPr>
          <p:nvPr>
            <p:ph idx="1"/>
          </p:nvPr>
        </p:nvSpPr>
        <p:spPr/>
        <p:txBody>
          <a:bodyPr/>
          <a:lstStyle/>
          <a:p>
            <a:r>
              <a:rPr lang="nl-NL" dirty="0"/>
              <a:t>Een persoon intrinsiek gemotiveerd is, zal dat gedrag minder gaan vertonen als het ook extrinsiek wordt beloond. De extrinsieke beloning dooft de intrinsieke motivatie uit.</a:t>
            </a:r>
          </a:p>
          <a:p>
            <a:r>
              <a:rPr lang="nl-NL" dirty="0"/>
              <a:t>Bij het gevoel dat alles voor je besloten wordt, ontstaan motivatieproblemen.</a:t>
            </a:r>
          </a:p>
          <a:p>
            <a:r>
              <a:rPr lang="nl-NL" dirty="0"/>
              <a:t>Het stimuleren van intrinsieke motivatie is dé manier om gedrag te veranderen.</a:t>
            </a:r>
          </a:p>
          <a:p>
            <a:pPr marL="0" indent="0">
              <a:buNone/>
            </a:pPr>
            <a:endParaRPr lang="nl-NL" dirty="0"/>
          </a:p>
          <a:p>
            <a:endParaRPr lang="nl-NL" dirty="0"/>
          </a:p>
        </p:txBody>
      </p:sp>
      <p:grpSp>
        <p:nvGrpSpPr>
          <p:cNvPr id="7" name="Groep 6">
            <a:extLst>
              <a:ext uri="{FF2B5EF4-FFF2-40B4-BE49-F238E27FC236}">
                <a16:creationId xmlns:a16="http://schemas.microsoft.com/office/drawing/2014/main" id="{E7AAB8A4-71CE-4B74-BAB5-AAB2FEEEB9DB}"/>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D912D363-F960-493C-99AA-8F69FEEFE13E}"/>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E5E6E1C7-F643-45DE-99CA-0E07AEFAEA83}"/>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AC77C179-F9E0-49A2-8700-AFDF953795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316098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Hoe vergroot je intrinsieke motivatie?</a:t>
            </a:r>
          </a:p>
        </p:txBody>
      </p:sp>
      <p:sp>
        <p:nvSpPr>
          <p:cNvPr id="3" name="Tijdelijke aanduiding voor inhoud 2">
            <a:extLst>
              <a:ext uri="{FF2B5EF4-FFF2-40B4-BE49-F238E27FC236}">
                <a16:creationId xmlns:a16="http://schemas.microsoft.com/office/drawing/2014/main" id="{1565316D-D7F3-4659-BFFF-3389EA6547FB}"/>
              </a:ext>
            </a:extLst>
          </p:cNvPr>
          <p:cNvSpPr>
            <a:spLocks noGrp="1"/>
          </p:cNvSpPr>
          <p:nvPr>
            <p:ph idx="1"/>
          </p:nvPr>
        </p:nvSpPr>
        <p:spPr/>
        <p:txBody>
          <a:bodyPr/>
          <a:lstStyle/>
          <a:p>
            <a:pPr marL="0" indent="0">
              <a:buNone/>
            </a:pPr>
            <a:r>
              <a:rPr lang="nl-NL" dirty="0"/>
              <a:t>Investeer in:</a:t>
            </a:r>
          </a:p>
          <a:p>
            <a:pPr marL="0" indent="0">
              <a:buNone/>
            </a:pPr>
            <a:endParaRPr lang="nl-NL" dirty="0"/>
          </a:p>
          <a:p>
            <a:r>
              <a:rPr lang="nl-NL" dirty="0"/>
              <a:t>Relatie</a:t>
            </a:r>
          </a:p>
          <a:p>
            <a:r>
              <a:rPr lang="nl-NL" dirty="0"/>
              <a:t>Competentie</a:t>
            </a:r>
          </a:p>
          <a:p>
            <a:r>
              <a:rPr lang="nl-NL" dirty="0"/>
              <a:t>Autonomie</a:t>
            </a:r>
          </a:p>
        </p:txBody>
      </p:sp>
      <p:grpSp>
        <p:nvGrpSpPr>
          <p:cNvPr id="7" name="Groep 6">
            <a:extLst>
              <a:ext uri="{FF2B5EF4-FFF2-40B4-BE49-F238E27FC236}">
                <a16:creationId xmlns:a16="http://schemas.microsoft.com/office/drawing/2014/main" id="{5825BF32-235A-46C0-B838-EA75A3D1703C}"/>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EA8A2387-DEF8-4B8E-9A1F-B09197AA3731}"/>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22002D83-5DB3-4BAB-8415-F1B04E50002D}"/>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926D8297-363B-48FB-8120-B217F5BCA3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3046461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Tips &amp; Tricks</a:t>
            </a:r>
            <a:br>
              <a:rPr lang="nl-NL" dirty="0"/>
            </a:br>
            <a:r>
              <a:rPr lang="nl-NL" sz="2800" i="1" dirty="0"/>
              <a:t>Het investeren in de relatie</a:t>
            </a:r>
            <a:endParaRPr lang="nl-NL" sz="2800" dirty="0"/>
          </a:p>
        </p:txBody>
      </p:sp>
      <p:sp>
        <p:nvSpPr>
          <p:cNvPr id="3" name="Tijdelijke aanduiding voor inhoud 2">
            <a:extLst>
              <a:ext uri="{FF2B5EF4-FFF2-40B4-BE49-F238E27FC236}">
                <a16:creationId xmlns:a16="http://schemas.microsoft.com/office/drawing/2014/main" id="{1565316D-D7F3-4659-BFFF-3389EA6547FB}"/>
              </a:ext>
            </a:extLst>
          </p:cNvPr>
          <p:cNvSpPr>
            <a:spLocks noGrp="1"/>
          </p:cNvSpPr>
          <p:nvPr>
            <p:ph idx="1"/>
          </p:nvPr>
        </p:nvSpPr>
        <p:spPr/>
        <p:txBody>
          <a:bodyPr/>
          <a:lstStyle/>
          <a:p>
            <a:pPr marL="0" indent="0">
              <a:buNone/>
            </a:pPr>
            <a:r>
              <a:rPr lang="nl-NL" dirty="0"/>
              <a:t>Op verschillende vlakken:</a:t>
            </a:r>
          </a:p>
          <a:p>
            <a:r>
              <a:rPr lang="nl-NL" dirty="0"/>
              <a:t>Relatie met de organisatie </a:t>
            </a:r>
          </a:p>
          <a:p>
            <a:r>
              <a:rPr lang="nl-NL" dirty="0"/>
              <a:t>Relatie met leidinggevenden</a:t>
            </a:r>
          </a:p>
          <a:p>
            <a:r>
              <a:rPr lang="nl-NL" dirty="0"/>
              <a:t>Relatie met collega’s</a:t>
            </a:r>
          </a:p>
          <a:p>
            <a:r>
              <a:rPr lang="nl-NL" dirty="0"/>
              <a:t>Relatie met de </a:t>
            </a:r>
            <a:r>
              <a:rPr lang="nl-NL" dirty="0" err="1"/>
              <a:t>digicoach</a:t>
            </a:r>
            <a:endParaRPr lang="nl-NL" dirty="0"/>
          </a:p>
          <a:p>
            <a:r>
              <a:rPr lang="nl-NL" dirty="0"/>
              <a:t>Relatie met het onderwerp: digitale vaardigheden</a:t>
            </a:r>
          </a:p>
          <a:p>
            <a:endParaRPr lang="nl-NL" dirty="0"/>
          </a:p>
        </p:txBody>
      </p:sp>
      <p:grpSp>
        <p:nvGrpSpPr>
          <p:cNvPr id="7" name="Groep 6">
            <a:extLst>
              <a:ext uri="{FF2B5EF4-FFF2-40B4-BE49-F238E27FC236}">
                <a16:creationId xmlns:a16="http://schemas.microsoft.com/office/drawing/2014/main" id="{E7AAB8A4-71CE-4B74-BAB5-AAB2FEEEB9DB}"/>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D912D363-F960-493C-99AA-8F69FEEFE13E}"/>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E5E6E1C7-F643-45DE-99CA-0E07AEFAEA83}"/>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AC77C179-F9E0-49A2-8700-AFDF953795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200995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st_p_ExplanationSlide_1_0_1931386164">
    <p:spTree>
      <p:nvGrpSpPr>
        <p:cNvPr id="1" name=""/>
        <p:cNvGrpSpPr/>
        <p:nvPr/>
      </p:nvGrpSpPr>
      <p:grpSpPr>
        <a:xfrm>
          <a:off x="0" y="0"/>
          <a:ext cx="0" cy="0"/>
          <a:chOff x="0" y="0"/>
          <a:chExt cx="0" cy="0"/>
        </a:xfrm>
      </p:grpSpPr>
      <p:pic>
        <p:nvPicPr>
          <p:cNvPr id="27" name="LAYOUT_BG_IMAGE_2">
            <a:extLst>
              <a:ext uri="{FF2B5EF4-FFF2-40B4-BE49-F238E27FC236}">
                <a16:creationId xmlns:a16="http://schemas.microsoft.com/office/drawing/2014/main" id="{D5FE6774-6E1D-4FA7-A8B4-9AF57BFDF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BBE0E3">
              <a:alpha val="0"/>
            </a:srgbClr>
          </a:solidFill>
        </p:spPr>
      </p:pic>
      <p:sp>
        <p:nvSpPr>
          <p:cNvPr id="21" name="FooterBg">
            <a:extLst>
              <a:ext uri="{FF2B5EF4-FFF2-40B4-BE49-F238E27FC236}">
                <a16:creationId xmlns:a16="http://schemas.microsoft.com/office/drawing/2014/main" id="{41C1C50D-C1CB-490F-81C1-8FF32F9737C6}"/>
              </a:ext>
            </a:extLst>
          </p:cNvPr>
          <p:cNvSpPr txBox="1"/>
          <p:nvPr/>
        </p:nvSpPr>
        <p:spPr>
          <a:xfrm>
            <a:off x="0" y="5932169"/>
            <a:ext cx="12192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sp>
        <p:nvSpPr>
          <p:cNvPr id="2" name="st_p_ExplanationTitle_1_0">
            <a:extLst>
              <a:ext uri="{FF2B5EF4-FFF2-40B4-BE49-F238E27FC236}">
                <a16:creationId xmlns:a16="http://schemas.microsoft.com/office/drawing/2014/main" id="{75EC6CA9-F6CF-46FA-940B-B59D446953D8}"/>
              </a:ext>
            </a:extLst>
          </p:cNvPr>
          <p:cNvSpPr>
            <a:spLocks noGrp="1"/>
          </p:cNvSpPr>
          <p:nvPr>
            <p:ph type="title"/>
          </p:nvPr>
        </p:nvSpPr>
        <p:spPr>
          <a:xfrm>
            <a:off x="573024" y="185166"/>
            <a:ext cx="9582912"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lnSpc>
                <a:spcPct val="100000"/>
              </a:lnSpc>
              <a:buClr>
                <a:srgbClr val="000000"/>
              </a:buClr>
            </a:pPr>
            <a:r>
              <a:rPr lang="nl-NL" sz="4000" b="1">
                <a:solidFill>
                  <a:srgbClr val="FFFFFF"/>
                </a:solidFill>
                <a:latin typeface="Roboto Slab"/>
              </a:rPr>
              <a:t>U kunt nu uw berichten insturen</a:t>
            </a:r>
          </a:p>
        </p:txBody>
      </p:sp>
      <p:sp>
        <p:nvSpPr>
          <p:cNvPr id="3" name="InternetHeader">
            <a:extLst>
              <a:ext uri="{FF2B5EF4-FFF2-40B4-BE49-F238E27FC236}">
                <a16:creationId xmlns:a16="http://schemas.microsoft.com/office/drawing/2014/main" id="{5C3EB97C-D902-4462-A530-5B19EFA6B11A}"/>
              </a:ext>
            </a:extLst>
          </p:cNvPr>
          <p:cNvSpPr txBox="1"/>
          <p:nvPr/>
        </p:nvSpPr>
        <p:spPr>
          <a:xfrm>
            <a:off x="841248" y="2009394"/>
            <a:ext cx="1914144" cy="576072"/>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0"/>
              </a:spcBef>
              <a:spcAft>
                <a:spcPct val="0"/>
              </a:spcAft>
              <a:buClr>
                <a:srgbClr val="000000"/>
              </a:buClr>
            </a:pPr>
            <a:r>
              <a:rPr lang="nl-NL" sz="3200">
                <a:solidFill>
                  <a:srgbClr val="FFFFFF"/>
                </a:solidFill>
                <a:latin typeface="Roboto Medium"/>
              </a:rPr>
              <a:t>Internet</a:t>
            </a:r>
          </a:p>
        </p:txBody>
      </p:sp>
      <p:sp>
        <p:nvSpPr>
          <p:cNvPr id="4" name="InternetOne">
            <a:extLst>
              <a:ext uri="{FF2B5EF4-FFF2-40B4-BE49-F238E27FC236}">
                <a16:creationId xmlns:a16="http://schemas.microsoft.com/office/drawing/2014/main" id="{7762941A-E44F-47D0-9F0D-E61ED8957B70}"/>
              </a:ext>
            </a:extLst>
          </p:cNvPr>
          <p:cNvSpPr/>
          <p:nvPr/>
        </p:nvSpPr>
        <p:spPr>
          <a:xfrm>
            <a:off x="3060192" y="2036826"/>
            <a:ext cx="536448" cy="536448"/>
          </a:xfrm>
          <a:prstGeom prst="ellipse">
            <a:avLst/>
          </a:prstGeom>
          <a:solidFill>
            <a:srgbClr val="FCB731"/>
          </a:solidFill>
          <a:ln w="0" cap="flat" cmpd="sng" algn="ctr">
            <a:solidFill>
              <a:srgbClr val="FCB731">
                <a:alpha val="5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gn="ctr">
              <a:spcBef>
                <a:spcPct val="0"/>
              </a:spcBef>
              <a:spcAft>
                <a:spcPct val="0"/>
              </a:spcAft>
              <a:buClr>
                <a:srgbClr val="000000"/>
              </a:buClr>
            </a:pPr>
            <a:r>
              <a:rPr lang="nl-NL" sz="2800">
                <a:solidFill>
                  <a:srgbClr val="FFFFFF"/>
                </a:solidFill>
                <a:latin typeface="Roboto Medium"/>
              </a:rPr>
              <a:t>1</a:t>
            </a:r>
          </a:p>
        </p:txBody>
      </p:sp>
      <p:sp>
        <p:nvSpPr>
          <p:cNvPr id="5" name="InternetTwo">
            <a:extLst>
              <a:ext uri="{FF2B5EF4-FFF2-40B4-BE49-F238E27FC236}">
                <a16:creationId xmlns:a16="http://schemas.microsoft.com/office/drawing/2014/main" id="{04F92654-58B2-4F95-A58E-E88B834D6A3D}"/>
              </a:ext>
            </a:extLst>
          </p:cNvPr>
          <p:cNvSpPr/>
          <p:nvPr/>
        </p:nvSpPr>
        <p:spPr>
          <a:xfrm>
            <a:off x="3060192" y="2880360"/>
            <a:ext cx="536448" cy="536448"/>
          </a:xfrm>
          <a:prstGeom prst="ellipse">
            <a:avLst/>
          </a:prstGeom>
          <a:solidFill>
            <a:srgbClr val="FCB731"/>
          </a:solidFill>
          <a:ln w="0" cap="flat" cmpd="sng" algn="ctr">
            <a:solidFill>
              <a:srgbClr val="FCB731">
                <a:alpha val="5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gn="ctr">
              <a:spcBef>
                <a:spcPct val="0"/>
              </a:spcBef>
              <a:spcAft>
                <a:spcPct val="0"/>
              </a:spcAft>
              <a:buClr>
                <a:srgbClr val="000000"/>
              </a:buClr>
            </a:pPr>
            <a:r>
              <a:rPr lang="nl-NL" sz="2800">
                <a:solidFill>
                  <a:srgbClr val="FFFFFF"/>
                </a:solidFill>
                <a:latin typeface="Roboto Medium"/>
              </a:rPr>
              <a:t>2</a:t>
            </a:r>
          </a:p>
        </p:txBody>
      </p:sp>
      <p:sp>
        <p:nvSpPr>
          <p:cNvPr id="6" name="InternetExplanationOne">
            <a:extLst>
              <a:ext uri="{FF2B5EF4-FFF2-40B4-BE49-F238E27FC236}">
                <a16:creationId xmlns:a16="http://schemas.microsoft.com/office/drawing/2014/main" id="{956A618B-B094-4784-925D-C3A026BE378B}"/>
              </a:ext>
            </a:extLst>
          </p:cNvPr>
          <p:cNvSpPr txBox="1"/>
          <p:nvPr/>
        </p:nvSpPr>
        <p:spPr>
          <a:xfrm>
            <a:off x="3889248" y="2016252"/>
            <a:ext cx="7766304" cy="576072"/>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t" anchorCtr="0">
            <a:noAutofit/>
          </a:bodyPr>
          <a:lstStyle/>
          <a:p>
            <a:pPr>
              <a:spcBef>
                <a:spcPct val="0"/>
              </a:spcBef>
              <a:spcAft>
                <a:spcPct val="0"/>
              </a:spcAft>
              <a:buClr>
                <a:srgbClr val="000000"/>
              </a:buClr>
            </a:pPr>
            <a:endParaRPr lang="nl-NL" sz="3200">
              <a:solidFill>
                <a:srgbClr val="FFFFFF"/>
              </a:solidFill>
              <a:latin typeface="Roboto Light"/>
            </a:endParaRPr>
          </a:p>
        </p:txBody>
      </p:sp>
      <p:sp>
        <p:nvSpPr>
          <p:cNvPr id="7" name="InternetExplanationTwo">
            <a:extLst>
              <a:ext uri="{FF2B5EF4-FFF2-40B4-BE49-F238E27FC236}">
                <a16:creationId xmlns:a16="http://schemas.microsoft.com/office/drawing/2014/main" id="{CAD70354-8484-40AB-A426-4D4CC5B3661F}"/>
              </a:ext>
            </a:extLst>
          </p:cNvPr>
          <p:cNvSpPr txBox="1"/>
          <p:nvPr/>
        </p:nvSpPr>
        <p:spPr>
          <a:xfrm>
            <a:off x="3901440" y="2839212"/>
            <a:ext cx="7766304" cy="576072"/>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t" anchorCtr="0">
            <a:noAutofit/>
          </a:bodyPr>
          <a:lstStyle/>
          <a:p>
            <a:pPr>
              <a:spcBef>
                <a:spcPct val="0"/>
              </a:spcBef>
              <a:spcAft>
                <a:spcPct val="0"/>
              </a:spcAft>
              <a:buClr>
                <a:srgbClr val="000000"/>
              </a:buClr>
            </a:pPr>
            <a:endParaRPr lang="nl-NL" sz="3200">
              <a:solidFill>
                <a:srgbClr val="FFFFFF"/>
              </a:solidFill>
              <a:latin typeface="Roboto Light"/>
            </a:endParaRPr>
          </a:p>
        </p:txBody>
      </p:sp>
      <p:sp>
        <p:nvSpPr>
          <p:cNvPr id="8" name="TextMessageHeader">
            <a:extLst>
              <a:ext uri="{FF2B5EF4-FFF2-40B4-BE49-F238E27FC236}">
                <a16:creationId xmlns:a16="http://schemas.microsoft.com/office/drawing/2014/main" id="{5AD7FDBD-5F62-4802-B5FA-EEA83EEF6211}"/>
              </a:ext>
            </a:extLst>
          </p:cNvPr>
          <p:cNvSpPr txBox="1"/>
          <p:nvPr/>
        </p:nvSpPr>
        <p:spPr>
          <a:xfrm>
            <a:off x="841248" y="3963924"/>
            <a:ext cx="1901952" cy="576072"/>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0"/>
              </a:spcBef>
              <a:spcAft>
                <a:spcPct val="0"/>
              </a:spcAft>
              <a:buClr>
                <a:srgbClr val="000000"/>
              </a:buClr>
            </a:pPr>
            <a:r>
              <a:rPr lang="nl-NL" sz="3200">
                <a:solidFill>
                  <a:srgbClr val="FFFFFF"/>
                </a:solidFill>
                <a:latin typeface="Roboto Medium"/>
              </a:rPr>
              <a:t>SMS</a:t>
            </a:r>
          </a:p>
        </p:txBody>
      </p:sp>
      <p:sp>
        <p:nvSpPr>
          <p:cNvPr id="9" name="TextMessageOne">
            <a:extLst>
              <a:ext uri="{FF2B5EF4-FFF2-40B4-BE49-F238E27FC236}">
                <a16:creationId xmlns:a16="http://schemas.microsoft.com/office/drawing/2014/main" id="{CDA814D4-D825-4DFA-8940-F27287422EC8}"/>
              </a:ext>
            </a:extLst>
          </p:cNvPr>
          <p:cNvSpPr/>
          <p:nvPr/>
        </p:nvSpPr>
        <p:spPr>
          <a:xfrm>
            <a:off x="3048000" y="3984498"/>
            <a:ext cx="536448" cy="536448"/>
          </a:xfrm>
          <a:prstGeom prst="ellipse">
            <a:avLst/>
          </a:prstGeom>
          <a:solidFill>
            <a:srgbClr val="FCB731"/>
          </a:solidFill>
          <a:ln w="0" cap="flat" cmpd="sng" algn="ctr">
            <a:solidFill>
              <a:srgbClr val="FCB731">
                <a:alpha val="5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gn="ctr">
              <a:spcBef>
                <a:spcPct val="0"/>
              </a:spcBef>
              <a:spcAft>
                <a:spcPct val="0"/>
              </a:spcAft>
              <a:buClr>
                <a:srgbClr val="000000"/>
              </a:buClr>
            </a:pPr>
            <a:r>
              <a:rPr lang="nl-NL" sz="2800">
                <a:solidFill>
                  <a:srgbClr val="FFFFFF"/>
                </a:solidFill>
                <a:latin typeface="Roboto Medium"/>
              </a:rPr>
              <a:t>1</a:t>
            </a:r>
          </a:p>
        </p:txBody>
      </p:sp>
      <p:sp>
        <p:nvSpPr>
          <p:cNvPr id="10" name="TextMessageTwo">
            <a:extLst>
              <a:ext uri="{FF2B5EF4-FFF2-40B4-BE49-F238E27FC236}">
                <a16:creationId xmlns:a16="http://schemas.microsoft.com/office/drawing/2014/main" id="{A54DE187-3FBE-4641-BAFF-B08D199E602F}"/>
              </a:ext>
            </a:extLst>
          </p:cNvPr>
          <p:cNvSpPr/>
          <p:nvPr/>
        </p:nvSpPr>
        <p:spPr>
          <a:xfrm>
            <a:off x="3048000" y="4821174"/>
            <a:ext cx="536448" cy="536448"/>
          </a:xfrm>
          <a:prstGeom prst="ellipse">
            <a:avLst/>
          </a:prstGeom>
          <a:solidFill>
            <a:srgbClr val="FCB731"/>
          </a:solidFill>
          <a:ln w="0" cap="flat" cmpd="sng" algn="ctr">
            <a:solidFill>
              <a:srgbClr val="FCB731">
                <a:alpha val="5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gn="ctr">
              <a:spcBef>
                <a:spcPct val="0"/>
              </a:spcBef>
              <a:spcAft>
                <a:spcPct val="0"/>
              </a:spcAft>
              <a:buClr>
                <a:srgbClr val="000000"/>
              </a:buClr>
            </a:pPr>
            <a:r>
              <a:rPr lang="nl-NL" sz="2800">
                <a:solidFill>
                  <a:srgbClr val="FFFFFF"/>
                </a:solidFill>
                <a:latin typeface="Roboto Medium"/>
              </a:rPr>
              <a:t>2</a:t>
            </a:r>
          </a:p>
        </p:txBody>
      </p:sp>
      <p:sp>
        <p:nvSpPr>
          <p:cNvPr id="11" name="TextMessageExplanationOne">
            <a:extLst>
              <a:ext uri="{FF2B5EF4-FFF2-40B4-BE49-F238E27FC236}">
                <a16:creationId xmlns:a16="http://schemas.microsoft.com/office/drawing/2014/main" id="{16766A57-D9B2-4375-9B4D-4D5F153525B2}"/>
              </a:ext>
            </a:extLst>
          </p:cNvPr>
          <p:cNvSpPr txBox="1"/>
          <p:nvPr/>
        </p:nvSpPr>
        <p:spPr>
          <a:xfrm>
            <a:off x="3901440" y="3970782"/>
            <a:ext cx="7766304" cy="576072"/>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t" anchorCtr="0">
            <a:noAutofit/>
          </a:bodyPr>
          <a:lstStyle/>
          <a:p>
            <a:pPr>
              <a:spcBef>
                <a:spcPct val="0"/>
              </a:spcBef>
              <a:spcAft>
                <a:spcPct val="0"/>
              </a:spcAft>
              <a:buClr>
                <a:srgbClr val="000000"/>
              </a:buClr>
            </a:pPr>
            <a:endParaRPr lang="nl-NL" sz="3200">
              <a:solidFill>
                <a:srgbClr val="FFFFFF"/>
              </a:solidFill>
              <a:latin typeface="Roboto Light"/>
            </a:endParaRPr>
          </a:p>
        </p:txBody>
      </p:sp>
      <p:sp>
        <p:nvSpPr>
          <p:cNvPr id="12" name="TextMessageExplanationTwo">
            <a:extLst>
              <a:ext uri="{FF2B5EF4-FFF2-40B4-BE49-F238E27FC236}">
                <a16:creationId xmlns:a16="http://schemas.microsoft.com/office/drawing/2014/main" id="{A5B13C7D-01D3-4DF9-910E-FCF68835BB18}"/>
              </a:ext>
            </a:extLst>
          </p:cNvPr>
          <p:cNvSpPr txBox="1"/>
          <p:nvPr/>
        </p:nvSpPr>
        <p:spPr>
          <a:xfrm>
            <a:off x="3901440" y="4800600"/>
            <a:ext cx="7766304" cy="576072"/>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t" anchorCtr="0">
            <a:noAutofit/>
          </a:bodyPr>
          <a:lstStyle/>
          <a:p>
            <a:pPr>
              <a:spcBef>
                <a:spcPct val="0"/>
              </a:spcBef>
              <a:spcAft>
                <a:spcPct val="0"/>
              </a:spcAft>
              <a:buClr>
                <a:srgbClr val="000000"/>
              </a:buClr>
            </a:pPr>
            <a:endParaRPr lang="nl-NL" sz="3200">
              <a:solidFill>
                <a:srgbClr val="FFFFFF"/>
              </a:solidFill>
              <a:latin typeface="Roboto Light"/>
            </a:endParaRPr>
          </a:p>
        </p:txBody>
      </p:sp>
      <p:sp>
        <p:nvSpPr>
          <p:cNvPr id="13" name="SingleMethodOne" hidden="1">
            <a:extLst>
              <a:ext uri="{FF2B5EF4-FFF2-40B4-BE49-F238E27FC236}">
                <a16:creationId xmlns:a16="http://schemas.microsoft.com/office/drawing/2014/main" id="{A32A7A03-CFFA-4CE5-B986-C022F57A4A14}"/>
              </a:ext>
            </a:extLst>
          </p:cNvPr>
          <p:cNvSpPr/>
          <p:nvPr/>
        </p:nvSpPr>
        <p:spPr>
          <a:xfrm>
            <a:off x="1133856" y="2434590"/>
            <a:ext cx="576072" cy="576072"/>
          </a:xfrm>
          <a:prstGeom prst="ellipse">
            <a:avLst/>
          </a:prstGeom>
          <a:solidFill>
            <a:srgbClr val="FCB731"/>
          </a:solidFill>
          <a:ln w="0" cap="flat" cmpd="sng" algn="ctr">
            <a:solidFill>
              <a:srgbClr val="FCB731">
                <a:alpha val="5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gn="ctr">
              <a:spcBef>
                <a:spcPct val="0"/>
              </a:spcBef>
              <a:spcAft>
                <a:spcPct val="0"/>
              </a:spcAft>
              <a:buClr>
                <a:srgbClr val="000000"/>
              </a:buClr>
            </a:pPr>
            <a:r>
              <a:rPr lang="nl-NL" sz="3200">
                <a:solidFill>
                  <a:srgbClr val="FFFFFF"/>
                </a:solidFill>
                <a:latin typeface="Roboto Medium"/>
              </a:rPr>
              <a:t>1</a:t>
            </a:r>
          </a:p>
        </p:txBody>
      </p:sp>
      <p:sp>
        <p:nvSpPr>
          <p:cNvPr id="14" name="SingleMethodTwo" hidden="1">
            <a:extLst>
              <a:ext uri="{FF2B5EF4-FFF2-40B4-BE49-F238E27FC236}">
                <a16:creationId xmlns:a16="http://schemas.microsoft.com/office/drawing/2014/main" id="{967E6DA9-D8E8-4FDB-9744-72B81D4DF7A8}"/>
              </a:ext>
            </a:extLst>
          </p:cNvPr>
          <p:cNvSpPr/>
          <p:nvPr/>
        </p:nvSpPr>
        <p:spPr>
          <a:xfrm>
            <a:off x="1133856" y="3387852"/>
            <a:ext cx="576072" cy="576072"/>
          </a:xfrm>
          <a:prstGeom prst="ellipse">
            <a:avLst/>
          </a:prstGeom>
          <a:solidFill>
            <a:srgbClr val="FCB731"/>
          </a:solidFill>
          <a:ln w="0" cap="flat" cmpd="sng" algn="ctr">
            <a:solidFill>
              <a:srgbClr val="FCB731">
                <a:alpha val="5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gn="ctr">
              <a:spcBef>
                <a:spcPct val="0"/>
              </a:spcBef>
              <a:spcAft>
                <a:spcPct val="0"/>
              </a:spcAft>
              <a:buClr>
                <a:srgbClr val="000000"/>
              </a:buClr>
            </a:pPr>
            <a:r>
              <a:rPr lang="nl-NL" sz="3200">
                <a:solidFill>
                  <a:srgbClr val="FFFFFF"/>
                </a:solidFill>
                <a:latin typeface="Roboto Medium"/>
              </a:rPr>
              <a:t>2</a:t>
            </a:r>
          </a:p>
        </p:txBody>
      </p:sp>
      <p:sp>
        <p:nvSpPr>
          <p:cNvPr id="15" name="SingleMethodLineOne" hidden="1">
            <a:extLst>
              <a:ext uri="{FF2B5EF4-FFF2-40B4-BE49-F238E27FC236}">
                <a16:creationId xmlns:a16="http://schemas.microsoft.com/office/drawing/2014/main" id="{7CA142C4-D091-4D51-9CA6-FE148F219E9D}"/>
              </a:ext>
            </a:extLst>
          </p:cNvPr>
          <p:cNvSpPr txBox="1"/>
          <p:nvPr/>
        </p:nvSpPr>
        <p:spPr>
          <a:xfrm>
            <a:off x="1999488" y="2393442"/>
            <a:ext cx="9570720" cy="576072"/>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t" anchorCtr="0">
            <a:noAutofit/>
          </a:bodyPr>
          <a:lstStyle/>
          <a:p>
            <a:pPr>
              <a:spcBef>
                <a:spcPct val="0"/>
              </a:spcBef>
              <a:spcAft>
                <a:spcPct val="0"/>
              </a:spcAft>
              <a:buClr>
                <a:srgbClr val="000000"/>
              </a:buClr>
            </a:pPr>
            <a:endParaRPr lang="nl-NL" sz="3600">
              <a:solidFill>
                <a:srgbClr val="FFFFFF"/>
              </a:solidFill>
              <a:latin typeface="Roboto Light"/>
            </a:endParaRPr>
          </a:p>
        </p:txBody>
      </p:sp>
      <p:sp>
        <p:nvSpPr>
          <p:cNvPr id="16" name="SingleMethodLineTwo" hidden="1">
            <a:extLst>
              <a:ext uri="{FF2B5EF4-FFF2-40B4-BE49-F238E27FC236}">
                <a16:creationId xmlns:a16="http://schemas.microsoft.com/office/drawing/2014/main" id="{AFA40D6C-6BFA-4859-8E03-8E01052EF39F}"/>
              </a:ext>
            </a:extLst>
          </p:cNvPr>
          <p:cNvSpPr txBox="1"/>
          <p:nvPr/>
        </p:nvSpPr>
        <p:spPr>
          <a:xfrm>
            <a:off x="1999488" y="3353562"/>
            <a:ext cx="9656064" cy="576072"/>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t" anchorCtr="0">
            <a:noAutofit/>
          </a:bodyPr>
          <a:lstStyle/>
          <a:p>
            <a:pPr>
              <a:spcBef>
                <a:spcPct val="0"/>
              </a:spcBef>
              <a:spcAft>
                <a:spcPct val="0"/>
              </a:spcAft>
              <a:buClr>
                <a:srgbClr val="000000"/>
              </a:buClr>
            </a:pPr>
            <a:endParaRPr lang="nl-NL" sz="3600">
              <a:solidFill>
                <a:srgbClr val="FFFFFF"/>
              </a:solidFill>
              <a:latin typeface="Roboto Light"/>
            </a:endParaRPr>
          </a:p>
        </p:txBody>
      </p:sp>
      <p:grpSp>
        <p:nvGrpSpPr>
          <p:cNvPr id="20" name="ParticipantsCounterGroup">
            <a:extLst>
              <a:ext uri="{FF2B5EF4-FFF2-40B4-BE49-F238E27FC236}">
                <a16:creationId xmlns:a16="http://schemas.microsoft.com/office/drawing/2014/main" id="{EC1C7998-AC06-4D04-8DC5-59BBE2675FAB}"/>
              </a:ext>
            </a:extLst>
          </p:cNvPr>
          <p:cNvGrpSpPr/>
          <p:nvPr/>
        </p:nvGrpSpPr>
        <p:grpSpPr>
          <a:xfrm>
            <a:off x="10777728" y="6323076"/>
            <a:ext cx="841248" cy="276999"/>
            <a:chOff x="10777728" y="6323076"/>
            <a:chExt cx="841248" cy="276999"/>
          </a:xfrm>
        </p:grpSpPr>
        <p:pic>
          <p:nvPicPr>
            <p:cNvPr id="18" name="counter_icon">
              <a:extLst>
                <a:ext uri="{FF2B5EF4-FFF2-40B4-BE49-F238E27FC236}">
                  <a16:creationId xmlns:a16="http://schemas.microsoft.com/office/drawing/2014/main" id="{35DF662A-8E6E-4712-B9C5-922D4F165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9520" y="6343650"/>
              <a:ext cx="219456" cy="219456"/>
            </a:xfrm>
            <a:prstGeom prst="rect">
              <a:avLst/>
            </a:prstGeom>
          </p:spPr>
        </p:pic>
        <p:sp>
          <p:nvSpPr>
            <p:cNvPr id="19" name="counter_text">
              <a:extLst>
                <a:ext uri="{FF2B5EF4-FFF2-40B4-BE49-F238E27FC236}">
                  <a16:creationId xmlns:a16="http://schemas.microsoft.com/office/drawing/2014/main" id="{A6E25D0A-6492-4E43-A00F-BB2C8F895D3D}"/>
                </a:ext>
              </a:extLst>
            </p:cNvPr>
            <p:cNvSpPr txBox="1"/>
            <p:nvPr/>
          </p:nvSpPr>
          <p:spPr>
            <a:xfrm>
              <a:off x="10777728" y="6323076"/>
              <a:ext cx="597408"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sp>
        <p:nvSpPr>
          <p:cNvPr id="22" name="FooterText">
            <a:extLst>
              <a:ext uri="{FF2B5EF4-FFF2-40B4-BE49-F238E27FC236}">
                <a16:creationId xmlns:a16="http://schemas.microsoft.com/office/drawing/2014/main" id="{49B30C32-2370-418D-BBA8-C3BE4F9BDD9E}"/>
              </a:ext>
            </a:extLst>
          </p:cNvPr>
          <p:cNvSpPr txBox="1"/>
          <p:nvPr/>
        </p:nvSpPr>
        <p:spPr>
          <a:xfrm>
            <a:off x="4584192" y="6467094"/>
            <a:ext cx="3694176" cy="281178"/>
          </a:xfrm>
          <a:prstGeom prst="rect">
            <a:avLst/>
          </a:prstGeom>
          <a:noFill/>
          <a:extLst>
            <a:ext uri="{909E8E84-426E-40DD-AFC4-6F175D3DCCD1}">
              <a14:hiddenFill xmlns:a14="http://schemas.microsoft.com/office/drawing/2010/main">
                <a:solidFill>
                  <a:srgbClr val="F1F1F1"/>
                </a:solidFill>
              </a14:hiddenFill>
            </a:ext>
          </a:extLst>
        </p:spPr>
        <p:txBody>
          <a:bodyPr vert="horz" lIns="0" tIns="38100" rIns="88900" bIns="38100" rtlCol="0" anchor="ctr" anchorCtr="0">
            <a:noAutofit/>
          </a:bodyPr>
          <a:lstStyle/>
          <a:p>
            <a:pPr algn="ctr">
              <a:buClr>
                <a:srgbClr val="000000"/>
              </a:buClr>
            </a:pPr>
            <a:r>
              <a:rPr lang="nl-NL" sz="1100">
                <a:solidFill>
                  <a:srgbClr val="D9D9D9"/>
                </a:solidFill>
                <a:latin typeface="Roboto Light"/>
              </a:rPr>
              <a:t>Berichten insturen is anoniem</a:t>
            </a:r>
          </a:p>
        </p:txBody>
      </p:sp>
      <p:pic>
        <p:nvPicPr>
          <p:cNvPr id="25" name="Logo">
            <a:extLst>
              <a:ext uri="{FF2B5EF4-FFF2-40B4-BE49-F238E27FC236}">
                <a16:creationId xmlns:a16="http://schemas.microsoft.com/office/drawing/2014/main" id="{7D4A49CB-A3A4-4C83-8A7A-A5427B00FD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024" y="6275070"/>
            <a:ext cx="2255520" cy="349758"/>
          </a:xfrm>
          <a:prstGeom prst="rect">
            <a:avLst/>
          </a:prstGeom>
        </p:spPr>
      </p:pic>
      <p:sp>
        <p:nvSpPr>
          <p:cNvPr id="23" name="SessionExplanation">
            <a:extLst>
              <a:ext uri="{FF2B5EF4-FFF2-40B4-BE49-F238E27FC236}">
                <a16:creationId xmlns:a16="http://schemas.microsoft.com/office/drawing/2014/main" id="{18F67ABB-B549-4366-8D14-D27D2752D575}"/>
              </a:ext>
            </a:extLst>
          </p:cNvPr>
          <p:cNvSpPr txBox="1"/>
          <p:nvPr/>
        </p:nvSpPr>
        <p:spPr>
          <a:xfrm>
            <a:off x="203200" y="203200"/>
            <a:ext cx="11785600" cy="6451600"/>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812800" rIns="812800" rtlCol="0" anchor="ctr" anchorCtr="1">
            <a:noAutofit/>
          </a:bodyPr>
          <a:lstStyle/>
          <a:p>
            <a:pPr algn="ctr">
              <a:lnSpc>
                <a:spcPct val="150000"/>
              </a:lnSpc>
            </a:pPr>
            <a:r>
              <a:rPr lang="nl-NL" sz="2400" i="1">
                <a:solidFill>
                  <a:srgbClr val="3F4D65"/>
                </a:solidFill>
                <a:latin typeface="Roboto Light"/>
              </a:rPr>
              <a:t>Deze presentatie is geladen zonder de Sendsteps Add-In.</a:t>
            </a:r>
          </a:p>
          <a:p>
            <a:pPr algn="ctr">
              <a:lnSpc>
                <a:spcPct val="150000"/>
              </a:lnSpc>
            </a:pPr>
            <a:r>
              <a:rPr lang="nl-NL" sz="2400" i="1">
                <a:solidFill>
                  <a:srgbClr val="3F4D65"/>
                </a:solidFill>
                <a:latin typeface="Roboto Light"/>
              </a:rPr>
              <a:t>Add-In gratis downloaden? Ga naar https://dashboard.sendsteps.com/info</a:t>
            </a:r>
          </a:p>
        </p:txBody>
      </p:sp>
    </p:spTree>
    <p:extLst>
      <p:ext uri="{BB962C8B-B14F-4D97-AF65-F5344CB8AC3E}">
        <p14:creationId xmlns:p14="http://schemas.microsoft.com/office/powerpoint/2010/main" val="222246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t_p_MessagesSlide_6_0_0_1_0_2_1_3_0_0_[3]">
    <p:spTree>
      <p:nvGrpSpPr>
        <p:cNvPr id="1" name=""/>
        <p:cNvGrpSpPr/>
        <p:nvPr/>
      </p:nvGrpSpPr>
      <p:grpSpPr>
        <a:xfrm>
          <a:off x="0" y="0"/>
          <a:ext cx="0" cy="0"/>
          <a:chOff x="0" y="0"/>
          <a:chExt cx="0" cy="0"/>
        </a:xfrm>
      </p:grpSpPr>
      <p:pic>
        <p:nvPicPr>
          <p:cNvPr id="32" name="LAYOUT_BG_IMAGE_2">
            <a:extLst>
              <a:ext uri="{FF2B5EF4-FFF2-40B4-BE49-F238E27FC236}">
                <a16:creationId xmlns:a16="http://schemas.microsoft.com/office/drawing/2014/main" id="{036AB8C2-A1DB-487B-9AB0-655102003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S2V_LAYOUT_IMAGE_2_2" hidden="1">
            <a:extLst>
              <a:ext uri="{FF2B5EF4-FFF2-40B4-BE49-F238E27FC236}">
                <a16:creationId xmlns:a16="http://schemas.microsoft.com/office/drawing/2014/main" id="{2CA66768-58B5-4204-A407-A13AC400A8C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8229600" y="2036826"/>
            <a:ext cx="3413760" cy="3394710"/>
          </a:xfrm>
          <a:prstGeom prst="rect">
            <a:avLst/>
          </a:prstGeom>
        </p:spPr>
      </p:pic>
      <p:pic>
        <p:nvPicPr>
          <p:cNvPr id="28" name="S2V_LAYOUT_IMAGE_1_2" hidden="1">
            <a:extLst>
              <a:ext uri="{FF2B5EF4-FFF2-40B4-BE49-F238E27FC236}">
                <a16:creationId xmlns:a16="http://schemas.microsoft.com/office/drawing/2014/main" id="{48876223-05FA-422F-8F02-D48F8275532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401312" y="2036826"/>
            <a:ext cx="3413760" cy="3394710"/>
          </a:xfrm>
          <a:prstGeom prst="rect">
            <a:avLst/>
          </a:prstGeom>
        </p:spPr>
      </p:pic>
      <p:pic>
        <p:nvPicPr>
          <p:cNvPr id="26" name="S2V_LAYOUT_IMAGE_0_2" hidden="1">
            <a:extLst>
              <a:ext uri="{FF2B5EF4-FFF2-40B4-BE49-F238E27FC236}">
                <a16:creationId xmlns:a16="http://schemas.microsoft.com/office/drawing/2014/main" id="{FF5AC698-E231-4221-B165-5D1ADA6890D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73024" y="2029968"/>
            <a:ext cx="3413760" cy="3394710"/>
          </a:xfrm>
          <a:prstGeom prst="rect">
            <a:avLst/>
          </a:prstGeom>
        </p:spPr>
      </p:pic>
      <p:sp>
        <p:nvSpPr>
          <p:cNvPr id="16" name="VoteExplanationBg_1">
            <a:extLst>
              <a:ext uri="{FF2B5EF4-FFF2-40B4-BE49-F238E27FC236}">
                <a16:creationId xmlns:a16="http://schemas.microsoft.com/office/drawing/2014/main" id="{1D4B8A5D-A163-451A-96FC-06301A4AF649}"/>
              </a:ext>
            </a:extLst>
          </p:cNvPr>
          <p:cNvSpPr txBox="1"/>
          <p:nvPr/>
        </p:nvSpPr>
        <p:spPr>
          <a:xfrm>
            <a:off x="0" y="5932169"/>
            <a:ext cx="12192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sp>
        <p:nvSpPr>
          <p:cNvPr id="2" name="st_p_MessagesTitle_6_0_0_1_0_2_1_3_0_0_[3]">
            <a:extLst>
              <a:ext uri="{FF2B5EF4-FFF2-40B4-BE49-F238E27FC236}">
                <a16:creationId xmlns:a16="http://schemas.microsoft.com/office/drawing/2014/main" id="{F209E8EF-A6C8-45BC-88C8-15D076AF35C6}"/>
              </a:ext>
            </a:extLst>
          </p:cNvPr>
          <p:cNvSpPr>
            <a:spLocks noGrp="1"/>
          </p:cNvSpPr>
          <p:nvPr>
            <p:ph type="title"/>
          </p:nvPr>
        </p:nvSpPr>
        <p:spPr>
          <a:xfrm>
            <a:off x="573024" y="185165"/>
            <a:ext cx="1103376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lnSpc>
                <a:spcPct val="100000"/>
              </a:lnSpc>
              <a:buClr>
                <a:srgbClr val="000000"/>
              </a:buClr>
            </a:pPr>
            <a:r>
              <a:rPr lang="nl-NL" sz="4000" b="1">
                <a:solidFill>
                  <a:srgbClr val="FFFFFF"/>
                </a:solidFill>
                <a:latin typeface="Roboto Slab"/>
              </a:rPr>
              <a:t>Hoe kun je investeren in de relatie?</a:t>
            </a:r>
          </a:p>
        </p:txBody>
      </p:sp>
      <p:sp>
        <p:nvSpPr>
          <p:cNvPr id="4" name="s2s_MessageShape_0_0" hidden="1">
            <a:extLst>
              <a:ext uri="{FF2B5EF4-FFF2-40B4-BE49-F238E27FC236}">
                <a16:creationId xmlns:a16="http://schemas.microsoft.com/office/drawing/2014/main" id="{F0CE6774-51BB-4BFE-835F-BA327B67CA84}"/>
              </a:ext>
            </a:extLst>
          </p:cNvPr>
          <p:cNvSpPr txBox="1"/>
          <p:nvPr/>
        </p:nvSpPr>
        <p:spPr>
          <a:xfrm>
            <a:off x="804672" y="2249424"/>
            <a:ext cx="2962656" cy="2962656"/>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rtlCol="0" anchor="ctr" anchorCtr="0">
            <a:noAutofit/>
          </a:bodyPr>
          <a:lstStyle/>
          <a:p>
            <a:pPr algn="ctr">
              <a:lnSpc>
                <a:spcPct val="130000"/>
              </a:lnSpc>
              <a:buClr>
                <a:srgbClr val="000000"/>
              </a:buClr>
            </a:pPr>
            <a:r>
              <a:rPr lang="nl-NL" sz="2000">
                <a:solidFill>
                  <a:srgbClr val="FFFFFF"/>
                </a:solidFill>
                <a:latin typeface="Roboto Light"/>
              </a:rPr>
              <a:t>1. Hier verschijnen de berichten. Pas dit aan naar de gewenste grootte, lettertype etc. Dit bericht verdwijnt na het starten van uw sessie en diavoorstelling.</a:t>
            </a:r>
          </a:p>
        </p:txBody>
      </p:sp>
      <p:sp>
        <p:nvSpPr>
          <p:cNvPr id="5" name="s2s_MessageShape_0_1" hidden="1">
            <a:extLst>
              <a:ext uri="{FF2B5EF4-FFF2-40B4-BE49-F238E27FC236}">
                <a16:creationId xmlns:a16="http://schemas.microsoft.com/office/drawing/2014/main" id="{67CE48F4-635D-429D-8BBC-502EB8D621A9}"/>
              </a:ext>
            </a:extLst>
          </p:cNvPr>
          <p:cNvSpPr txBox="1"/>
          <p:nvPr/>
        </p:nvSpPr>
        <p:spPr>
          <a:xfrm>
            <a:off x="4632960" y="2249424"/>
            <a:ext cx="2962656" cy="2969514"/>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rtlCol="0" anchor="ctr" anchorCtr="0">
            <a:noAutofit/>
          </a:bodyPr>
          <a:lstStyle/>
          <a:p>
            <a:pPr algn="ctr">
              <a:lnSpc>
                <a:spcPct val="130000"/>
              </a:lnSpc>
              <a:buClr>
                <a:srgbClr val="000000"/>
              </a:buClr>
            </a:pPr>
            <a:r>
              <a:rPr lang="nl-NL" sz="2000">
                <a:solidFill>
                  <a:srgbClr val="FFFFFF"/>
                </a:solidFill>
                <a:latin typeface="Roboto Light"/>
              </a:rPr>
              <a:t>2. Hier verschijnen de berichten. Pas dit aan naar de gewenste grootte, lettertype etc. Dit bericht verdwijnt na het starten van uw sessie en diavoorstelling.</a:t>
            </a:r>
          </a:p>
        </p:txBody>
      </p:sp>
      <p:sp>
        <p:nvSpPr>
          <p:cNvPr id="6" name="s2s_MessageShape_0_2" hidden="1">
            <a:extLst>
              <a:ext uri="{FF2B5EF4-FFF2-40B4-BE49-F238E27FC236}">
                <a16:creationId xmlns:a16="http://schemas.microsoft.com/office/drawing/2014/main" id="{67CCE6AF-46C8-4BC0-BAEA-50AFC3DCC697}"/>
              </a:ext>
            </a:extLst>
          </p:cNvPr>
          <p:cNvSpPr txBox="1"/>
          <p:nvPr/>
        </p:nvSpPr>
        <p:spPr>
          <a:xfrm>
            <a:off x="8485632" y="2242566"/>
            <a:ext cx="2962656" cy="2969514"/>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rtlCol="0" anchor="ctr" anchorCtr="0">
            <a:noAutofit/>
          </a:bodyPr>
          <a:lstStyle/>
          <a:p>
            <a:pPr algn="ctr">
              <a:lnSpc>
                <a:spcPct val="130000"/>
              </a:lnSpc>
              <a:buClr>
                <a:srgbClr val="000000"/>
              </a:buClr>
            </a:pPr>
            <a:r>
              <a:rPr lang="nl-NL" sz="2000">
                <a:solidFill>
                  <a:srgbClr val="FFFFFF"/>
                </a:solidFill>
                <a:latin typeface="Roboto Light"/>
              </a:rPr>
              <a:t>3. Hier verschijnen de berichten. Pas dit aan naar de gewenste grootte, lettertype etc. Dit bericht verdwijnt na het starten van uw sessie en diavoorstelling.</a:t>
            </a:r>
          </a:p>
        </p:txBody>
      </p:sp>
      <p:grpSp>
        <p:nvGrpSpPr>
          <p:cNvPr id="11" name="MessagesCounterGroup">
            <a:extLst>
              <a:ext uri="{FF2B5EF4-FFF2-40B4-BE49-F238E27FC236}">
                <a16:creationId xmlns:a16="http://schemas.microsoft.com/office/drawing/2014/main" id="{3CED4453-2826-458C-BE07-A35314AA1F59}"/>
              </a:ext>
            </a:extLst>
          </p:cNvPr>
          <p:cNvGrpSpPr/>
          <p:nvPr/>
        </p:nvGrpSpPr>
        <p:grpSpPr>
          <a:xfrm>
            <a:off x="9887712" y="6035040"/>
            <a:ext cx="841248" cy="277749"/>
            <a:chOff x="9400032" y="6076188"/>
            <a:chExt cx="841248" cy="276999"/>
          </a:xfrm>
        </p:grpSpPr>
        <p:pic>
          <p:nvPicPr>
            <p:cNvPr id="9" name="counter_icon">
              <a:extLst>
                <a:ext uri="{FF2B5EF4-FFF2-40B4-BE49-F238E27FC236}">
                  <a16:creationId xmlns:a16="http://schemas.microsoft.com/office/drawing/2014/main" id="{A5C43680-E2FE-4A4A-8642-1771F7EE1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824" y="6117336"/>
              <a:ext cx="219456" cy="219456"/>
            </a:xfrm>
            <a:prstGeom prst="rect">
              <a:avLst/>
            </a:prstGeom>
          </p:spPr>
        </p:pic>
        <p:sp>
          <p:nvSpPr>
            <p:cNvPr id="10" name="counter_text">
              <a:extLst>
                <a:ext uri="{FF2B5EF4-FFF2-40B4-BE49-F238E27FC236}">
                  <a16:creationId xmlns:a16="http://schemas.microsoft.com/office/drawing/2014/main" id="{4DD5A538-1B57-4624-A346-95702CD7B4BF}"/>
                </a:ext>
              </a:extLst>
            </p:cNvPr>
            <p:cNvSpPr txBox="1"/>
            <p:nvPr/>
          </p:nvSpPr>
          <p:spPr>
            <a:xfrm>
              <a:off x="9400032" y="6076188"/>
              <a:ext cx="597408"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pSp>
        <p:nvGrpSpPr>
          <p:cNvPr id="15" name="ParticipantsCounterGroup">
            <a:extLst>
              <a:ext uri="{FF2B5EF4-FFF2-40B4-BE49-F238E27FC236}">
                <a16:creationId xmlns:a16="http://schemas.microsoft.com/office/drawing/2014/main" id="{912C6FD3-D495-4AA5-8D39-009BE15BC160}"/>
              </a:ext>
            </a:extLst>
          </p:cNvPr>
          <p:cNvGrpSpPr/>
          <p:nvPr/>
        </p:nvGrpSpPr>
        <p:grpSpPr>
          <a:xfrm>
            <a:off x="10777728" y="6035040"/>
            <a:ext cx="841248" cy="276999"/>
            <a:chOff x="10777728" y="6035040"/>
            <a:chExt cx="841248" cy="276999"/>
          </a:xfrm>
        </p:grpSpPr>
        <p:pic>
          <p:nvPicPr>
            <p:cNvPr id="13" name="counter_icon">
              <a:extLst>
                <a:ext uri="{FF2B5EF4-FFF2-40B4-BE49-F238E27FC236}">
                  <a16:creationId xmlns:a16="http://schemas.microsoft.com/office/drawing/2014/main" id="{A8ED6C3D-A51F-447F-8683-13B2147325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99520" y="6055614"/>
              <a:ext cx="219456" cy="219456"/>
            </a:xfrm>
            <a:prstGeom prst="rect">
              <a:avLst/>
            </a:prstGeom>
          </p:spPr>
        </p:pic>
        <p:sp>
          <p:nvSpPr>
            <p:cNvPr id="14" name="counter_text">
              <a:extLst>
                <a:ext uri="{FF2B5EF4-FFF2-40B4-BE49-F238E27FC236}">
                  <a16:creationId xmlns:a16="http://schemas.microsoft.com/office/drawing/2014/main" id="{58C3E1B2-67AF-4D91-A890-402818284F51}"/>
                </a:ext>
              </a:extLst>
            </p:cNvPr>
            <p:cNvSpPr txBox="1"/>
            <p:nvPr/>
          </p:nvSpPr>
          <p:spPr>
            <a:xfrm>
              <a:off x="10777728" y="6035040"/>
              <a:ext cx="597408"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aphicFrame>
        <p:nvGraphicFramePr>
          <p:cNvPr id="21" name="ExplanationsTable_0_0_1">
            <a:extLst>
              <a:ext uri="{FF2B5EF4-FFF2-40B4-BE49-F238E27FC236}">
                <a16:creationId xmlns:a16="http://schemas.microsoft.com/office/drawing/2014/main" id="{13904C10-6D9D-486F-BE49-D26E6A32557D}"/>
              </a:ext>
            </a:extLst>
          </p:cNvPr>
          <p:cNvGraphicFramePr>
            <a:graphicFrameLocks noGrp="1"/>
          </p:cNvGraphicFramePr>
          <p:nvPr>
            <p:extLst>
              <p:ext uri="{D42A27DB-BD31-4B8C-83A1-F6EECF244321}">
                <p14:modId xmlns:p14="http://schemas.microsoft.com/office/powerpoint/2010/main" val="1959736168"/>
              </p:ext>
            </p:extLst>
          </p:nvPr>
        </p:nvGraphicFramePr>
        <p:xfrm>
          <a:off x="1280160" y="6000750"/>
          <a:ext cx="8180833" cy="699516"/>
        </p:xfrm>
        <a:graphic>
          <a:graphicData uri="http://schemas.openxmlformats.org/drawingml/2006/table">
            <a:tbl>
              <a:tblPr bandRow="1">
                <a:tableStyleId>{2D5ABB26-0587-4C30-8999-92F81FD0307C}</a:tableStyleId>
              </a:tblPr>
              <a:tblGrid>
                <a:gridCol w="940796">
                  <a:extLst>
                    <a:ext uri="{9D8B030D-6E8A-4147-A177-3AD203B41FA5}">
                      <a16:colId xmlns:a16="http://schemas.microsoft.com/office/drawing/2014/main" val="3901179622"/>
                    </a:ext>
                  </a:extLst>
                </a:gridCol>
                <a:gridCol w="7240037">
                  <a:extLst>
                    <a:ext uri="{9D8B030D-6E8A-4147-A177-3AD203B41FA5}">
                      <a16:colId xmlns:a16="http://schemas.microsoft.com/office/drawing/2014/main" val="4038333746"/>
                    </a:ext>
                  </a:extLst>
                </a:gridCol>
              </a:tblGrid>
              <a:tr h="349758">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3780552142"/>
                  </a:ext>
                </a:extLst>
              </a:tr>
              <a:tr h="349758">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1144839835"/>
                  </a:ext>
                </a:extLst>
              </a:tr>
            </a:tbl>
          </a:graphicData>
        </a:graphic>
      </p:graphicFrame>
      <p:sp>
        <p:nvSpPr>
          <p:cNvPr id="22" name="VoteExplanationOverlay">
            <a:extLst>
              <a:ext uri="{FF2B5EF4-FFF2-40B4-BE49-F238E27FC236}">
                <a16:creationId xmlns:a16="http://schemas.microsoft.com/office/drawing/2014/main" id="{7F924C8A-4CC7-4BB0-BD06-5143BEDE7394}"/>
              </a:ext>
            </a:extLst>
          </p:cNvPr>
          <p:cNvSpPr txBox="1"/>
          <p:nvPr/>
        </p:nvSpPr>
        <p:spPr>
          <a:xfrm>
            <a:off x="1270000" y="5976938"/>
            <a:ext cx="8178800" cy="733425"/>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406400" rIns="406400" rtlCol="0" anchor="ctr" anchorCtr="1">
            <a:noAutofit/>
          </a:bodyPr>
          <a:lstStyle/>
          <a:p>
            <a:pPr algn="ctr"/>
            <a:r>
              <a:rPr lang="nl-NL" sz="2000" i="1">
                <a:solidFill>
                  <a:srgbClr val="3F4D65"/>
                </a:solidFill>
                <a:latin typeface="Roboto Light"/>
              </a:rPr>
              <a:t>Deze presentatie is geladen zonder de Sendsteps Add-In.</a:t>
            </a:r>
          </a:p>
          <a:p>
            <a:pPr algn="ctr"/>
            <a:r>
              <a:rPr lang="nl-NL" sz="2000" i="1">
                <a:solidFill>
                  <a:srgbClr val="3F4D65"/>
                </a:solidFill>
                <a:latin typeface="Roboto Light"/>
              </a:rPr>
              <a:t>Add-In gratis downloaden? Ga naar https://dashboard.sendsteps.com/info</a:t>
            </a:r>
          </a:p>
        </p:txBody>
      </p:sp>
      <p:pic>
        <p:nvPicPr>
          <p:cNvPr id="24" name="wc_webObj">
            <a:extLst>
              <a:ext uri="{FF2B5EF4-FFF2-40B4-BE49-F238E27FC236}">
                <a16:creationId xmlns:a16="http://schemas.microsoft.com/office/drawing/2014/main" id="{C619A2C7-0549-40DE-902D-98C932B155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024" y="1858518"/>
            <a:ext cx="11033760" cy="3902202"/>
          </a:xfrm>
          <a:prstGeom prst="rect">
            <a:avLst/>
          </a:prstGeom>
          <a:solidFill>
            <a:srgbClr val="000000">
              <a:alpha val="20000"/>
            </a:srgbClr>
          </a:solidFill>
        </p:spPr>
      </p:pic>
      <p:pic>
        <p:nvPicPr>
          <p:cNvPr id="34" name="Logo">
            <a:extLst>
              <a:ext uri="{FF2B5EF4-FFF2-40B4-BE49-F238E27FC236}">
                <a16:creationId xmlns:a16="http://schemas.microsoft.com/office/drawing/2014/main" id="{2E505EC4-90B3-4ECD-B787-06634BF0C4E3}"/>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560832" y="6089904"/>
            <a:ext cx="487680" cy="521208"/>
          </a:xfrm>
          <a:prstGeom prst="rect">
            <a:avLst/>
          </a:prstGeom>
        </p:spPr>
      </p:pic>
    </p:spTree>
    <p:extLst>
      <p:ext uri="{BB962C8B-B14F-4D97-AF65-F5344CB8AC3E}">
        <p14:creationId xmlns:p14="http://schemas.microsoft.com/office/powerpoint/2010/main" val="2503703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Tips &amp; Tricks</a:t>
            </a:r>
            <a:br>
              <a:rPr lang="nl-NL" dirty="0"/>
            </a:br>
            <a:r>
              <a:rPr lang="nl-NL" sz="2800" i="1" dirty="0"/>
              <a:t>Het investeren in de relatie</a:t>
            </a:r>
            <a:endParaRPr lang="nl-NL" sz="2800" dirty="0"/>
          </a:p>
        </p:txBody>
      </p:sp>
      <p:sp>
        <p:nvSpPr>
          <p:cNvPr id="3" name="Tijdelijke aanduiding voor inhoud 2">
            <a:extLst>
              <a:ext uri="{FF2B5EF4-FFF2-40B4-BE49-F238E27FC236}">
                <a16:creationId xmlns:a16="http://schemas.microsoft.com/office/drawing/2014/main" id="{1565316D-D7F3-4659-BFFF-3389EA6547FB}"/>
              </a:ext>
            </a:extLst>
          </p:cNvPr>
          <p:cNvSpPr>
            <a:spLocks noGrp="1"/>
          </p:cNvSpPr>
          <p:nvPr>
            <p:ph idx="1"/>
          </p:nvPr>
        </p:nvSpPr>
        <p:spPr/>
        <p:txBody>
          <a:bodyPr/>
          <a:lstStyle/>
          <a:p>
            <a:pPr marL="0" indent="0">
              <a:buNone/>
            </a:pPr>
            <a:r>
              <a:rPr lang="nl-NL" dirty="0"/>
              <a:t>Voorbeelden:</a:t>
            </a:r>
          </a:p>
          <a:p>
            <a:r>
              <a:rPr lang="nl-NL" dirty="0"/>
              <a:t>Veel persoonlijke gesprekken</a:t>
            </a:r>
          </a:p>
          <a:p>
            <a:r>
              <a:rPr lang="nl-NL" dirty="0" err="1"/>
              <a:t>Digicoaches</a:t>
            </a:r>
            <a:r>
              <a:rPr lang="nl-NL" dirty="0"/>
              <a:t>!</a:t>
            </a:r>
          </a:p>
          <a:p>
            <a:r>
              <a:rPr lang="nl-NL" dirty="0"/>
              <a:t>Transparantie over eigen leerroute: </a:t>
            </a:r>
            <a:r>
              <a:rPr lang="nl-NL" dirty="0" err="1"/>
              <a:t>Growth</a:t>
            </a:r>
            <a:r>
              <a:rPr lang="nl-NL" dirty="0"/>
              <a:t> </a:t>
            </a:r>
            <a:r>
              <a:rPr lang="nl-NL" dirty="0" err="1"/>
              <a:t>Mindset</a:t>
            </a:r>
            <a:r>
              <a:rPr lang="nl-NL" dirty="0"/>
              <a:t>!</a:t>
            </a:r>
          </a:p>
          <a:p>
            <a:r>
              <a:rPr lang="nl-NL" dirty="0"/>
              <a:t>Teamuitjes</a:t>
            </a:r>
          </a:p>
          <a:p>
            <a:r>
              <a:rPr lang="nl-NL" dirty="0"/>
              <a:t>Informatie over </a:t>
            </a:r>
            <a:r>
              <a:rPr lang="nl-NL" dirty="0" err="1"/>
              <a:t>digivaardigheden</a:t>
            </a:r>
            <a:r>
              <a:rPr lang="nl-NL" dirty="0"/>
              <a:t> en privé en werktoekomst</a:t>
            </a:r>
          </a:p>
          <a:p>
            <a:r>
              <a:rPr lang="nl-NL" dirty="0"/>
              <a:t>Het wij-gevoel creëren</a:t>
            </a:r>
          </a:p>
        </p:txBody>
      </p:sp>
      <p:grpSp>
        <p:nvGrpSpPr>
          <p:cNvPr id="7" name="Groep 6">
            <a:extLst>
              <a:ext uri="{FF2B5EF4-FFF2-40B4-BE49-F238E27FC236}">
                <a16:creationId xmlns:a16="http://schemas.microsoft.com/office/drawing/2014/main" id="{E7AAB8A4-71CE-4B74-BAB5-AAB2FEEEB9DB}"/>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D912D363-F960-493C-99AA-8F69FEEFE13E}"/>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E5E6E1C7-F643-45DE-99CA-0E07AEFAEA83}"/>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AC77C179-F9E0-49A2-8700-AFDF953795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427992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Tips &amp; Tricks</a:t>
            </a:r>
            <a:br>
              <a:rPr lang="nl-NL" dirty="0"/>
            </a:br>
            <a:r>
              <a:rPr lang="nl-NL" sz="2800" i="1" dirty="0"/>
              <a:t>Het investeren in de relatie</a:t>
            </a:r>
            <a:endParaRPr lang="nl-NL" sz="2800" dirty="0"/>
          </a:p>
        </p:txBody>
      </p:sp>
      <p:sp>
        <p:nvSpPr>
          <p:cNvPr id="3" name="Tijdelijke aanduiding voor inhoud 2">
            <a:extLst>
              <a:ext uri="{FF2B5EF4-FFF2-40B4-BE49-F238E27FC236}">
                <a16:creationId xmlns:a16="http://schemas.microsoft.com/office/drawing/2014/main" id="{1565316D-D7F3-4659-BFFF-3389EA6547FB}"/>
              </a:ext>
            </a:extLst>
          </p:cNvPr>
          <p:cNvSpPr>
            <a:spLocks noGrp="1"/>
          </p:cNvSpPr>
          <p:nvPr>
            <p:ph idx="1"/>
          </p:nvPr>
        </p:nvSpPr>
        <p:spPr/>
        <p:txBody>
          <a:bodyPr/>
          <a:lstStyle/>
          <a:p>
            <a:pPr marL="0" indent="0">
              <a:buNone/>
            </a:pPr>
            <a:r>
              <a:rPr lang="nl-NL" dirty="0"/>
              <a:t>Conclusie: </a:t>
            </a:r>
          </a:p>
          <a:p>
            <a:pPr marL="0" indent="0">
              <a:buNone/>
            </a:pPr>
            <a:endParaRPr lang="nl-NL" dirty="0"/>
          </a:p>
          <a:p>
            <a:pPr marL="0" indent="0">
              <a:buNone/>
            </a:pPr>
            <a:r>
              <a:rPr lang="nl-NL" dirty="0"/>
              <a:t>Zorg dat medewerkers zich weer gezien voelen!</a:t>
            </a:r>
          </a:p>
        </p:txBody>
      </p:sp>
      <p:grpSp>
        <p:nvGrpSpPr>
          <p:cNvPr id="7" name="Groep 6">
            <a:extLst>
              <a:ext uri="{FF2B5EF4-FFF2-40B4-BE49-F238E27FC236}">
                <a16:creationId xmlns:a16="http://schemas.microsoft.com/office/drawing/2014/main" id="{E7AAB8A4-71CE-4B74-BAB5-AAB2FEEEB9DB}"/>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D912D363-F960-493C-99AA-8F69FEEFE13E}"/>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E5E6E1C7-F643-45DE-99CA-0E07AEFAEA83}"/>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AC77C179-F9E0-49A2-8700-AFDF953795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139753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Tips &amp; Tricks</a:t>
            </a:r>
            <a:br>
              <a:rPr lang="nl-NL" dirty="0"/>
            </a:br>
            <a:r>
              <a:rPr lang="nl-NL" sz="2800" i="1" dirty="0"/>
              <a:t>Het investeren in de competentie</a:t>
            </a:r>
            <a:endParaRPr lang="nl-NL" sz="2800" dirty="0"/>
          </a:p>
        </p:txBody>
      </p:sp>
      <p:sp>
        <p:nvSpPr>
          <p:cNvPr id="3" name="Tijdelijke aanduiding voor inhoud 2">
            <a:extLst>
              <a:ext uri="{FF2B5EF4-FFF2-40B4-BE49-F238E27FC236}">
                <a16:creationId xmlns:a16="http://schemas.microsoft.com/office/drawing/2014/main" id="{1565316D-D7F3-4659-BFFF-3389EA6547FB}"/>
              </a:ext>
            </a:extLst>
          </p:cNvPr>
          <p:cNvSpPr>
            <a:spLocks noGrp="1"/>
          </p:cNvSpPr>
          <p:nvPr>
            <p:ph idx="1"/>
          </p:nvPr>
        </p:nvSpPr>
        <p:spPr/>
        <p:txBody>
          <a:bodyPr/>
          <a:lstStyle/>
          <a:p>
            <a:pPr marL="0" indent="0">
              <a:buNone/>
            </a:pPr>
            <a:r>
              <a:rPr lang="nl-NL" dirty="0"/>
              <a:t>Door: </a:t>
            </a:r>
          </a:p>
          <a:p>
            <a:r>
              <a:rPr lang="nl-NL" dirty="0"/>
              <a:t>Inzicht geven in huidig niveau digitale vaardigheden</a:t>
            </a:r>
          </a:p>
          <a:p>
            <a:r>
              <a:rPr lang="nl-NL" dirty="0"/>
              <a:t>Het geven van constructieve feedback: wat kun je al wel en wat is de volgende stap?</a:t>
            </a:r>
          </a:p>
          <a:p>
            <a:r>
              <a:rPr lang="nl-NL" dirty="0"/>
              <a:t>Heldere doelen formuleren, ook verhelderen wat het praktisch in het dagelijks werk oplevert</a:t>
            </a:r>
          </a:p>
          <a:p>
            <a:r>
              <a:rPr lang="nl-NL" dirty="0"/>
              <a:t>Stappenplan met haalbare actiepunten</a:t>
            </a:r>
          </a:p>
          <a:p>
            <a:endParaRPr lang="nl-NL" dirty="0"/>
          </a:p>
          <a:p>
            <a:endParaRPr lang="nl-NL" dirty="0"/>
          </a:p>
        </p:txBody>
      </p:sp>
      <p:grpSp>
        <p:nvGrpSpPr>
          <p:cNvPr id="7" name="Groep 6">
            <a:extLst>
              <a:ext uri="{FF2B5EF4-FFF2-40B4-BE49-F238E27FC236}">
                <a16:creationId xmlns:a16="http://schemas.microsoft.com/office/drawing/2014/main" id="{E7AAB8A4-71CE-4B74-BAB5-AAB2FEEEB9DB}"/>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D912D363-F960-493C-99AA-8F69FEEFE13E}"/>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E5E6E1C7-F643-45DE-99CA-0E07AEFAEA83}"/>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AC77C179-F9E0-49A2-8700-AFDF953795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2684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Tips &amp; Tricks</a:t>
            </a:r>
            <a:br>
              <a:rPr lang="nl-NL" dirty="0"/>
            </a:br>
            <a:r>
              <a:rPr lang="nl-NL" sz="2800" i="1" dirty="0"/>
              <a:t>Het investeren in de competentie</a:t>
            </a:r>
            <a:endParaRPr lang="nl-NL" sz="2800" dirty="0"/>
          </a:p>
        </p:txBody>
      </p:sp>
      <p:sp>
        <p:nvSpPr>
          <p:cNvPr id="3" name="Tijdelijke aanduiding voor inhoud 2">
            <a:extLst>
              <a:ext uri="{FF2B5EF4-FFF2-40B4-BE49-F238E27FC236}">
                <a16:creationId xmlns:a16="http://schemas.microsoft.com/office/drawing/2014/main" id="{1565316D-D7F3-4659-BFFF-3389EA6547FB}"/>
              </a:ext>
            </a:extLst>
          </p:cNvPr>
          <p:cNvSpPr>
            <a:spLocks noGrp="1"/>
          </p:cNvSpPr>
          <p:nvPr>
            <p:ph idx="1"/>
          </p:nvPr>
        </p:nvSpPr>
        <p:spPr/>
        <p:txBody>
          <a:bodyPr/>
          <a:lstStyle/>
          <a:p>
            <a:pPr marL="0" indent="0">
              <a:buNone/>
            </a:pPr>
            <a:r>
              <a:rPr lang="nl-NL" dirty="0"/>
              <a:t>Conclusie: </a:t>
            </a:r>
          </a:p>
          <a:p>
            <a:pPr marL="0" indent="0">
              <a:buNone/>
            </a:pPr>
            <a:endParaRPr lang="nl-NL" dirty="0"/>
          </a:p>
          <a:p>
            <a:pPr marL="0" indent="0">
              <a:buNone/>
            </a:pPr>
            <a:r>
              <a:rPr lang="nl-NL" dirty="0"/>
              <a:t>Zorg dat medewerkers weten hoe ze aan de slag kunnen! </a:t>
            </a:r>
          </a:p>
          <a:p>
            <a:pPr marL="0" indent="0">
              <a:buNone/>
            </a:pPr>
            <a:endParaRPr lang="nl-NL" dirty="0"/>
          </a:p>
          <a:p>
            <a:pPr marL="0" indent="0">
              <a:buNone/>
            </a:pPr>
            <a:r>
              <a:rPr lang="nl-NL" dirty="0"/>
              <a:t>EN:</a:t>
            </a:r>
          </a:p>
          <a:p>
            <a:pPr marL="0" indent="0">
              <a:buNone/>
            </a:pPr>
            <a:r>
              <a:rPr lang="nl-NL" dirty="0"/>
              <a:t>Het vertrouwen voelen dat ze de eerste stap kunnen zetten.</a:t>
            </a:r>
          </a:p>
        </p:txBody>
      </p:sp>
      <p:grpSp>
        <p:nvGrpSpPr>
          <p:cNvPr id="7" name="Groep 6">
            <a:extLst>
              <a:ext uri="{FF2B5EF4-FFF2-40B4-BE49-F238E27FC236}">
                <a16:creationId xmlns:a16="http://schemas.microsoft.com/office/drawing/2014/main" id="{E7AAB8A4-71CE-4B74-BAB5-AAB2FEEEB9DB}"/>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D912D363-F960-493C-99AA-8F69FEEFE13E}"/>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E5E6E1C7-F643-45DE-99CA-0E07AEFAEA83}"/>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AC77C179-F9E0-49A2-8700-AFDF953795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248234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A23BEB-0F50-466A-B207-91D36849BD7E}"/>
              </a:ext>
            </a:extLst>
          </p:cNvPr>
          <p:cNvSpPr>
            <a:spLocks noGrp="1"/>
          </p:cNvSpPr>
          <p:nvPr>
            <p:ph type="title"/>
          </p:nvPr>
        </p:nvSpPr>
        <p:spPr/>
        <p:txBody>
          <a:bodyPr/>
          <a:lstStyle/>
          <a:p>
            <a:r>
              <a:rPr lang="nl-NL" dirty="0"/>
              <a:t>Inhoud</a:t>
            </a:r>
          </a:p>
        </p:txBody>
      </p:sp>
      <p:sp>
        <p:nvSpPr>
          <p:cNvPr id="3" name="Tijdelijke aanduiding voor inhoud 2">
            <a:extLst>
              <a:ext uri="{FF2B5EF4-FFF2-40B4-BE49-F238E27FC236}">
                <a16:creationId xmlns:a16="http://schemas.microsoft.com/office/drawing/2014/main" id="{95185D5B-2A77-4F86-B18F-D25A1D2766CB}"/>
              </a:ext>
            </a:extLst>
          </p:cNvPr>
          <p:cNvSpPr>
            <a:spLocks noGrp="1"/>
          </p:cNvSpPr>
          <p:nvPr>
            <p:ph idx="1"/>
          </p:nvPr>
        </p:nvSpPr>
        <p:spPr/>
        <p:txBody>
          <a:bodyPr/>
          <a:lstStyle/>
          <a:p>
            <a:r>
              <a:rPr lang="nl-NL" dirty="0"/>
              <a:t>Intro</a:t>
            </a:r>
          </a:p>
          <a:p>
            <a:r>
              <a:rPr lang="nl-NL" dirty="0"/>
              <a:t>Wat is gedrag?</a:t>
            </a:r>
          </a:p>
          <a:p>
            <a:r>
              <a:rPr lang="nl-NL" dirty="0"/>
              <a:t>Motivatie achter gedrag: intrinsiek en extrinsiek</a:t>
            </a:r>
          </a:p>
          <a:p>
            <a:r>
              <a:rPr lang="nl-NL" dirty="0"/>
              <a:t>Relatie, competentie en autonomie</a:t>
            </a:r>
          </a:p>
          <a:p>
            <a:r>
              <a:rPr lang="nl-NL" dirty="0"/>
              <a:t>Tips &amp; </a:t>
            </a:r>
            <a:r>
              <a:rPr lang="nl-NL" dirty="0" err="1"/>
              <a:t>Trics</a:t>
            </a:r>
            <a:endParaRPr lang="nl-NL" dirty="0"/>
          </a:p>
        </p:txBody>
      </p:sp>
      <p:grpSp>
        <p:nvGrpSpPr>
          <p:cNvPr id="10" name="Groep 9">
            <a:extLst>
              <a:ext uri="{FF2B5EF4-FFF2-40B4-BE49-F238E27FC236}">
                <a16:creationId xmlns:a16="http://schemas.microsoft.com/office/drawing/2014/main" id="{0BF70022-2AEC-43CE-8580-1ECF31B0CAF1}"/>
              </a:ext>
            </a:extLst>
          </p:cNvPr>
          <p:cNvGrpSpPr/>
          <p:nvPr/>
        </p:nvGrpSpPr>
        <p:grpSpPr>
          <a:xfrm>
            <a:off x="172720" y="4549829"/>
            <a:ext cx="11846560" cy="2196411"/>
            <a:chOff x="172720" y="4549829"/>
            <a:chExt cx="11846560" cy="2196411"/>
          </a:xfrm>
        </p:grpSpPr>
        <p:pic>
          <p:nvPicPr>
            <p:cNvPr id="11" name="Afbeelding 10">
              <a:extLst>
                <a:ext uri="{FF2B5EF4-FFF2-40B4-BE49-F238E27FC236}">
                  <a16:creationId xmlns:a16="http://schemas.microsoft.com/office/drawing/2014/main" id="{84D4234A-70D0-45AE-90B9-A1E56D9F84D4}"/>
                </a:ext>
              </a:extLst>
            </p:cNvPr>
            <p:cNvPicPr>
              <a:picLocks noChangeAspect="1"/>
            </p:cNvPicPr>
            <p:nvPr/>
          </p:nvPicPr>
          <p:blipFill rotWithShape="1">
            <a:blip r:embed="rId2"/>
            <a:srcRect l="3667" t="29216" r="62333" b="54314"/>
            <a:stretch/>
          </p:blipFill>
          <p:spPr>
            <a:xfrm>
              <a:off x="172720" y="5506720"/>
              <a:ext cx="4145280" cy="1066800"/>
            </a:xfrm>
            <a:prstGeom prst="rect">
              <a:avLst/>
            </a:prstGeom>
          </p:spPr>
        </p:pic>
        <p:pic>
          <p:nvPicPr>
            <p:cNvPr id="12" name="Afbeelding 11">
              <a:extLst>
                <a:ext uri="{FF2B5EF4-FFF2-40B4-BE49-F238E27FC236}">
                  <a16:creationId xmlns:a16="http://schemas.microsoft.com/office/drawing/2014/main" id="{79654581-25B7-4BB6-B720-A123D6F6E07D}"/>
                </a:ext>
              </a:extLst>
            </p:cNvPr>
            <p:cNvPicPr>
              <a:picLocks noChangeAspect="1"/>
            </p:cNvPicPr>
            <p:nvPr/>
          </p:nvPicPr>
          <p:blipFill rotWithShape="1">
            <a:blip r:embed="rId3"/>
            <a:srcRect t="11490" r="82327" b="75176"/>
            <a:stretch/>
          </p:blipFill>
          <p:spPr>
            <a:xfrm>
              <a:off x="5694758" y="5506720"/>
              <a:ext cx="3092459" cy="1239520"/>
            </a:xfrm>
            <a:prstGeom prst="rect">
              <a:avLst/>
            </a:prstGeom>
          </p:spPr>
        </p:pic>
        <p:pic>
          <p:nvPicPr>
            <p:cNvPr id="13" name="Afbeelding 12">
              <a:extLst>
                <a:ext uri="{FF2B5EF4-FFF2-40B4-BE49-F238E27FC236}">
                  <a16:creationId xmlns:a16="http://schemas.microsoft.com/office/drawing/2014/main" id="{37CD533B-D96D-477C-9DF6-25284F761C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341960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Tips &amp; Tricks</a:t>
            </a:r>
            <a:br>
              <a:rPr lang="nl-NL" dirty="0"/>
            </a:br>
            <a:r>
              <a:rPr lang="nl-NL" sz="2800" i="1" dirty="0"/>
              <a:t>Het investeren in de autonomie</a:t>
            </a:r>
            <a:endParaRPr lang="nl-NL" sz="2800" dirty="0"/>
          </a:p>
        </p:txBody>
      </p:sp>
      <p:sp>
        <p:nvSpPr>
          <p:cNvPr id="3" name="Tijdelijke aanduiding voor inhoud 2">
            <a:extLst>
              <a:ext uri="{FF2B5EF4-FFF2-40B4-BE49-F238E27FC236}">
                <a16:creationId xmlns:a16="http://schemas.microsoft.com/office/drawing/2014/main" id="{1565316D-D7F3-4659-BFFF-3389EA6547FB}"/>
              </a:ext>
            </a:extLst>
          </p:cNvPr>
          <p:cNvSpPr>
            <a:spLocks noGrp="1"/>
          </p:cNvSpPr>
          <p:nvPr>
            <p:ph idx="1"/>
          </p:nvPr>
        </p:nvSpPr>
        <p:spPr/>
        <p:txBody>
          <a:bodyPr/>
          <a:lstStyle/>
          <a:p>
            <a:pPr marL="0" indent="0">
              <a:buNone/>
            </a:pPr>
            <a:r>
              <a:rPr lang="nl-NL" dirty="0"/>
              <a:t>Twee niveaus: </a:t>
            </a:r>
          </a:p>
          <a:p>
            <a:pPr marL="0" indent="0">
              <a:buNone/>
            </a:pPr>
            <a:endParaRPr lang="nl-NL" dirty="0"/>
          </a:p>
          <a:p>
            <a:r>
              <a:rPr lang="nl-NL" dirty="0"/>
              <a:t>Structureel: Houding, kaders.</a:t>
            </a:r>
          </a:p>
          <a:p>
            <a:pPr marL="0" indent="0">
              <a:buNone/>
            </a:pPr>
            <a:endParaRPr lang="nl-NL" dirty="0"/>
          </a:p>
          <a:p>
            <a:r>
              <a:rPr lang="nl-NL" dirty="0" err="1"/>
              <a:t>Interactioneel</a:t>
            </a:r>
            <a:r>
              <a:rPr lang="nl-NL" dirty="0"/>
              <a:t>: Communicatiestijl</a:t>
            </a:r>
          </a:p>
          <a:p>
            <a:endParaRPr lang="nl-NL" dirty="0"/>
          </a:p>
        </p:txBody>
      </p:sp>
      <p:grpSp>
        <p:nvGrpSpPr>
          <p:cNvPr id="7" name="Groep 6">
            <a:extLst>
              <a:ext uri="{FF2B5EF4-FFF2-40B4-BE49-F238E27FC236}">
                <a16:creationId xmlns:a16="http://schemas.microsoft.com/office/drawing/2014/main" id="{E7AAB8A4-71CE-4B74-BAB5-AAB2FEEEB9DB}"/>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D912D363-F960-493C-99AA-8F69FEEFE13E}"/>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E5E6E1C7-F643-45DE-99CA-0E07AEFAEA83}"/>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AC77C179-F9E0-49A2-8700-AFDF953795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6559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Tips &amp; Tricks</a:t>
            </a:r>
            <a:br>
              <a:rPr lang="nl-NL" dirty="0"/>
            </a:br>
            <a:r>
              <a:rPr lang="nl-NL" sz="2800" i="1" dirty="0"/>
              <a:t>Het investeren in de autonomie</a:t>
            </a:r>
            <a:endParaRPr lang="nl-NL" sz="2800" dirty="0"/>
          </a:p>
        </p:txBody>
      </p:sp>
      <p:sp>
        <p:nvSpPr>
          <p:cNvPr id="3" name="Tijdelijke aanduiding voor inhoud 2">
            <a:extLst>
              <a:ext uri="{FF2B5EF4-FFF2-40B4-BE49-F238E27FC236}">
                <a16:creationId xmlns:a16="http://schemas.microsoft.com/office/drawing/2014/main" id="{1565316D-D7F3-4659-BFFF-3389EA6547FB}"/>
              </a:ext>
            </a:extLst>
          </p:cNvPr>
          <p:cNvSpPr>
            <a:spLocks noGrp="1"/>
          </p:cNvSpPr>
          <p:nvPr>
            <p:ph idx="1"/>
          </p:nvPr>
        </p:nvSpPr>
        <p:spPr/>
        <p:txBody>
          <a:bodyPr/>
          <a:lstStyle/>
          <a:p>
            <a:pPr marL="0" indent="0">
              <a:buNone/>
            </a:pPr>
            <a:r>
              <a:rPr lang="nl-NL" dirty="0"/>
              <a:t>Structureel: Houding van management / leidinggevenden / projectgroep digitale vaardigheden </a:t>
            </a:r>
          </a:p>
          <a:p>
            <a:pPr marL="0" indent="0">
              <a:buNone/>
            </a:pPr>
            <a:endParaRPr lang="nl-NL" dirty="0"/>
          </a:p>
          <a:p>
            <a:r>
              <a:rPr lang="nl-NL" dirty="0"/>
              <a:t>Vertrouwelijkheid van huidig niveau van functioneren</a:t>
            </a:r>
          </a:p>
          <a:p>
            <a:r>
              <a:rPr lang="nl-NL" dirty="0"/>
              <a:t>Loslaten van deadlines</a:t>
            </a:r>
          </a:p>
          <a:p>
            <a:r>
              <a:rPr lang="nl-NL" dirty="0"/>
              <a:t>Geven van keuzevrijheid</a:t>
            </a:r>
          </a:p>
          <a:p>
            <a:pPr marL="457200" lvl="1" indent="0">
              <a:buNone/>
            </a:pPr>
            <a:endParaRPr lang="nl-NL" dirty="0"/>
          </a:p>
        </p:txBody>
      </p:sp>
      <p:grpSp>
        <p:nvGrpSpPr>
          <p:cNvPr id="7" name="Groep 6">
            <a:extLst>
              <a:ext uri="{FF2B5EF4-FFF2-40B4-BE49-F238E27FC236}">
                <a16:creationId xmlns:a16="http://schemas.microsoft.com/office/drawing/2014/main" id="{E7AAB8A4-71CE-4B74-BAB5-AAB2FEEEB9DB}"/>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D912D363-F960-493C-99AA-8F69FEEFE13E}"/>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E5E6E1C7-F643-45DE-99CA-0E07AEFAEA83}"/>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AC77C179-F9E0-49A2-8700-AFDF953795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317658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Tips &amp; Tricks</a:t>
            </a:r>
            <a:br>
              <a:rPr lang="nl-NL" dirty="0"/>
            </a:br>
            <a:r>
              <a:rPr lang="nl-NL" sz="2800" i="1" dirty="0"/>
              <a:t>Het investeren in de autonomie</a:t>
            </a:r>
            <a:endParaRPr lang="nl-NL" sz="2800" dirty="0"/>
          </a:p>
        </p:txBody>
      </p:sp>
      <p:sp>
        <p:nvSpPr>
          <p:cNvPr id="3" name="Tijdelijke aanduiding voor inhoud 2">
            <a:extLst>
              <a:ext uri="{FF2B5EF4-FFF2-40B4-BE49-F238E27FC236}">
                <a16:creationId xmlns:a16="http://schemas.microsoft.com/office/drawing/2014/main" id="{1565316D-D7F3-4659-BFFF-3389EA6547FB}"/>
              </a:ext>
            </a:extLst>
          </p:cNvPr>
          <p:cNvSpPr>
            <a:spLocks noGrp="1"/>
          </p:cNvSpPr>
          <p:nvPr>
            <p:ph idx="1"/>
          </p:nvPr>
        </p:nvSpPr>
        <p:spPr/>
        <p:txBody>
          <a:bodyPr/>
          <a:lstStyle/>
          <a:p>
            <a:pPr marL="0" indent="0">
              <a:buNone/>
            </a:pPr>
            <a:r>
              <a:rPr lang="nl-NL" dirty="0" err="1"/>
              <a:t>Interactioneel</a:t>
            </a:r>
            <a:r>
              <a:rPr lang="nl-NL" dirty="0"/>
              <a:t>: Communicatiestijl</a:t>
            </a:r>
          </a:p>
          <a:p>
            <a:pPr marL="0" indent="0">
              <a:buNone/>
            </a:pPr>
            <a:endParaRPr lang="nl-NL" dirty="0"/>
          </a:p>
          <a:p>
            <a:r>
              <a:rPr lang="nl-NL" dirty="0"/>
              <a:t>Uitnodigend, informerend en overleggend</a:t>
            </a:r>
          </a:p>
          <a:p>
            <a:r>
              <a:rPr lang="nl-NL" dirty="0"/>
              <a:t>Steeds relaterend aan relevantie en nut</a:t>
            </a:r>
          </a:p>
          <a:p>
            <a:r>
              <a:rPr lang="nl-NL" dirty="0"/>
              <a:t>Aansluiten bij de medewerker, luisteren naar mening en perspectief</a:t>
            </a:r>
          </a:p>
          <a:p>
            <a:endParaRPr lang="nl-NL" dirty="0"/>
          </a:p>
          <a:p>
            <a:pPr marL="457200" lvl="1" indent="0">
              <a:buNone/>
            </a:pPr>
            <a:endParaRPr lang="nl-NL" dirty="0"/>
          </a:p>
        </p:txBody>
      </p:sp>
      <p:grpSp>
        <p:nvGrpSpPr>
          <p:cNvPr id="7" name="Groep 6">
            <a:extLst>
              <a:ext uri="{FF2B5EF4-FFF2-40B4-BE49-F238E27FC236}">
                <a16:creationId xmlns:a16="http://schemas.microsoft.com/office/drawing/2014/main" id="{E7AAB8A4-71CE-4B74-BAB5-AAB2FEEEB9DB}"/>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D912D363-F960-493C-99AA-8F69FEEFE13E}"/>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E5E6E1C7-F643-45DE-99CA-0E07AEFAEA83}"/>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AC77C179-F9E0-49A2-8700-AFDF953795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276719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st_p_MessagesSlide_5_0_0_1_0_2_1_3_0_0_[3]">
    <p:spTree>
      <p:nvGrpSpPr>
        <p:cNvPr id="1" name=""/>
        <p:cNvGrpSpPr/>
        <p:nvPr/>
      </p:nvGrpSpPr>
      <p:grpSpPr>
        <a:xfrm>
          <a:off x="0" y="0"/>
          <a:ext cx="0" cy="0"/>
          <a:chOff x="0" y="0"/>
          <a:chExt cx="0" cy="0"/>
        </a:xfrm>
      </p:grpSpPr>
      <p:pic>
        <p:nvPicPr>
          <p:cNvPr id="32" name="LAYOUT_BG_IMAGE_2">
            <a:extLst>
              <a:ext uri="{FF2B5EF4-FFF2-40B4-BE49-F238E27FC236}">
                <a16:creationId xmlns:a16="http://schemas.microsoft.com/office/drawing/2014/main" id="{3FBD7412-7E7E-4FB8-A0A9-BD4BFE60E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S2V_LAYOUT_IMAGE_2_2" hidden="1">
            <a:extLst>
              <a:ext uri="{FF2B5EF4-FFF2-40B4-BE49-F238E27FC236}">
                <a16:creationId xmlns:a16="http://schemas.microsoft.com/office/drawing/2014/main" id="{F01EC028-6DAE-4855-9004-10BEF204693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8229600" y="2036826"/>
            <a:ext cx="3413760" cy="3394710"/>
          </a:xfrm>
          <a:prstGeom prst="rect">
            <a:avLst/>
          </a:prstGeom>
        </p:spPr>
      </p:pic>
      <p:pic>
        <p:nvPicPr>
          <p:cNvPr id="28" name="S2V_LAYOUT_IMAGE_1_2" hidden="1">
            <a:extLst>
              <a:ext uri="{FF2B5EF4-FFF2-40B4-BE49-F238E27FC236}">
                <a16:creationId xmlns:a16="http://schemas.microsoft.com/office/drawing/2014/main" id="{915D4FE5-99D5-4C06-A56C-B513014E9E7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401312" y="2036826"/>
            <a:ext cx="3413760" cy="3394710"/>
          </a:xfrm>
          <a:prstGeom prst="rect">
            <a:avLst/>
          </a:prstGeom>
        </p:spPr>
      </p:pic>
      <p:pic>
        <p:nvPicPr>
          <p:cNvPr id="26" name="S2V_LAYOUT_IMAGE_0_2" hidden="1">
            <a:extLst>
              <a:ext uri="{FF2B5EF4-FFF2-40B4-BE49-F238E27FC236}">
                <a16:creationId xmlns:a16="http://schemas.microsoft.com/office/drawing/2014/main" id="{460DF365-D86B-4BC8-BB04-304E5DD1934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73024" y="2029968"/>
            <a:ext cx="3413760" cy="3394710"/>
          </a:xfrm>
          <a:prstGeom prst="rect">
            <a:avLst/>
          </a:prstGeom>
        </p:spPr>
      </p:pic>
      <p:sp>
        <p:nvSpPr>
          <p:cNvPr id="16" name="VoteExplanationBg_1">
            <a:extLst>
              <a:ext uri="{FF2B5EF4-FFF2-40B4-BE49-F238E27FC236}">
                <a16:creationId xmlns:a16="http://schemas.microsoft.com/office/drawing/2014/main" id="{2BFF9AAD-189B-4FB8-954F-3A69F5C2827C}"/>
              </a:ext>
            </a:extLst>
          </p:cNvPr>
          <p:cNvSpPr txBox="1"/>
          <p:nvPr/>
        </p:nvSpPr>
        <p:spPr>
          <a:xfrm>
            <a:off x="0" y="5932169"/>
            <a:ext cx="12192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sp>
        <p:nvSpPr>
          <p:cNvPr id="2" name="st_p_MessagesTitle_5_0_0_1_0_2_1_3_0_0_[3]">
            <a:extLst>
              <a:ext uri="{FF2B5EF4-FFF2-40B4-BE49-F238E27FC236}">
                <a16:creationId xmlns:a16="http://schemas.microsoft.com/office/drawing/2014/main" id="{0B661DD7-1BDF-494D-9393-B273E96FFDF7}"/>
              </a:ext>
            </a:extLst>
          </p:cNvPr>
          <p:cNvSpPr>
            <a:spLocks noGrp="1"/>
          </p:cNvSpPr>
          <p:nvPr>
            <p:ph type="title"/>
          </p:nvPr>
        </p:nvSpPr>
        <p:spPr>
          <a:xfrm>
            <a:off x="573024" y="185165"/>
            <a:ext cx="1103376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lnSpc>
                <a:spcPct val="100000"/>
              </a:lnSpc>
              <a:buClr>
                <a:srgbClr val="000000"/>
              </a:buClr>
            </a:pPr>
            <a:r>
              <a:rPr lang="nl-NL" sz="4000" b="1" dirty="0">
                <a:solidFill>
                  <a:srgbClr val="FFFFFF"/>
                </a:solidFill>
                <a:latin typeface="Roboto Slab"/>
              </a:rPr>
              <a:t>Hoe kan iemand aan zijn/haar digitale vaardigheden werken?</a:t>
            </a:r>
          </a:p>
        </p:txBody>
      </p:sp>
      <p:sp>
        <p:nvSpPr>
          <p:cNvPr id="4" name="s2s_MessageShape_0_0" hidden="1">
            <a:extLst>
              <a:ext uri="{FF2B5EF4-FFF2-40B4-BE49-F238E27FC236}">
                <a16:creationId xmlns:a16="http://schemas.microsoft.com/office/drawing/2014/main" id="{2116F43E-D86D-41A0-B9F5-2B69EFD0D90D}"/>
              </a:ext>
            </a:extLst>
          </p:cNvPr>
          <p:cNvSpPr txBox="1"/>
          <p:nvPr/>
        </p:nvSpPr>
        <p:spPr>
          <a:xfrm>
            <a:off x="804672" y="2249424"/>
            <a:ext cx="2962656" cy="2962656"/>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rtlCol="0" anchor="ctr" anchorCtr="0">
            <a:noAutofit/>
          </a:bodyPr>
          <a:lstStyle/>
          <a:p>
            <a:pPr algn="ctr">
              <a:lnSpc>
                <a:spcPct val="130000"/>
              </a:lnSpc>
              <a:buClr>
                <a:srgbClr val="000000"/>
              </a:buClr>
            </a:pPr>
            <a:r>
              <a:rPr lang="nl-NL" sz="2000">
                <a:solidFill>
                  <a:srgbClr val="FFFFFF"/>
                </a:solidFill>
                <a:latin typeface="Roboto Light"/>
              </a:rPr>
              <a:t>1. Hier verschijnen de berichten. Pas dit aan naar de gewenste grootte, lettertype etc. Dit bericht verdwijnt na het starten van uw sessie en diavoorstelling.</a:t>
            </a:r>
          </a:p>
        </p:txBody>
      </p:sp>
      <p:sp>
        <p:nvSpPr>
          <p:cNvPr id="5" name="s2s_MessageShape_0_1" hidden="1">
            <a:extLst>
              <a:ext uri="{FF2B5EF4-FFF2-40B4-BE49-F238E27FC236}">
                <a16:creationId xmlns:a16="http://schemas.microsoft.com/office/drawing/2014/main" id="{2827FB1D-7DE7-4862-A0EA-AF4B9B3F6305}"/>
              </a:ext>
            </a:extLst>
          </p:cNvPr>
          <p:cNvSpPr txBox="1"/>
          <p:nvPr/>
        </p:nvSpPr>
        <p:spPr>
          <a:xfrm>
            <a:off x="4632960" y="2249424"/>
            <a:ext cx="2962656" cy="2969514"/>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rtlCol="0" anchor="ctr" anchorCtr="0">
            <a:noAutofit/>
          </a:bodyPr>
          <a:lstStyle/>
          <a:p>
            <a:pPr algn="ctr">
              <a:lnSpc>
                <a:spcPct val="130000"/>
              </a:lnSpc>
              <a:buClr>
                <a:srgbClr val="000000"/>
              </a:buClr>
            </a:pPr>
            <a:r>
              <a:rPr lang="nl-NL" sz="2000">
                <a:solidFill>
                  <a:srgbClr val="FFFFFF"/>
                </a:solidFill>
                <a:latin typeface="Roboto Light"/>
              </a:rPr>
              <a:t>2. Hier verschijnen de berichten. Pas dit aan naar de gewenste grootte, lettertype etc. Dit bericht verdwijnt na het starten van uw sessie en diavoorstelling.</a:t>
            </a:r>
          </a:p>
        </p:txBody>
      </p:sp>
      <p:sp>
        <p:nvSpPr>
          <p:cNvPr id="6" name="s2s_MessageShape_0_2" hidden="1">
            <a:extLst>
              <a:ext uri="{FF2B5EF4-FFF2-40B4-BE49-F238E27FC236}">
                <a16:creationId xmlns:a16="http://schemas.microsoft.com/office/drawing/2014/main" id="{689279BD-509C-4C6D-8988-8BE8F9B560D0}"/>
              </a:ext>
            </a:extLst>
          </p:cNvPr>
          <p:cNvSpPr txBox="1"/>
          <p:nvPr/>
        </p:nvSpPr>
        <p:spPr>
          <a:xfrm>
            <a:off x="8485632" y="2242566"/>
            <a:ext cx="2962656" cy="2969514"/>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rtlCol="0" anchor="ctr" anchorCtr="0">
            <a:noAutofit/>
          </a:bodyPr>
          <a:lstStyle/>
          <a:p>
            <a:pPr algn="ctr">
              <a:lnSpc>
                <a:spcPct val="130000"/>
              </a:lnSpc>
              <a:buClr>
                <a:srgbClr val="000000"/>
              </a:buClr>
            </a:pPr>
            <a:r>
              <a:rPr lang="nl-NL" sz="2000">
                <a:solidFill>
                  <a:srgbClr val="FFFFFF"/>
                </a:solidFill>
                <a:latin typeface="Roboto Light"/>
              </a:rPr>
              <a:t>3. Hier verschijnen de berichten. Pas dit aan naar de gewenste grootte, lettertype etc. Dit bericht verdwijnt na het starten van uw sessie en diavoorstelling.</a:t>
            </a:r>
          </a:p>
        </p:txBody>
      </p:sp>
      <p:grpSp>
        <p:nvGrpSpPr>
          <p:cNvPr id="11" name="MessagesCounterGroup">
            <a:extLst>
              <a:ext uri="{FF2B5EF4-FFF2-40B4-BE49-F238E27FC236}">
                <a16:creationId xmlns:a16="http://schemas.microsoft.com/office/drawing/2014/main" id="{B629963E-B545-426A-A9AA-ED56F0572048}"/>
              </a:ext>
            </a:extLst>
          </p:cNvPr>
          <p:cNvGrpSpPr/>
          <p:nvPr/>
        </p:nvGrpSpPr>
        <p:grpSpPr>
          <a:xfrm>
            <a:off x="9887712" y="6035040"/>
            <a:ext cx="841248" cy="277749"/>
            <a:chOff x="9400032" y="6076188"/>
            <a:chExt cx="841248" cy="276999"/>
          </a:xfrm>
        </p:grpSpPr>
        <p:pic>
          <p:nvPicPr>
            <p:cNvPr id="9" name="counter_icon">
              <a:extLst>
                <a:ext uri="{FF2B5EF4-FFF2-40B4-BE49-F238E27FC236}">
                  <a16:creationId xmlns:a16="http://schemas.microsoft.com/office/drawing/2014/main" id="{B2C25901-4918-452D-8653-0AC62250B6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824" y="6117336"/>
              <a:ext cx="219456" cy="219456"/>
            </a:xfrm>
            <a:prstGeom prst="rect">
              <a:avLst/>
            </a:prstGeom>
          </p:spPr>
        </p:pic>
        <p:sp>
          <p:nvSpPr>
            <p:cNvPr id="10" name="counter_text">
              <a:extLst>
                <a:ext uri="{FF2B5EF4-FFF2-40B4-BE49-F238E27FC236}">
                  <a16:creationId xmlns:a16="http://schemas.microsoft.com/office/drawing/2014/main" id="{305184BA-9D46-4BB4-AB2B-EBE56D97C7BA}"/>
                </a:ext>
              </a:extLst>
            </p:cNvPr>
            <p:cNvSpPr txBox="1"/>
            <p:nvPr/>
          </p:nvSpPr>
          <p:spPr>
            <a:xfrm>
              <a:off x="9400032" y="6076188"/>
              <a:ext cx="597408"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pSp>
        <p:nvGrpSpPr>
          <p:cNvPr id="15" name="ParticipantsCounterGroup">
            <a:extLst>
              <a:ext uri="{FF2B5EF4-FFF2-40B4-BE49-F238E27FC236}">
                <a16:creationId xmlns:a16="http://schemas.microsoft.com/office/drawing/2014/main" id="{95BFB539-2C81-49D9-8992-8D98A11E6999}"/>
              </a:ext>
            </a:extLst>
          </p:cNvPr>
          <p:cNvGrpSpPr/>
          <p:nvPr/>
        </p:nvGrpSpPr>
        <p:grpSpPr>
          <a:xfrm>
            <a:off x="10777728" y="6035040"/>
            <a:ext cx="841248" cy="276999"/>
            <a:chOff x="10777728" y="6035040"/>
            <a:chExt cx="841248" cy="276999"/>
          </a:xfrm>
        </p:grpSpPr>
        <p:pic>
          <p:nvPicPr>
            <p:cNvPr id="13" name="counter_icon">
              <a:extLst>
                <a:ext uri="{FF2B5EF4-FFF2-40B4-BE49-F238E27FC236}">
                  <a16:creationId xmlns:a16="http://schemas.microsoft.com/office/drawing/2014/main" id="{1C8303FE-94FE-4982-86E4-86EC9B4147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99520" y="6055614"/>
              <a:ext cx="219456" cy="219456"/>
            </a:xfrm>
            <a:prstGeom prst="rect">
              <a:avLst/>
            </a:prstGeom>
          </p:spPr>
        </p:pic>
        <p:sp>
          <p:nvSpPr>
            <p:cNvPr id="14" name="counter_text">
              <a:extLst>
                <a:ext uri="{FF2B5EF4-FFF2-40B4-BE49-F238E27FC236}">
                  <a16:creationId xmlns:a16="http://schemas.microsoft.com/office/drawing/2014/main" id="{610207E6-6A7C-47AF-BBA2-099451564545}"/>
                </a:ext>
              </a:extLst>
            </p:cNvPr>
            <p:cNvSpPr txBox="1"/>
            <p:nvPr/>
          </p:nvSpPr>
          <p:spPr>
            <a:xfrm>
              <a:off x="10777728" y="6035040"/>
              <a:ext cx="597408"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aphicFrame>
        <p:nvGraphicFramePr>
          <p:cNvPr id="21" name="ExplanationsTable_0_0_1">
            <a:extLst>
              <a:ext uri="{FF2B5EF4-FFF2-40B4-BE49-F238E27FC236}">
                <a16:creationId xmlns:a16="http://schemas.microsoft.com/office/drawing/2014/main" id="{F3E4205E-39A0-4162-AC6F-5359218F0A4D}"/>
              </a:ext>
            </a:extLst>
          </p:cNvPr>
          <p:cNvGraphicFramePr>
            <a:graphicFrameLocks noGrp="1"/>
          </p:cNvGraphicFramePr>
          <p:nvPr>
            <p:extLst>
              <p:ext uri="{D42A27DB-BD31-4B8C-83A1-F6EECF244321}">
                <p14:modId xmlns:p14="http://schemas.microsoft.com/office/powerpoint/2010/main" val="2351289614"/>
              </p:ext>
            </p:extLst>
          </p:nvPr>
        </p:nvGraphicFramePr>
        <p:xfrm>
          <a:off x="1280160" y="6000750"/>
          <a:ext cx="8180833" cy="699516"/>
        </p:xfrm>
        <a:graphic>
          <a:graphicData uri="http://schemas.openxmlformats.org/drawingml/2006/table">
            <a:tbl>
              <a:tblPr bandRow="1">
                <a:tableStyleId>{2D5ABB26-0587-4C30-8999-92F81FD0307C}</a:tableStyleId>
              </a:tblPr>
              <a:tblGrid>
                <a:gridCol w="940796">
                  <a:extLst>
                    <a:ext uri="{9D8B030D-6E8A-4147-A177-3AD203B41FA5}">
                      <a16:colId xmlns:a16="http://schemas.microsoft.com/office/drawing/2014/main" val="3658771489"/>
                    </a:ext>
                  </a:extLst>
                </a:gridCol>
                <a:gridCol w="7240037">
                  <a:extLst>
                    <a:ext uri="{9D8B030D-6E8A-4147-A177-3AD203B41FA5}">
                      <a16:colId xmlns:a16="http://schemas.microsoft.com/office/drawing/2014/main" val="1313231262"/>
                    </a:ext>
                  </a:extLst>
                </a:gridCol>
              </a:tblGrid>
              <a:tr h="349758">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2621145171"/>
                  </a:ext>
                </a:extLst>
              </a:tr>
              <a:tr h="349758">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2335169970"/>
                  </a:ext>
                </a:extLst>
              </a:tr>
            </a:tbl>
          </a:graphicData>
        </a:graphic>
      </p:graphicFrame>
      <p:sp>
        <p:nvSpPr>
          <p:cNvPr id="22" name="VoteExplanationOverlay">
            <a:extLst>
              <a:ext uri="{FF2B5EF4-FFF2-40B4-BE49-F238E27FC236}">
                <a16:creationId xmlns:a16="http://schemas.microsoft.com/office/drawing/2014/main" id="{16E3891A-314C-48F3-86E6-A7D17BB6E279}"/>
              </a:ext>
            </a:extLst>
          </p:cNvPr>
          <p:cNvSpPr txBox="1"/>
          <p:nvPr/>
        </p:nvSpPr>
        <p:spPr>
          <a:xfrm>
            <a:off x="1270000" y="5976938"/>
            <a:ext cx="8178800" cy="733425"/>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406400" rIns="406400" rtlCol="0" anchor="ctr" anchorCtr="1">
            <a:noAutofit/>
          </a:bodyPr>
          <a:lstStyle/>
          <a:p>
            <a:pPr algn="ctr"/>
            <a:r>
              <a:rPr lang="nl-NL" sz="2000" i="1">
                <a:solidFill>
                  <a:srgbClr val="3F4D65"/>
                </a:solidFill>
                <a:latin typeface="Roboto Light"/>
              </a:rPr>
              <a:t>Deze presentatie is geladen zonder de Sendsteps Add-In.</a:t>
            </a:r>
          </a:p>
          <a:p>
            <a:pPr algn="ctr"/>
            <a:r>
              <a:rPr lang="nl-NL" sz="2000" i="1">
                <a:solidFill>
                  <a:srgbClr val="3F4D65"/>
                </a:solidFill>
                <a:latin typeface="Roboto Light"/>
              </a:rPr>
              <a:t>Add-In gratis downloaden? Ga naar https://dashboard.sendsteps.com/info</a:t>
            </a:r>
          </a:p>
        </p:txBody>
      </p:sp>
      <p:pic>
        <p:nvPicPr>
          <p:cNvPr id="24" name="wc_webObj">
            <a:extLst>
              <a:ext uri="{FF2B5EF4-FFF2-40B4-BE49-F238E27FC236}">
                <a16:creationId xmlns:a16="http://schemas.microsoft.com/office/drawing/2014/main" id="{905E090B-5784-46FC-AECE-036CE2F414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024" y="1858518"/>
            <a:ext cx="11033760" cy="3902202"/>
          </a:xfrm>
          <a:prstGeom prst="rect">
            <a:avLst/>
          </a:prstGeom>
          <a:solidFill>
            <a:srgbClr val="000000">
              <a:alpha val="20000"/>
            </a:srgbClr>
          </a:solidFill>
        </p:spPr>
      </p:pic>
      <p:pic>
        <p:nvPicPr>
          <p:cNvPr id="34" name="Logo">
            <a:extLst>
              <a:ext uri="{FF2B5EF4-FFF2-40B4-BE49-F238E27FC236}">
                <a16:creationId xmlns:a16="http://schemas.microsoft.com/office/drawing/2014/main" id="{0BD35E5F-015A-444E-9B20-B421EB4EBD9E}"/>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560832" y="6089904"/>
            <a:ext cx="487680" cy="521208"/>
          </a:xfrm>
          <a:prstGeom prst="rect">
            <a:avLst/>
          </a:prstGeom>
        </p:spPr>
      </p:pic>
    </p:spTree>
    <p:extLst>
      <p:ext uri="{BB962C8B-B14F-4D97-AF65-F5344CB8AC3E}">
        <p14:creationId xmlns:p14="http://schemas.microsoft.com/office/powerpoint/2010/main" val="2185441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Tips &amp; Tricks</a:t>
            </a:r>
            <a:br>
              <a:rPr lang="nl-NL" dirty="0"/>
            </a:br>
            <a:r>
              <a:rPr lang="nl-NL" sz="2800" i="1" dirty="0"/>
              <a:t>Het investeren in de autonomie</a:t>
            </a:r>
            <a:endParaRPr lang="nl-NL" sz="2800" dirty="0"/>
          </a:p>
        </p:txBody>
      </p:sp>
      <p:sp>
        <p:nvSpPr>
          <p:cNvPr id="3" name="Tijdelijke aanduiding voor inhoud 2">
            <a:extLst>
              <a:ext uri="{FF2B5EF4-FFF2-40B4-BE49-F238E27FC236}">
                <a16:creationId xmlns:a16="http://schemas.microsoft.com/office/drawing/2014/main" id="{1565316D-D7F3-4659-BFFF-3389EA6547FB}"/>
              </a:ext>
            </a:extLst>
          </p:cNvPr>
          <p:cNvSpPr>
            <a:spLocks noGrp="1"/>
          </p:cNvSpPr>
          <p:nvPr>
            <p:ph idx="1"/>
          </p:nvPr>
        </p:nvSpPr>
        <p:spPr/>
        <p:txBody>
          <a:bodyPr/>
          <a:lstStyle/>
          <a:p>
            <a:pPr marL="0" indent="0">
              <a:buNone/>
            </a:pPr>
            <a:r>
              <a:rPr lang="nl-NL" dirty="0"/>
              <a:t>Voorbeelden:</a:t>
            </a:r>
          </a:p>
          <a:p>
            <a:r>
              <a:rPr lang="nl-NL" dirty="0"/>
              <a:t>Zelf mogen bepalen aan welke vaardigheden wordt gewerkt en wanneer! (Actiekeuze)</a:t>
            </a:r>
          </a:p>
          <a:p>
            <a:r>
              <a:rPr lang="nl-NL" dirty="0"/>
              <a:t>Diverse leermiddelen aanbieden: </a:t>
            </a:r>
            <a:r>
              <a:rPr lang="nl-NL" dirty="0" err="1"/>
              <a:t>digicoach</a:t>
            </a:r>
            <a:r>
              <a:rPr lang="nl-NL" dirty="0"/>
              <a:t> / video-uitleg / handleiding / spelletjes / … (</a:t>
            </a:r>
            <a:r>
              <a:rPr lang="nl-NL" dirty="0">
                <a:hlinkClick r:id="rId3"/>
              </a:rPr>
              <a:t>www.digivaardigindezorg.nl</a:t>
            </a:r>
            <a:r>
              <a:rPr lang="nl-NL" dirty="0"/>
              <a:t>) (Optiekeuze)</a:t>
            </a:r>
          </a:p>
          <a:p>
            <a:r>
              <a:rPr lang="nl-NL" dirty="0"/>
              <a:t>Leg de nadruk op autonomie in de functie/taken bij het vergroten van digitale vaardigheden.</a:t>
            </a:r>
          </a:p>
          <a:p>
            <a:endParaRPr lang="nl-NL" dirty="0"/>
          </a:p>
        </p:txBody>
      </p:sp>
      <p:grpSp>
        <p:nvGrpSpPr>
          <p:cNvPr id="7" name="Groep 6">
            <a:extLst>
              <a:ext uri="{FF2B5EF4-FFF2-40B4-BE49-F238E27FC236}">
                <a16:creationId xmlns:a16="http://schemas.microsoft.com/office/drawing/2014/main" id="{E7AAB8A4-71CE-4B74-BAB5-AAB2FEEEB9DB}"/>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D912D363-F960-493C-99AA-8F69FEEFE13E}"/>
                </a:ext>
              </a:extLst>
            </p:cNvPr>
            <p:cNvPicPr>
              <a:picLocks noChangeAspect="1"/>
            </p:cNvPicPr>
            <p:nvPr/>
          </p:nvPicPr>
          <p:blipFill rotWithShape="1">
            <a:blip r:embed="rId4"/>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E5E6E1C7-F643-45DE-99CA-0E07AEFAEA83}"/>
                </a:ext>
              </a:extLst>
            </p:cNvPr>
            <p:cNvPicPr>
              <a:picLocks noChangeAspect="1"/>
            </p:cNvPicPr>
            <p:nvPr/>
          </p:nvPicPr>
          <p:blipFill rotWithShape="1">
            <a:blip r:embed="rId5"/>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AC77C179-F9E0-49A2-8700-AFDF953795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49103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Tips &amp; Tricks</a:t>
            </a:r>
            <a:br>
              <a:rPr lang="nl-NL" dirty="0"/>
            </a:br>
            <a:r>
              <a:rPr lang="nl-NL" sz="2800" i="1" dirty="0"/>
              <a:t>Het investeren in de autonomie</a:t>
            </a:r>
            <a:endParaRPr lang="nl-NL" sz="2800" dirty="0"/>
          </a:p>
        </p:txBody>
      </p:sp>
      <p:sp>
        <p:nvSpPr>
          <p:cNvPr id="3" name="Tijdelijke aanduiding voor inhoud 2">
            <a:extLst>
              <a:ext uri="{FF2B5EF4-FFF2-40B4-BE49-F238E27FC236}">
                <a16:creationId xmlns:a16="http://schemas.microsoft.com/office/drawing/2014/main" id="{1565316D-D7F3-4659-BFFF-3389EA6547FB}"/>
              </a:ext>
            </a:extLst>
          </p:cNvPr>
          <p:cNvSpPr>
            <a:spLocks noGrp="1"/>
          </p:cNvSpPr>
          <p:nvPr>
            <p:ph idx="1"/>
          </p:nvPr>
        </p:nvSpPr>
        <p:spPr/>
        <p:txBody>
          <a:bodyPr/>
          <a:lstStyle/>
          <a:p>
            <a:pPr marL="0" indent="0">
              <a:buNone/>
            </a:pPr>
            <a:r>
              <a:rPr lang="nl-NL" dirty="0"/>
              <a:t>Conclusie: </a:t>
            </a:r>
          </a:p>
          <a:p>
            <a:pPr marL="0" indent="0">
              <a:buNone/>
            </a:pPr>
            <a:endParaRPr lang="nl-NL" dirty="0"/>
          </a:p>
          <a:p>
            <a:pPr marL="0" indent="0">
              <a:buNone/>
            </a:pPr>
            <a:r>
              <a:rPr lang="nl-NL" dirty="0"/>
              <a:t>Zorg dat medewerkers zich zelfstandig voelen in wát ze leren! </a:t>
            </a:r>
          </a:p>
        </p:txBody>
      </p:sp>
      <p:grpSp>
        <p:nvGrpSpPr>
          <p:cNvPr id="7" name="Groep 6">
            <a:extLst>
              <a:ext uri="{FF2B5EF4-FFF2-40B4-BE49-F238E27FC236}">
                <a16:creationId xmlns:a16="http://schemas.microsoft.com/office/drawing/2014/main" id="{E7AAB8A4-71CE-4B74-BAB5-AAB2FEEEB9DB}"/>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D912D363-F960-493C-99AA-8F69FEEFE13E}"/>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E5E6E1C7-F643-45DE-99CA-0E07AEFAEA83}"/>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AC77C179-F9E0-49A2-8700-AFDF953795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201490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Einde</a:t>
            </a:r>
            <a:endParaRPr lang="nl-NL" sz="2800" dirty="0"/>
          </a:p>
        </p:txBody>
      </p:sp>
      <p:grpSp>
        <p:nvGrpSpPr>
          <p:cNvPr id="7" name="Groep 6">
            <a:extLst>
              <a:ext uri="{FF2B5EF4-FFF2-40B4-BE49-F238E27FC236}">
                <a16:creationId xmlns:a16="http://schemas.microsoft.com/office/drawing/2014/main" id="{E7AAB8A4-71CE-4B74-BAB5-AAB2FEEEB9DB}"/>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D912D363-F960-493C-99AA-8F69FEEFE13E}"/>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E5E6E1C7-F643-45DE-99CA-0E07AEFAEA83}"/>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AC77C179-F9E0-49A2-8700-AFDF953795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
        <p:nvSpPr>
          <p:cNvPr id="4" name="Tijdelijke aanduiding voor inhoud 3">
            <a:extLst>
              <a:ext uri="{FF2B5EF4-FFF2-40B4-BE49-F238E27FC236}">
                <a16:creationId xmlns:a16="http://schemas.microsoft.com/office/drawing/2014/main" id="{B5E4808D-DAF0-4BC7-8C0A-7E3DB58A1A0A}"/>
              </a:ext>
            </a:extLst>
          </p:cNvPr>
          <p:cNvSpPr>
            <a:spLocks noGrp="1"/>
          </p:cNvSpPr>
          <p:nvPr>
            <p:ph idx="1"/>
          </p:nvPr>
        </p:nvSpPr>
        <p:spPr/>
        <p:txBody>
          <a:bodyPr/>
          <a:lstStyle/>
          <a:p>
            <a:endParaRPr lang="nl-NL"/>
          </a:p>
        </p:txBody>
      </p:sp>
      <p:sp>
        <p:nvSpPr>
          <p:cNvPr id="5" name="Tekstvak 4">
            <a:extLst>
              <a:ext uri="{FF2B5EF4-FFF2-40B4-BE49-F238E27FC236}">
                <a16:creationId xmlns:a16="http://schemas.microsoft.com/office/drawing/2014/main" id="{220FFBFF-8F08-41E7-8D62-C7883F0E295D}"/>
              </a:ext>
            </a:extLst>
          </p:cNvPr>
          <p:cNvSpPr txBox="1"/>
          <p:nvPr/>
        </p:nvSpPr>
        <p:spPr>
          <a:xfrm>
            <a:off x="4174435" y="2345635"/>
            <a:ext cx="5035826" cy="769441"/>
          </a:xfrm>
          <a:prstGeom prst="rect">
            <a:avLst/>
          </a:prstGeom>
          <a:noFill/>
        </p:spPr>
        <p:txBody>
          <a:bodyPr wrap="square" rtlCol="0">
            <a:spAutoFit/>
          </a:bodyPr>
          <a:lstStyle/>
          <a:p>
            <a:r>
              <a:rPr lang="nl-N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Maar niet voordat…!</a:t>
            </a:r>
            <a:endParaRPr lang="nl-NL" dirty="0"/>
          </a:p>
        </p:txBody>
      </p:sp>
    </p:spTree>
    <p:extLst>
      <p:ext uri="{BB962C8B-B14F-4D97-AF65-F5344CB8AC3E}">
        <p14:creationId xmlns:p14="http://schemas.microsoft.com/office/powerpoint/2010/main" val="284697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1" nodeType="clickEffect">
                                  <p:stCondLst>
                                    <p:cond delay="1000"/>
                                  </p:stCondLst>
                                  <p:childTnLst>
                                    <p:animRot by="21600000">
                                      <p:cBhvr>
                                        <p:cTn id="12" dur="3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Vragen?</a:t>
            </a:r>
            <a:endParaRPr lang="nl-NL" sz="2800" dirty="0"/>
          </a:p>
        </p:txBody>
      </p:sp>
      <p:grpSp>
        <p:nvGrpSpPr>
          <p:cNvPr id="7" name="Groep 6">
            <a:extLst>
              <a:ext uri="{FF2B5EF4-FFF2-40B4-BE49-F238E27FC236}">
                <a16:creationId xmlns:a16="http://schemas.microsoft.com/office/drawing/2014/main" id="{E7AAB8A4-71CE-4B74-BAB5-AAB2FEEEB9DB}"/>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D912D363-F960-493C-99AA-8F69FEEFE13E}"/>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E5E6E1C7-F643-45DE-99CA-0E07AEFAEA83}"/>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AC77C179-F9E0-49A2-8700-AFDF953795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pic>
        <p:nvPicPr>
          <p:cNvPr id="1026" name="Picture 2" descr="Buurtwarmte Paddepoel? Antwoord op veelgestelde vragen | Paddepoel ...">
            <a:extLst>
              <a:ext uri="{FF2B5EF4-FFF2-40B4-BE49-F238E27FC236}">
                <a16:creationId xmlns:a16="http://schemas.microsoft.com/office/drawing/2014/main" id="{35DEE058-9E75-4695-807E-FD37BCCECBAD}"/>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2345634" y="1618319"/>
            <a:ext cx="6971119" cy="362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132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t_v_VS_0_1_0_1_-1_0_2_0_[3]">
    <p:spTree>
      <p:nvGrpSpPr>
        <p:cNvPr id="1" name=""/>
        <p:cNvGrpSpPr/>
        <p:nvPr/>
      </p:nvGrpSpPr>
      <p:grpSpPr>
        <a:xfrm>
          <a:off x="0" y="0"/>
          <a:ext cx="0" cy="0"/>
          <a:chOff x="0" y="0"/>
          <a:chExt cx="0" cy="0"/>
        </a:xfrm>
      </p:grpSpPr>
      <p:pic>
        <p:nvPicPr>
          <p:cNvPr id="29" name="LAYOUT_BG_IMAGE_2">
            <a:extLst>
              <a:ext uri="{FF2B5EF4-FFF2-40B4-BE49-F238E27FC236}">
                <a16:creationId xmlns:a16="http://schemas.microsoft.com/office/drawing/2014/main" id="{A6AECAFF-B69C-495C-8998-2FE54268B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VoteExplanationBg_1">
            <a:extLst>
              <a:ext uri="{FF2B5EF4-FFF2-40B4-BE49-F238E27FC236}">
                <a16:creationId xmlns:a16="http://schemas.microsoft.com/office/drawing/2014/main" id="{1078462C-F55A-4658-8A70-8FC3A8C8F50F}"/>
              </a:ext>
            </a:extLst>
          </p:cNvPr>
          <p:cNvSpPr txBox="1"/>
          <p:nvPr/>
        </p:nvSpPr>
        <p:spPr>
          <a:xfrm>
            <a:off x="0" y="5932169"/>
            <a:ext cx="12192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sp>
        <p:nvSpPr>
          <p:cNvPr id="2" name="st_v_VT_0_1_0_1_-1_0_2_0_[3]">
            <a:extLst>
              <a:ext uri="{FF2B5EF4-FFF2-40B4-BE49-F238E27FC236}">
                <a16:creationId xmlns:a16="http://schemas.microsoft.com/office/drawing/2014/main" id="{F7B51072-CBB3-4D85-9410-EA3DA3217F56}"/>
              </a:ext>
            </a:extLst>
          </p:cNvPr>
          <p:cNvSpPr>
            <a:spLocks noGrp="1"/>
          </p:cNvSpPr>
          <p:nvPr>
            <p:ph type="title"/>
          </p:nvPr>
        </p:nvSpPr>
        <p:spPr>
          <a:xfrm>
            <a:off x="573024" y="185165"/>
            <a:ext cx="1103376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lnSpc>
                <a:spcPct val="100000"/>
              </a:lnSpc>
              <a:buClr>
                <a:srgbClr val="000000"/>
              </a:buClr>
            </a:pPr>
            <a:r>
              <a:rPr lang="nl-NL" sz="4000" b="1">
                <a:solidFill>
                  <a:srgbClr val="FFFFFF"/>
                </a:solidFill>
                <a:latin typeface="Roboto Slab"/>
              </a:rPr>
              <a:t>Hoe heb je deze workshop ervaren?</a:t>
            </a:r>
          </a:p>
        </p:txBody>
      </p:sp>
      <p:sp>
        <p:nvSpPr>
          <p:cNvPr id="3" name="VoteChoices" hidden="1">
            <a:extLst>
              <a:ext uri="{FF2B5EF4-FFF2-40B4-BE49-F238E27FC236}">
                <a16:creationId xmlns:a16="http://schemas.microsoft.com/office/drawing/2014/main" id="{1F9A9319-B5B7-499F-87F2-A1C9C8C7ADA3}"/>
              </a:ext>
            </a:extLst>
          </p:cNvPr>
          <p:cNvSpPr>
            <a:spLocks noGrp="1"/>
          </p:cNvSpPr>
          <p:nvPr>
            <p:ph type="body" idx="13"/>
          </p:nvPr>
        </p:nvSpPr>
        <p:spPr>
          <a:xfrm>
            <a:off x="731520" y="1783079"/>
            <a:ext cx="10814304" cy="3977640"/>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t" anchorCtr="0">
            <a:noAutofit/>
          </a:bodyPr>
          <a:lstStyle/>
          <a:p>
            <a:pPr marL="514350" indent="-514350">
              <a:lnSpc>
                <a:spcPct val="150000"/>
              </a:lnSpc>
              <a:spcBef>
                <a:spcPts val="0"/>
              </a:spcBef>
              <a:buClr>
                <a:srgbClr val="FCB731"/>
              </a:buClr>
              <a:buSzPct val="100000"/>
              <a:buAutoNum type="alphaUcPeriod"/>
            </a:pPr>
            <a:r>
              <a:rPr lang="nl-NL" sz="2400">
                <a:solidFill>
                  <a:srgbClr val="FFFFFF"/>
                </a:solidFill>
                <a:latin typeface="Roboto Light"/>
              </a:rPr>
              <a:t>0</a:t>
            </a:r>
          </a:p>
          <a:p>
            <a:pPr marL="514350" indent="-514350">
              <a:lnSpc>
                <a:spcPct val="150000"/>
              </a:lnSpc>
              <a:spcBef>
                <a:spcPts val="0"/>
              </a:spcBef>
              <a:buClr>
                <a:srgbClr val="FCB731"/>
              </a:buClr>
              <a:buSzPct val="100000"/>
              <a:buAutoNum type="alphaUcPeriod"/>
            </a:pPr>
            <a:r>
              <a:rPr lang="nl-NL" sz="2400">
                <a:solidFill>
                  <a:srgbClr val="FFFFFF"/>
                </a:solidFill>
                <a:latin typeface="Roboto Light"/>
              </a:rPr>
              <a:t>1</a:t>
            </a:r>
          </a:p>
          <a:p>
            <a:pPr marL="514350" indent="-514350">
              <a:lnSpc>
                <a:spcPct val="150000"/>
              </a:lnSpc>
              <a:spcBef>
                <a:spcPts val="0"/>
              </a:spcBef>
              <a:buClr>
                <a:srgbClr val="FCB731"/>
              </a:buClr>
              <a:buSzPct val="100000"/>
              <a:buAutoNum type="alphaUcPeriod"/>
            </a:pPr>
            <a:r>
              <a:rPr lang="nl-NL" sz="2400">
                <a:solidFill>
                  <a:srgbClr val="FFFFFF"/>
                </a:solidFill>
                <a:latin typeface="Roboto Light"/>
              </a:rPr>
              <a:t>2</a:t>
            </a:r>
          </a:p>
          <a:p>
            <a:pPr marL="514350" indent="-514350">
              <a:lnSpc>
                <a:spcPct val="150000"/>
              </a:lnSpc>
              <a:spcBef>
                <a:spcPts val="0"/>
              </a:spcBef>
              <a:buClr>
                <a:srgbClr val="FCB731"/>
              </a:buClr>
              <a:buSzPct val="100000"/>
              <a:buAutoNum type="alphaUcPeriod"/>
            </a:pPr>
            <a:r>
              <a:rPr lang="nl-NL" sz="2400">
                <a:solidFill>
                  <a:srgbClr val="FFFFFF"/>
                </a:solidFill>
                <a:latin typeface="Roboto Light"/>
              </a:rPr>
              <a:t>3</a:t>
            </a:r>
          </a:p>
          <a:p>
            <a:pPr marL="514350" indent="-514350">
              <a:lnSpc>
                <a:spcPct val="150000"/>
              </a:lnSpc>
              <a:spcBef>
                <a:spcPts val="0"/>
              </a:spcBef>
              <a:buClr>
                <a:srgbClr val="FCB731"/>
              </a:buClr>
              <a:buSzPct val="100000"/>
              <a:buAutoNum type="alphaUcPeriod"/>
            </a:pPr>
            <a:r>
              <a:rPr lang="nl-NL" sz="2400">
                <a:solidFill>
                  <a:srgbClr val="FFFFFF"/>
                </a:solidFill>
                <a:latin typeface="Roboto Light"/>
              </a:rPr>
              <a:t>4</a:t>
            </a:r>
          </a:p>
          <a:p>
            <a:pPr marL="514350" indent="-514350">
              <a:lnSpc>
                <a:spcPct val="150000"/>
              </a:lnSpc>
              <a:spcBef>
                <a:spcPts val="0"/>
              </a:spcBef>
              <a:buClr>
                <a:srgbClr val="FCB731"/>
              </a:buClr>
              <a:buSzPct val="100000"/>
              <a:buAutoNum type="alphaUcPeriod"/>
            </a:pPr>
            <a:r>
              <a:rPr lang="nl-NL" sz="2400">
                <a:solidFill>
                  <a:srgbClr val="FFFFFF"/>
                </a:solidFill>
                <a:latin typeface="Roboto Light"/>
              </a:rPr>
              <a:t>5</a:t>
            </a:r>
          </a:p>
          <a:p>
            <a:pPr marL="514350" indent="-514350">
              <a:lnSpc>
                <a:spcPct val="150000"/>
              </a:lnSpc>
              <a:spcBef>
                <a:spcPts val="0"/>
              </a:spcBef>
              <a:buClr>
                <a:srgbClr val="FCB731"/>
              </a:buClr>
              <a:buSzPct val="100000"/>
              <a:buAutoNum type="alphaUcPeriod"/>
            </a:pPr>
            <a:r>
              <a:rPr lang="nl-NL" sz="2400">
                <a:solidFill>
                  <a:srgbClr val="FFFFFF"/>
                </a:solidFill>
                <a:latin typeface="Roboto Light"/>
              </a:rPr>
              <a:t>6</a:t>
            </a:r>
          </a:p>
          <a:p>
            <a:pPr marL="514350" indent="-514350">
              <a:lnSpc>
                <a:spcPct val="150000"/>
              </a:lnSpc>
              <a:spcBef>
                <a:spcPts val="0"/>
              </a:spcBef>
              <a:buClr>
                <a:srgbClr val="FCB731"/>
              </a:buClr>
              <a:buSzPct val="100000"/>
              <a:buAutoNum type="alphaUcPeriod"/>
            </a:pPr>
            <a:r>
              <a:rPr lang="nl-NL" sz="2400">
                <a:solidFill>
                  <a:srgbClr val="FFFFFF"/>
                </a:solidFill>
                <a:latin typeface="Roboto Light"/>
              </a:rPr>
              <a:t>7</a:t>
            </a:r>
          </a:p>
          <a:p>
            <a:pPr marL="514350" indent="-514350">
              <a:lnSpc>
                <a:spcPct val="150000"/>
              </a:lnSpc>
              <a:spcBef>
                <a:spcPts val="0"/>
              </a:spcBef>
              <a:buClr>
                <a:srgbClr val="FCB731"/>
              </a:buClr>
              <a:buSzPct val="100000"/>
              <a:buAutoNum type="alphaUcPeriod"/>
            </a:pPr>
            <a:r>
              <a:rPr lang="nl-NL" sz="2400">
                <a:solidFill>
                  <a:srgbClr val="FFFFFF"/>
                </a:solidFill>
                <a:latin typeface="Roboto Light"/>
              </a:rPr>
              <a:t>8</a:t>
            </a:r>
          </a:p>
          <a:p>
            <a:pPr marL="514350" indent="-514350">
              <a:lnSpc>
                <a:spcPct val="150000"/>
              </a:lnSpc>
              <a:spcBef>
                <a:spcPts val="0"/>
              </a:spcBef>
              <a:buClr>
                <a:srgbClr val="FCB731"/>
              </a:buClr>
              <a:buSzPct val="100000"/>
              <a:buAutoNum type="alphaUcPeriod"/>
            </a:pPr>
            <a:r>
              <a:rPr lang="nl-NL" sz="2400">
                <a:solidFill>
                  <a:srgbClr val="FFFFFF"/>
                </a:solidFill>
                <a:latin typeface="Roboto Light"/>
              </a:rPr>
              <a:t>9</a:t>
            </a:r>
          </a:p>
          <a:p>
            <a:pPr marL="514350" indent="-514350">
              <a:lnSpc>
                <a:spcPct val="150000"/>
              </a:lnSpc>
              <a:spcBef>
                <a:spcPts val="0"/>
              </a:spcBef>
              <a:buClr>
                <a:srgbClr val="FCB731"/>
              </a:buClr>
              <a:buSzPct val="100000"/>
              <a:buAutoNum type="alphaUcPeriod"/>
            </a:pPr>
            <a:r>
              <a:rPr lang="nl-NL" sz="2400">
                <a:solidFill>
                  <a:srgbClr val="FFFFFF"/>
                </a:solidFill>
                <a:latin typeface="Roboto Light"/>
              </a:rPr>
              <a:t>10</a:t>
            </a:r>
          </a:p>
          <a:p>
            <a:pPr marL="514350" indent="-514350">
              <a:lnSpc>
                <a:spcPct val="150000"/>
              </a:lnSpc>
              <a:spcBef>
                <a:spcPts val="0"/>
              </a:spcBef>
              <a:buClr>
                <a:srgbClr val="FCB731"/>
              </a:buClr>
              <a:buSzPct val="100000"/>
              <a:buAutoNum type="alphaUcPeriod"/>
            </a:pPr>
            <a:endParaRPr lang="nl-NL" sz="2400">
              <a:solidFill>
                <a:srgbClr val="FFFFFF"/>
              </a:solidFill>
              <a:latin typeface="Roboto Light"/>
            </a:endParaRPr>
          </a:p>
        </p:txBody>
      </p:sp>
      <p:grpSp>
        <p:nvGrpSpPr>
          <p:cNvPr id="7" name="VotesCounterGroup">
            <a:extLst>
              <a:ext uri="{FF2B5EF4-FFF2-40B4-BE49-F238E27FC236}">
                <a16:creationId xmlns:a16="http://schemas.microsoft.com/office/drawing/2014/main" id="{EA455006-2683-4231-B5B3-4B9AFCEBA86E}"/>
              </a:ext>
            </a:extLst>
          </p:cNvPr>
          <p:cNvGrpSpPr/>
          <p:nvPr/>
        </p:nvGrpSpPr>
        <p:grpSpPr>
          <a:xfrm>
            <a:off x="9890151" y="6021324"/>
            <a:ext cx="841248" cy="291465"/>
            <a:chOff x="9400032" y="6137910"/>
            <a:chExt cx="841248" cy="283857"/>
          </a:xfrm>
        </p:grpSpPr>
        <p:pic>
          <p:nvPicPr>
            <p:cNvPr id="5" name="counter_icon">
              <a:extLst>
                <a:ext uri="{FF2B5EF4-FFF2-40B4-BE49-F238E27FC236}">
                  <a16:creationId xmlns:a16="http://schemas.microsoft.com/office/drawing/2014/main" id="{E1685B4A-C9D6-4091-ACD9-BC1216E4B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824" y="6137910"/>
              <a:ext cx="219456" cy="219456"/>
            </a:xfrm>
            <a:prstGeom prst="rect">
              <a:avLst/>
            </a:prstGeom>
          </p:spPr>
        </p:pic>
        <p:sp>
          <p:nvSpPr>
            <p:cNvPr id="6" name="counter_text">
              <a:extLst>
                <a:ext uri="{FF2B5EF4-FFF2-40B4-BE49-F238E27FC236}">
                  <a16:creationId xmlns:a16="http://schemas.microsoft.com/office/drawing/2014/main" id="{209E3FD1-7FFB-41FE-B611-EDC9B45E5F5F}"/>
                </a:ext>
              </a:extLst>
            </p:cNvPr>
            <p:cNvSpPr txBox="1"/>
            <p:nvPr/>
          </p:nvSpPr>
          <p:spPr>
            <a:xfrm>
              <a:off x="9400032" y="6144768"/>
              <a:ext cx="597408"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pSp>
        <p:nvGrpSpPr>
          <p:cNvPr id="11" name="ParticipantsCounterGroup">
            <a:extLst>
              <a:ext uri="{FF2B5EF4-FFF2-40B4-BE49-F238E27FC236}">
                <a16:creationId xmlns:a16="http://schemas.microsoft.com/office/drawing/2014/main" id="{B791A52E-A6CF-4F1A-88D4-7E28D050D957}"/>
              </a:ext>
            </a:extLst>
          </p:cNvPr>
          <p:cNvGrpSpPr/>
          <p:nvPr/>
        </p:nvGrpSpPr>
        <p:grpSpPr>
          <a:xfrm>
            <a:off x="10777728" y="6035040"/>
            <a:ext cx="841248" cy="276999"/>
            <a:chOff x="10777728" y="6035040"/>
            <a:chExt cx="841248" cy="276999"/>
          </a:xfrm>
        </p:grpSpPr>
        <p:pic>
          <p:nvPicPr>
            <p:cNvPr id="9" name="counter_icon">
              <a:extLst>
                <a:ext uri="{FF2B5EF4-FFF2-40B4-BE49-F238E27FC236}">
                  <a16:creationId xmlns:a16="http://schemas.microsoft.com/office/drawing/2014/main" id="{B23F06F9-EEFA-4736-9C81-44F0CD351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9520" y="6055614"/>
              <a:ext cx="219456" cy="219456"/>
            </a:xfrm>
            <a:prstGeom prst="rect">
              <a:avLst/>
            </a:prstGeom>
          </p:spPr>
        </p:pic>
        <p:sp>
          <p:nvSpPr>
            <p:cNvPr id="10" name="counter_text">
              <a:extLst>
                <a:ext uri="{FF2B5EF4-FFF2-40B4-BE49-F238E27FC236}">
                  <a16:creationId xmlns:a16="http://schemas.microsoft.com/office/drawing/2014/main" id="{BD0E87F7-21BD-4653-ABDA-6A09C9A86B37}"/>
                </a:ext>
              </a:extLst>
            </p:cNvPr>
            <p:cNvSpPr txBox="1"/>
            <p:nvPr/>
          </p:nvSpPr>
          <p:spPr>
            <a:xfrm>
              <a:off x="10777728" y="6035040"/>
              <a:ext cx="597408"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pSp>
        <p:nvGrpSpPr>
          <p:cNvPr id="14" name="vss_group_1">
            <a:extLst>
              <a:ext uri="{FF2B5EF4-FFF2-40B4-BE49-F238E27FC236}">
                <a16:creationId xmlns:a16="http://schemas.microsoft.com/office/drawing/2014/main" id="{EED20008-51AF-441B-9297-90CB6865493F}"/>
              </a:ext>
            </a:extLst>
          </p:cNvPr>
          <p:cNvGrpSpPr/>
          <p:nvPr/>
        </p:nvGrpSpPr>
        <p:grpSpPr>
          <a:xfrm>
            <a:off x="10668000" y="6357366"/>
            <a:ext cx="1402080" cy="332613"/>
            <a:chOff x="10693400" y="5384800"/>
            <a:chExt cx="1397000" cy="355600"/>
          </a:xfrm>
        </p:grpSpPr>
        <p:sp>
          <p:nvSpPr>
            <p:cNvPr id="12" name="vss_text_0">
              <a:extLst>
                <a:ext uri="{FF2B5EF4-FFF2-40B4-BE49-F238E27FC236}">
                  <a16:creationId xmlns:a16="http://schemas.microsoft.com/office/drawing/2014/main" id="{EA875D52-3653-4A1A-BB34-43EF9B3D0A9E}"/>
                </a:ext>
              </a:extLst>
            </p:cNvPr>
            <p:cNvSpPr/>
            <p:nvPr/>
          </p:nvSpPr>
          <p:spPr>
            <a:xfrm>
              <a:off x="10693400" y="5384800"/>
              <a:ext cx="1397000" cy="355600"/>
            </a:xfrm>
            <a:prstGeom prst="roundRect">
              <a:avLst/>
            </a:prstGeom>
            <a:noFill/>
            <a:ln w="12700" cap="flat" cmpd="sng" algn="ctr">
              <a:noFill/>
              <a:prstDash val="solid"/>
              <a:miter lim="800000"/>
            </a:ln>
            <a:effectLst>
              <a:prstShdw prst="shdw14" dist="35921" dir="2700000">
                <a:scrgbClr r="0" g="0" b="0">
                  <a:alpha val="50000"/>
                </a:scrgbClr>
              </a:prstShdw>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30200" rtlCol="0" anchor="ctr">
              <a:noAutofit/>
            </a:bodyPr>
            <a:lstStyle/>
            <a:p>
              <a:pPr>
                <a:spcBef>
                  <a:spcPct val="0"/>
                </a:spcBef>
                <a:spcAft>
                  <a:spcPct val="0"/>
                </a:spcAft>
                <a:buClr>
                  <a:srgbClr val="000000"/>
                </a:buClr>
              </a:pPr>
              <a:r>
                <a:rPr lang="nl-NL" sz="1600">
                  <a:solidFill>
                    <a:srgbClr val="FFFFFF"/>
                  </a:solidFill>
                  <a:latin typeface="Roboto Light"/>
                </a:rPr>
                <a:t>Gesloten</a:t>
              </a:r>
            </a:p>
          </p:txBody>
        </p:sp>
        <p:sp>
          <p:nvSpPr>
            <p:cNvPr id="13" name="vss_light">
              <a:extLst>
                <a:ext uri="{FF2B5EF4-FFF2-40B4-BE49-F238E27FC236}">
                  <a16:creationId xmlns:a16="http://schemas.microsoft.com/office/drawing/2014/main" id="{FA33D0BC-6D92-4693-929B-67443C1C53A1}"/>
                </a:ext>
              </a:extLst>
            </p:cNvPr>
            <p:cNvSpPr/>
            <p:nvPr/>
          </p:nvSpPr>
          <p:spPr>
            <a:xfrm>
              <a:off x="10769600" y="5461000"/>
              <a:ext cx="203200" cy="203200"/>
            </a:xfrm>
            <a:prstGeom prst="ellips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spcBef>
                  <a:spcPct val="0"/>
                </a:spcBef>
                <a:spcAft>
                  <a:spcPct val="0"/>
                </a:spcAft>
                <a:buClr>
                  <a:srgbClr val="000000"/>
                </a:buClr>
              </a:pPr>
              <a:endParaRPr lang="nl-NL" sz="1600">
                <a:solidFill>
                  <a:srgbClr val="FFFFFF"/>
                </a:solidFill>
                <a:latin typeface="Roboto Light"/>
              </a:endParaRPr>
            </a:p>
          </p:txBody>
        </p:sp>
      </p:grpSp>
      <p:sp>
        <p:nvSpPr>
          <p:cNvPr id="15" name="VotesStatusExplanation0">
            <a:extLst>
              <a:ext uri="{FF2B5EF4-FFF2-40B4-BE49-F238E27FC236}">
                <a16:creationId xmlns:a16="http://schemas.microsoft.com/office/drawing/2014/main" id="{CCC34924-83D2-47C2-A37F-7FB24CAD2364}"/>
              </a:ext>
            </a:extLst>
          </p:cNvPr>
          <p:cNvSpPr txBox="1"/>
          <p:nvPr/>
        </p:nvSpPr>
        <p:spPr>
          <a:xfrm>
            <a:off x="8887968" y="253746"/>
            <a:ext cx="3060192" cy="2743200"/>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203200" rIns="203200" rtlCol="0" anchor="ctr" anchorCtr="1">
            <a:normAutofit/>
          </a:bodyPr>
          <a:lstStyle/>
          <a:p>
            <a:pPr algn="ctr">
              <a:lnSpc>
                <a:spcPct val="150000"/>
              </a:lnSpc>
            </a:pPr>
            <a:r>
              <a:rPr lang="nl-NL" sz="2400" i="1">
                <a:solidFill>
                  <a:srgbClr val="3F4D65"/>
                </a:solidFill>
                <a:latin typeface="Roboto Light"/>
              </a:rPr>
              <a:t>De vraag gaat open zodra u een sessie en diavoorstelling start.</a:t>
            </a:r>
          </a:p>
        </p:txBody>
      </p:sp>
      <p:graphicFrame>
        <p:nvGraphicFramePr>
          <p:cNvPr id="21" name="ExplanationsTable_0_0_1">
            <a:extLst>
              <a:ext uri="{FF2B5EF4-FFF2-40B4-BE49-F238E27FC236}">
                <a16:creationId xmlns:a16="http://schemas.microsoft.com/office/drawing/2014/main" id="{BEB0EC25-87E8-403B-8FD0-6DDDDD140790}"/>
              </a:ext>
            </a:extLst>
          </p:cNvPr>
          <p:cNvGraphicFramePr>
            <a:graphicFrameLocks noGrp="1"/>
          </p:cNvGraphicFramePr>
          <p:nvPr>
            <p:extLst>
              <p:ext uri="{D42A27DB-BD31-4B8C-83A1-F6EECF244321}">
                <p14:modId xmlns:p14="http://schemas.microsoft.com/office/powerpoint/2010/main" val="1478617264"/>
              </p:ext>
            </p:extLst>
          </p:nvPr>
        </p:nvGraphicFramePr>
        <p:xfrm>
          <a:off x="1280160" y="6000750"/>
          <a:ext cx="8180833" cy="699516"/>
        </p:xfrm>
        <a:graphic>
          <a:graphicData uri="http://schemas.openxmlformats.org/drawingml/2006/table">
            <a:tbl>
              <a:tblPr bandRow="1">
                <a:tableStyleId>{2D5ABB26-0587-4C30-8999-92F81FD0307C}</a:tableStyleId>
              </a:tblPr>
              <a:tblGrid>
                <a:gridCol w="940796">
                  <a:extLst>
                    <a:ext uri="{9D8B030D-6E8A-4147-A177-3AD203B41FA5}">
                      <a16:colId xmlns:a16="http://schemas.microsoft.com/office/drawing/2014/main" val="537259359"/>
                    </a:ext>
                  </a:extLst>
                </a:gridCol>
                <a:gridCol w="7240037">
                  <a:extLst>
                    <a:ext uri="{9D8B030D-6E8A-4147-A177-3AD203B41FA5}">
                      <a16:colId xmlns:a16="http://schemas.microsoft.com/office/drawing/2014/main" val="1477138315"/>
                    </a:ext>
                  </a:extLst>
                </a:gridCol>
              </a:tblGrid>
              <a:tr h="349758">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450740661"/>
                  </a:ext>
                </a:extLst>
              </a:tr>
              <a:tr h="349758">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4195613106"/>
                  </a:ext>
                </a:extLst>
              </a:tr>
            </a:tbl>
          </a:graphicData>
        </a:graphic>
      </p:graphicFrame>
      <p:sp>
        <p:nvSpPr>
          <p:cNvPr id="22" name="VoteExplanationOverlay">
            <a:extLst>
              <a:ext uri="{FF2B5EF4-FFF2-40B4-BE49-F238E27FC236}">
                <a16:creationId xmlns:a16="http://schemas.microsoft.com/office/drawing/2014/main" id="{7BA41BC3-AE21-4BFB-B35B-924D72C25376}"/>
              </a:ext>
            </a:extLst>
          </p:cNvPr>
          <p:cNvSpPr txBox="1"/>
          <p:nvPr/>
        </p:nvSpPr>
        <p:spPr>
          <a:xfrm>
            <a:off x="1270000" y="5976938"/>
            <a:ext cx="8178800" cy="733425"/>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406400" rIns="406400" rtlCol="0" anchor="ctr" anchorCtr="1">
            <a:noAutofit/>
          </a:bodyPr>
          <a:lstStyle/>
          <a:p>
            <a:pPr algn="ctr"/>
            <a:r>
              <a:rPr lang="nl-NL" sz="2000" i="1">
                <a:solidFill>
                  <a:srgbClr val="3F4D65"/>
                </a:solidFill>
                <a:latin typeface="Roboto Light"/>
              </a:rPr>
              <a:t>Deze presentatie is geladen zonder de Sendsteps Add-In.</a:t>
            </a:r>
          </a:p>
          <a:p>
            <a:pPr algn="ctr"/>
            <a:r>
              <a:rPr lang="nl-NL" sz="2000" i="1">
                <a:solidFill>
                  <a:srgbClr val="3F4D65"/>
                </a:solidFill>
                <a:latin typeface="Roboto Light"/>
              </a:rPr>
              <a:t>Add-In gratis downloaden? Ga naar https://dashboard.sendsteps.com/info</a:t>
            </a:r>
          </a:p>
        </p:txBody>
      </p:sp>
      <p:pic>
        <p:nvPicPr>
          <p:cNvPr id="25" name="explanation_netpromoterscore_choices">
            <a:extLst>
              <a:ext uri="{FF2B5EF4-FFF2-40B4-BE49-F238E27FC236}">
                <a16:creationId xmlns:a16="http://schemas.microsoft.com/office/drawing/2014/main" id="{3478FADD-459B-41FF-BF75-AFF67125C3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32" y="1693926"/>
            <a:ext cx="11045952" cy="4005072"/>
          </a:xfrm>
          <a:prstGeom prst="rect">
            <a:avLst/>
          </a:prstGeom>
        </p:spPr>
      </p:pic>
      <p:pic>
        <p:nvPicPr>
          <p:cNvPr id="27" name="Logo">
            <a:extLst>
              <a:ext uri="{FF2B5EF4-FFF2-40B4-BE49-F238E27FC236}">
                <a16:creationId xmlns:a16="http://schemas.microsoft.com/office/drawing/2014/main" id="{04D3A247-536C-497E-8343-564B501AE743}"/>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560832" y="6089904"/>
            <a:ext cx="487680" cy="521208"/>
          </a:xfrm>
          <a:prstGeom prst="rect">
            <a:avLst/>
          </a:prstGeom>
        </p:spPr>
      </p:pic>
    </p:spTree>
    <p:extLst>
      <p:ext uri="{BB962C8B-B14F-4D97-AF65-F5344CB8AC3E}">
        <p14:creationId xmlns:p14="http://schemas.microsoft.com/office/powerpoint/2010/main" val="4149132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t_v_RS_0_1_0_1_1_1_-1_0_[1]_0">
    <p:spTree>
      <p:nvGrpSpPr>
        <p:cNvPr id="1" name=""/>
        <p:cNvGrpSpPr/>
        <p:nvPr/>
      </p:nvGrpSpPr>
      <p:grpSpPr>
        <a:xfrm>
          <a:off x="0" y="0"/>
          <a:ext cx="0" cy="0"/>
          <a:chOff x="0" y="0"/>
          <a:chExt cx="0" cy="0"/>
        </a:xfrm>
      </p:grpSpPr>
      <p:pic>
        <p:nvPicPr>
          <p:cNvPr id="16" name="LAYOUT_BG_IMAGE_2">
            <a:extLst>
              <a:ext uri="{FF2B5EF4-FFF2-40B4-BE49-F238E27FC236}">
                <a16:creationId xmlns:a16="http://schemas.microsoft.com/office/drawing/2014/main" id="{39EF53EF-5520-4BD9-86A6-404084180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VoteExplanationBg_1">
            <a:extLst>
              <a:ext uri="{FF2B5EF4-FFF2-40B4-BE49-F238E27FC236}">
                <a16:creationId xmlns:a16="http://schemas.microsoft.com/office/drawing/2014/main" id="{E470F9C5-09D7-40A5-A634-FA193FE76B87}"/>
              </a:ext>
            </a:extLst>
          </p:cNvPr>
          <p:cNvSpPr txBox="1"/>
          <p:nvPr/>
        </p:nvSpPr>
        <p:spPr>
          <a:xfrm>
            <a:off x="0" y="5932169"/>
            <a:ext cx="12192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sp>
        <p:nvSpPr>
          <p:cNvPr id="2" name="st_v_RT_0_1_0_1_1_1_-1_0_[1]_0">
            <a:extLst>
              <a:ext uri="{FF2B5EF4-FFF2-40B4-BE49-F238E27FC236}">
                <a16:creationId xmlns:a16="http://schemas.microsoft.com/office/drawing/2014/main" id="{E03FB059-6323-48E5-B804-198A26448CEC}"/>
              </a:ext>
            </a:extLst>
          </p:cNvPr>
          <p:cNvSpPr>
            <a:spLocks noGrp="1"/>
          </p:cNvSpPr>
          <p:nvPr>
            <p:ph type="title"/>
          </p:nvPr>
        </p:nvSpPr>
        <p:spPr>
          <a:xfrm>
            <a:off x="573024" y="185165"/>
            <a:ext cx="1103376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lnSpc>
                <a:spcPct val="100000"/>
              </a:lnSpc>
              <a:buClr>
                <a:srgbClr val="000000"/>
              </a:buClr>
            </a:pPr>
            <a:r>
              <a:rPr lang="nl-NL" sz="4000" b="1">
                <a:solidFill>
                  <a:srgbClr val="FFFFFF"/>
                </a:solidFill>
                <a:latin typeface="Roboto Slab"/>
              </a:rPr>
              <a:t>Hoe heb je deze workshop ervaren?</a:t>
            </a:r>
          </a:p>
        </p:txBody>
      </p:sp>
      <p:grpSp>
        <p:nvGrpSpPr>
          <p:cNvPr id="6" name="vss_group_1" hidden="1">
            <a:extLst>
              <a:ext uri="{FF2B5EF4-FFF2-40B4-BE49-F238E27FC236}">
                <a16:creationId xmlns:a16="http://schemas.microsoft.com/office/drawing/2014/main" id="{C7F0976A-6E9E-444F-92E6-5870779B1822}"/>
              </a:ext>
            </a:extLst>
          </p:cNvPr>
          <p:cNvGrpSpPr/>
          <p:nvPr/>
        </p:nvGrpSpPr>
        <p:grpSpPr>
          <a:xfrm>
            <a:off x="10668000" y="6357366"/>
            <a:ext cx="1402080" cy="332613"/>
            <a:chOff x="10693400" y="5384800"/>
            <a:chExt cx="1397000" cy="355600"/>
          </a:xfrm>
        </p:grpSpPr>
        <p:sp>
          <p:nvSpPr>
            <p:cNvPr id="4" name="vss_text_0" hidden="1">
              <a:extLst>
                <a:ext uri="{FF2B5EF4-FFF2-40B4-BE49-F238E27FC236}">
                  <a16:creationId xmlns:a16="http://schemas.microsoft.com/office/drawing/2014/main" id="{F8208321-10B2-425F-AEA5-2480650B3138}"/>
                </a:ext>
              </a:extLst>
            </p:cNvPr>
            <p:cNvSpPr/>
            <p:nvPr/>
          </p:nvSpPr>
          <p:spPr>
            <a:xfrm>
              <a:off x="10693400" y="5384800"/>
              <a:ext cx="1397000" cy="355600"/>
            </a:xfrm>
            <a:prstGeom prst="roundRect">
              <a:avLst/>
            </a:prstGeom>
            <a:noFill/>
            <a:ln w="12700" cap="flat" cmpd="sng" algn="ctr">
              <a:noFill/>
              <a:prstDash val="solid"/>
              <a:miter lim="800000"/>
            </a:ln>
            <a:effectLst>
              <a:prstShdw prst="shdw14" dist="35921" dir="2700000">
                <a:scrgbClr r="0" g="0" b="0">
                  <a:alpha val="50000"/>
                </a:scrgbClr>
              </a:prstShdw>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30200" rtlCol="0" anchor="ctr">
              <a:noAutofit/>
            </a:bodyPr>
            <a:lstStyle/>
            <a:p>
              <a:pPr>
                <a:spcBef>
                  <a:spcPct val="0"/>
                </a:spcBef>
                <a:spcAft>
                  <a:spcPct val="0"/>
                </a:spcAft>
                <a:buClr>
                  <a:srgbClr val="000000"/>
                </a:buClr>
              </a:pPr>
              <a:r>
                <a:rPr lang="nl-NL" sz="1600">
                  <a:solidFill>
                    <a:srgbClr val="FFFFFF"/>
                  </a:solidFill>
                  <a:latin typeface="Roboto Light"/>
                </a:rPr>
                <a:t>Gesloten</a:t>
              </a:r>
            </a:p>
          </p:txBody>
        </p:sp>
        <p:sp>
          <p:nvSpPr>
            <p:cNvPr id="5" name="vss_light" hidden="1">
              <a:extLst>
                <a:ext uri="{FF2B5EF4-FFF2-40B4-BE49-F238E27FC236}">
                  <a16:creationId xmlns:a16="http://schemas.microsoft.com/office/drawing/2014/main" id="{11D2FBD3-4100-4704-B3BB-C06C38AB8B01}"/>
                </a:ext>
              </a:extLst>
            </p:cNvPr>
            <p:cNvSpPr/>
            <p:nvPr/>
          </p:nvSpPr>
          <p:spPr>
            <a:xfrm>
              <a:off x="10769600" y="5461000"/>
              <a:ext cx="203200" cy="203200"/>
            </a:xfrm>
            <a:prstGeom prst="ellips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spcBef>
                  <a:spcPct val="0"/>
                </a:spcBef>
                <a:spcAft>
                  <a:spcPct val="0"/>
                </a:spcAft>
                <a:buClr>
                  <a:srgbClr val="000000"/>
                </a:buClr>
              </a:pPr>
              <a:endParaRPr lang="nl-NL" sz="1600">
                <a:solidFill>
                  <a:srgbClr val="FFFFFF"/>
                </a:solidFill>
                <a:latin typeface="Roboto Light"/>
              </a:endParaRPr>
            </a:p>
          </p:txBody>
        </p:sp>
      </p:grpSp>
      <p:graphicFrame>
        <p:nvGraphicFramePr>
          <p:cNvPr id="9" name="ExplanationsTable_0_0_1">
            <a:extLst>
              <a:ext uri="{FF2B5EF4-FFF2-40B4-BE49-F238E27FC236}">
                <a16:creationId xmlns:a16="http://schemas.microsoft.com/office/drawing/2014/main" id="{50D4F857-2A29-44D6-8213-26C17071E300}"/>
              </a:ext>
            </a:extLst>
          </p:cNvPr>
          <p:cNvGraphicFramePr>
            <a:graphicFrameLocks noGrp="1"/>
          </p:cNvGraphicFramePr>
          <p:nvPr>
            <p:extLst>
              <p:ext uri="{D42A27DB-BD31-4B8C-83A1-F6EECF244321}">
                <p14:modId xmlns:p14="http://schemas.microsoft.com/office/powerpoint/2010/main" val="753790005"/>
              </p:ext>
            </p:extLst>
          </p:nvPr>
        </p:nvGraphicFramePr>
        <p:xfrm>
          <a:off x="1280160" y="6000750"/>
          <a:ext cx="8180833" cy="699516"/>
        </p:xfrm>
        <a:graphic>
          <a:graphicData uri="http://schemas.openxmlformats.org/drawingml/2006/table">
            <a:tbl>
              <a:tblPr bandRow="1">
                <a:tableStyleId>{2D5ABB26-0587-4C30-8999-92F81FD0307C}</a:tableStyleId>
              </a:tblPr>
              <a:tblGrid>
                <a:gridCol w="940796">
                  <a:extLst>
                    <a:ext uri="{9D8B030D-6E8A-4147-A177-3AD203B41FA5}">
                      <a16:colId xmlns:a16="http://schemas.microsoft.com/office/drawing/2014/main" val="1583902783"/>
                    </a:ext>
                  </a:extLst>
                </a:gridCol>
                <a:gridCol w="7240037">
                  <a:extLst>
                    <a:ext uri="{9D8B030D-6E8A-4147-A177-3AD203B41FA5}">
                      <a16:colId xmlns:a16="http://schemas.microsoft.com/office/drawing/2014/main" val="3341056461"/>
                    </a:ext>
                  </a:extLst>
                </a:gridCol>
              </a:tblGrid>
              <a:tr h="349758">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1100502372"/>
                  </a:ext>
                </a:extLst>
              </a:tr>
              <a:tr h="349758">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1217027041"/>
                  </a:ext>
                </a:extLst>
              </a:tr>
            </a:tbl>
          </a:graphicData>
        </a:graphic>
      </p:graphicFrame>
      <p:sp>
        <p:nvSpPr>
          <p:cNvPr id="10" name="VoteExplanationOverlay">
            <a:extLst>
              <a:ext uri="{FF2B5EF4-FFF2-40B4-BE49-F238E27FC236}">
                <a16:creationId xmlns:a16="http://schemas.microsoft.com/office/drawing/2014/main" id="{8E219714-FAE5-4715-959C-F38FC9D47240}"/>
              </a:ext>
            </a:extLst>
          </p:cNvPr>
          <p:cNvSpPr txBox="1"/>
          <p:nvPr/>
        </p:nvSpPr>
        <p:spPr>
          <a:xfrm>
            <a:off x="1270000" y="5976938"/>
            <a:ext cx="8178800" cy="733425"/>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406400" rIns="406400" rtlCol="0" anchor="ctr" anchorCtr="1">
            <a:noAutofit/>
          </a:bodyPr>
          <a:lstStyle/>
          <a:p>
            <a:pPr algn="ctr"/>
            <a:r>
              <a:rPr lang="nl-NL" sz="2000" i="1">
                <a:solidFill>
                  <a:srgbClr val="3F4D65"/>
                </a:solidFill>
                <a:latin typeface="Roboto Light"/>
              </a:rPr>
              <a:t>Deze presentatie is geladen zonder de Sendsteps Add-In.</a:t>
            </a:r>
          </a:p>
          <a:p>
            <a:pPr algn="ctr"/>
            <a:r>
              <a:rPr lang="nl-NL" sz="2000" i="1">
                <a:solidFill>
                  <a:srgbClr val="3F4D65"/>
                </a:solidFill>
                <a:latin typeface="Roboto Light"/>
              </a:rPr>
              <a:t>Add-In gratis downloaden? Ga naar https://dashboard.sendsteps.com/info</a:t>
            </a:r>
          </a:p>
        </p:txBody>
      </p:sp>
      <p:pic>
        <p:nvPicPr>
          <p:cNvPr id="12" name="rg_webObj_4_#FFCF05_#FFCF05">
            <a:extLst>
              <a:ext uri="{FF2B5EF4-FFF2-40B4-BE49-F238E27FC236}">
                <a16:creationId xmlns:a16="http://schemas.microsoft.com/office/drawing/2014/main" id="{2902A1E4-2A4F-4D3A-83BB-265C0323411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73024" y="1858518"/>
            <a:ext cx="11033760" cy="3895344"/>
          </a:xfrm>
          <a:prstGeom prst="rect">
            <a:avLst/>
          </a:prstGeom>
          <a:solidFill>
            <a:srgbClr val="000000">
              <a:alpha val="20000"/>
            </a:srgbClr>
          </a:solidFill>
        </p:spPr>
      </p:pic>
      <p:pic>
        <p:nvPicPr>
          <p:cNvPr id="14" name="Logo">
            <a:extLst>
              <a:ext uri="{FF2B5EF4-FFF2-40B4-BE49-F238E27FC236}">
                <a16:creationId xmlns:a16="http://schemas.microsoft.com/office/drawing/2014/main" id="{828B0ABA-F221-43AD-AD0A-31E976C21456}"/>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560832" y="6089904"/>
            <a:ext cx="487680" cy="521208"/>
          </a:xfrm>
          <a:prstGeom prst="rect">
            <a:avLst/>
          </a:prstGeom>
        </p:spPr>
      </p:pic>
    </p:spTree>
    <p:extLst>
      <p:ext uri="{BB962C8B-B14F-4D97-AF65-F5344CB8AC3E}">
        <p14:creationId xmlns:p14="http://schemas.microsoft.com/office/powerpoint/2010/main" val="265109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9FEF7-E646-43AD-BECC-246EEB43F4EA}"/>
              </a:ext>
            </a:extLst>
          </p:cNvPr>
          <p:cNvSpPr>
            <a:spLocks noGrp="1"/>
          </p:cNvSpPr>
          <p:nvPr>
            <p:ph type="title"/>
          </p:nvPr>
        </p:nvSpPr>
        <p:spPr/>
        <p:txBody>
          <a:bodyPr/>
          <a:lstStyle/>
          <a:p>
            <a:r>
              <a:rPr lang="nl-NL" dirty="0"/>
              <a:t>Intro</a:t>
            </a:r>
          </a:p>
        </p:txBody>
      </p:sp>
      <p:sp>
        <p:nvSpPr>
          <p:cNvPr id="3" name="Tijdelijke aanduiding voor inhoud 2">
            <a:extLst>
              <a:ext uri="{FF2B5EF4-FFF2-40B4-BE49-F238E27FC236}">
                <a16:creationId xmlns:a16="http://schemas.microsoft.com/office/drawing/2014/main" id="{93221EA2-4CAA-4988-BB40-30CADE8A8F14}"/>
              </a:ext>
            </a:extLst>
          </p:cNvPr>
          <p:cNvSpPr>
            <a:spLocks noGrp="1"/>
          </p:cNvSpPr>
          <p:nvPr>
            <p:ph idx="1"/>
          </p:nvPr>
        </p:nvSpPr>
        <p:spPr/>
        <p:txBody>
          <a:bodyPr/>
          <a:lstStyle/>
          <a:p>
            <a:r>
              <a:rPr lang="nl-NL" dirty="0"/>
              <a:t>Krista Snijders, de </a:t>
            </a:r>
            <a:r>
              <a:rPr lang="nl-NL" dirty="0" err="1"/>
              <a:t>BeLeef</a:t>
            </a:r>
            <a:r>
              <a:rPr lang="nl-NL" dirty="0"/>
              <a:t> Psycholoog</a:t>
            </a:r>
          </a:p>
          <a:p>
            <a:endParaRPr lang="nl-NL" dirty="0"/>
          </a:p>
          <a:p>
            <a:r>
              <a:rPr lang="nl-NL" dirty="0"/>
              <a:t>Huishoudelijke mededelingen / verzoeken</a:t>
            </a:r>
          </a:p>
          <a:p>
            <a:endParaRPr lang="nl-NL" dirty="0"/>
          </a:p>
          <a:p>
            <a:r>
              <a:rPr lang="nl-NL" dirty="0"/>
              <a:t>Vragen? Schrijf ze op en stel ze op het eind!</a:t>
            </a:r>
          </a:p>
          <a:p>
            <a:endParaRPr lang="nl-NL" dirty="0"/>
          </a:p>
        </p:txBody>
      </p:sp>
      <p:pic>
        <p:nvPicPr>
          <p:cNvPr id="7" name="Afbeelding 6">
            <a:extLst>
              <a:ext uri="{FF2B5EF4-FFF2-40B4-BE49-F238E27FC236}">
                <a16:creationId xmlns:a16="http://schemas.microsoft.com/office/drawing/2014/main" id="{B36AD3F8-5F73-4A9C-8C4D-479F9FC17AD5}"/>
              </a:ext>
            </a:extLst>
          </p:cNvPr>
          <p:cNvPicPr>
            <a:picLocks noChangeAspect="1"/>
          </p:cNvPicPr>
          <p:nvPr/>
        </p:nvPicPr>
        <p:blipFill>
          <a:blip r:embed="rId3"/>
          <a:stretch>
            <a:fillRect/>
          </a:stretch>
        </p:blipFill>
        <p:spPr>
          <a:xfrm>
            <a:off x="8863012" y="365125"/>
            <a:ext cx="2720340" cy="4080510"/>
          </a:xfrm>
          <a:prstGeom prst="rect">
            <a:avLst/>
          </a:prstGeom>
        </p:spPr>
      </p:pic>
      <p:pic>
        <p:nvPicPr>
          <p:cNvPr id="11" name="Afbeelding 10">
            <a:extLst>
              <a:ext uri="{FF2B5EF4-FFF2-40B4-BE49-F238E27FC236}">
                <a16:creationId xmlns:a16="http://schemas.microsoft.com/office/drawing/2014/main" id="{1CBDDA16-D5E4-4AE1-91DD-4CDFBD08DFD6}"/>
              </a:ext>
            </a:extLst>
          </p:cNvPr>
          <p:cNvPicPr>
            <a:picLocks noChangeAspect="1"/>
          </p:cNvPicPr>
          <p:nvPr/>
        </p:nvPicPr>
        <p:blipFill rotWithShape="1">
          <a:blip r:embed="rId4"/>
          <a:srcRect l="17166" t="29843" r="52500" b="17921"/>
          <a:stretch/>
        </p:blipFill>
        <p:spPr>
          <a:xfrm>
            <a:off x="7278549" y="2405380"/>
            <a:ext cx="1354911" cy="1239520"/>
          </a:xfrm>
          <a:prstGeom prst="rect">
            <a:avLst/>
          </a:prstGeom>
        </p:spPr>
      </p:pic>
      <p:grpSp>
        <p:nvGrpSpPr>
          <p:cNvPr id="12" name="Groep 11">
            <a:extLst>
              <a:ext uri="{FF2B5EF4-FFF2-40B4-BE49-F238E27FC236}">
                <a16:creationId xmlns:a16="http://schemas.microsoft.com/office/drawing/2014/main" id="{ECABDD4F-FB2F-4B5F-9E94-35F0A5547B7D}"/>
              </a:ext>
            </a:extLst>
          </p:cNvPr>
          <p:cNvGrpSpPr/>
          <p:nvPr/>
        </p:nvGrpSpPr>
        <p:grpSpPr>
          <a:xfrm>
            <a:off x="172720" y="4549829"/>
            <a:ext cx="11846560" cy="2196411"/>
            <a:chOff x="172720" y="4549829"/>
            <a:chExt cx="11846560" cy="2196411"/>
          </a:xfrm>
        </p:grpSpPr>
        <p:pic>
          <p:nvPicPr>
            <p:cNvPr id="13" name="Afbeelding 12">
              <a:extLst>
                <a:ext uri="{FF2B5EF4-FFF2-40B4-BE49-F238E27FC236}">
                  <a16:creationId xmlns:a16="http://schemas.microsoft.com/office/drawing/2014/main" id="{DC8ECA80-DAA7-4B9A-8D4D-D3DC5FAD4241}"/>
                </a:ext>
              </a:extLst>
            </p:cNvPr>
            <p:cNvPicPr>
              <a:picLocks noChangeAspect="1"/>
            </p:cNvPicPr>
            <p:nvPr/>
          </p:nvPicPr>
          <p:blipFill rotWithShape="1">
            <a:blip r:embed="rId5"/>
            <a:srcRect l="3667" t="29216" r="62333" b="54314"/>
            <a:stretch/>
          </p:blipFill>
          <p:spPr>
            <a:xfrm>
              <a:off x="172720" y="5506720"/>
              <a:ext cx="4145280" cy="1066800"/>
            </a:xfrm>
            <a:prstGeom prst="rect">
              <a:avLst/>
            </a:prstGeom>
          </p:spPr>
        </p:pic>
        <p:pic>
          <p:nvPicPr>
            <p:cNvPr id="14" name="Afbeelding 13">
              <a:extLst>
                <a:ext uri="{FF2B5EF4-FFF2-40B4-BE49-F238E27FC236}">
                  <a16:creationId xmlns:a16="http://schemas.microsoft.com/office/drawing/2014/main" id="{DFBDAF51-2DF5-4B08-AC9D-3158D052FFAC}"/>
                </a:ext>
              </a:extLst>
            </p:cNvPr>
            <p:cNvPicPr>
              <a:picLocks noChangeAspect="1"/>
            </p:cNvPicPr>
            <p:nvPr/>
          </p:nvPicPr>
          <p:blipFill rotWithShape="1">
            <a:blip r:embed="rId6"/>
            <a:srcRect t="11490" r="82327" b="75176"/>
            <a:stretch/>
          </p:blipFill>
          <p:spPr>
            <a:xfrm>
              <a:off x="5694758" y="5506720"/>
              <a:ext cx="3092459" cy="1239520"/>
            </a:xfrm>
            <a:prstGeom prst="rect">
              <a:avLst/>
            </a:prstGeom>
          </p:spPr>
        </p:pic>
        <p:pic>
          <p:nvPicPr>
            <p:cNvPr id="15" name="Afbeelding 14">
              <a:extLst>
                <a:ext uri="{FF2B5EF4-FFF2-40B4-BE49-F238E27FC236}">
                  <a16:creationId xmlns:a16="http://schemas.microsoft.com/office/drawing/2014/main" id="{0C75BEFE-B06B-4B72-92FF-A82E88D41A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365258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Einde</a:t>
            </a:r>
            <a:endParaRPr lang="nl-NL" sz="2800" dirty="0"/>
          </a:p>
        </p:txBody>
      </p:sp>
      <p:grpSp>
        <p:nvGrpSpPr>
          <p:cNvPr id="7" name="Groep 6">
            <a:extLst>
              <a:ext uri="{FF2B5EF4-FFF2-40B4-BE49-F238E27FC236}">
                <a16:creationId xmlns:a16="http://schemas.microsoft.com/office/drawing/2014/main" id="{E7AAB8A4-71CE-4B74-BAB5-AAB2FEEEB9DB}"/>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D912D363-F960-493C-99AA-8F69FEEFE13E}"/>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E5E6E1C7-F643-45DE-99CA-0E07AEFAEA83}"/>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AC77C179-F9E0-49A2-8700-AFDF953795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pic>
        <p:nvPicPr>
          <p:cNvPr id="11" name="Tijdelijke aanduiding voor inhoud 17">
            <a:extLst>
              <a:ext uri="{FF2B5EF4-FFF2-40B4-BE49-F238E27FC236}">
                <a16:creationId xmlns:a16="http://schemas.microsoft.com/office/drawing/2014/main" id="{53CCB411-E41F-4A79-83A3-1FAA0E51537C}"/>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229704" y="1690688"/>
            <a:ext cx="5732591" cy="3224582"/>
          </a:xfrm>
        </p:spPr>
      </p:pic>
    </p:spTree>
    <p:extLst>
      <p:ext uri="{BB962C8B-B14F-4D97-AF65-F5344CB8AC3E}">
        <p14:creationId xmlns:p14="http://schemas.microsoft.com/office/powerpoint/2010/main" val="194340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E18A1-C52B-430D-B346-58CDD366C85B}"/>
              </a:ext>
            </a:extLst>
          </p:cNvPr>
          <p:cNvSpPr>
            <a:spLocks noGrp="1"/>
          </p:cNvSpPr>
          <p:nvPr>
            <p:ph type="title"/>
          </p:nvPr>
        </p:nvSpPr>
        <p:spPr/>
        <p:txBody>
          <a:bodyPr/>
          <a:lstStyle/>
          <a:p>
            <a:r>
              <a:rPr lang="nl-NL" dirty="0"/>
              <a:t>Wat is gedrag?</a:t>
            </a:r>
          </a:p>
        </p:txBody>
      </p:sp>
      <p:pic>
        <p:nvPicPr>
          <p:cNvPr id="4" name="Tijdelijke aanduiding voor inhoud 3">
            <a:extLst>
              <a:ext uri="{FF2B5EF4-FFF2-40B4-BE49-F238E27FC236}">
                <a16:creationId xmlns:a16="http://schemas.microsoft.com/office/drawing/2014/main" id="{AD56600A-9FEF-4D79-8B7B-89A10D40C06B}"/>
              </a:ext>
            </a:extLst>
          </p:cNvPr>
          <p:cNvPicPr>
            <a:picLocks noGrp="1" noChangeAspect="1"/>
          </p:cNvPicPr>
          <p:nvPr>
            <p:ph idx="1"/>
          </p:nvPr>
        </p:nvPicPr>
        <p:blipFill>
          <a:blip r:embed="rId3"/>
          <a:stretch>
            <a:fillRect/>
          </a:stretch>
        </p:blipFill>
        <p:spPr>
          <a:xfrm>
            <a:off x="2471702" y="1544365"/>
            <a:ext cx="7248595" cy="3769269"/>
          </a:xfrm>
          <a:prstGeom prst="rect">
            <a:avLst/>
          </a:prstGeom>
        </p:spPr>
      </p:pic>
      <p:grpSp>
        <p:nvGrpSpPr>
          <p:cNvPr id="8" name="Groep 7">
            <a:extLst>
              <a:ext uri="{FF2B5EF4-FFF2-40B4-BE49-F238E27FC236}">
                <a16:creationId xmlns:a16="http://schemas.microsoft.com/office/drawing/2014/main" id="{ECE377A8-1F7C-41AD-A577-03B2D4823B3D}"/>
              </a:ext>
            </a:extLst>
          </p:cNvPr>
          <p:cNvGrpSpPr/>
          <p:nvPr/>
        </p:nvGrpSpPr>
        <p:grpSpPr>
          <a:xfrm>
            <a:off x="172720" y="4549829"/>
            <a:ext cx="11846560" cy="2196411"/>
            <a:chOff x="172720" y="4549829"/>
            <a:chExt cx="11846560" cy="2196411"/>
          </a:xfrm>
        </p:grpSpPr>
        <p:pic>
          <p:nvPicPr>
            <p:cNvPr id="9" name="Afbeelding 8">
              <a:extLst>
                <a:ext uri="{FF2B5EF4-FFF2-40B4-BE49-F238E27FC236}">
                  <a16:creationId xmlns:a16="http://schemas.microsoft.com/office/drawing/2014/main" id="{730D3AB0-537C-4456-AE3C-EFE3FBA340C0}"/>
                </a:ext>
              </a:extLst>
            </p:cNvPr>
            <p:cNvPicPr>
              <a:picLocks noChangeAspect="1"/>
            </p:cNvPicPr>
            <p:nvPr/>
          </p:nvPicPr>
          <p:blipFill rotWithShape="1">
            <a:blip r:embed="rId4"/>
            <a:srcRect l="3667" t="29216" r="62333" b="54314"/>
            <a:stretch/>
          </p:blipFill>
          <p:spPr>
            <a:xfrm>
              <a:off x="172720" y="5506720"/>
              <a:ext cx="4145280" cy="1066800"/>
            </a:xfrm>
            <a:prstGeom prst="rect">
              <a:avLst/>
            </a:prstGeom>
          </p:spPr>
        </p:pic>
        <p:pic>
          <p:nvPicPr>
            <p:cNvPr id="10" name="Afbeelding 9">
              <a:extLst>
                <a:ext uri="{FF2B5EF4-FFF2-40B4-BE49-F238E27FC236}">
                  <a16:creationId xmlns:a16="http://schemas.microsoft.com/office/drawing/2014/main" id="{FBF4BAD0-FFDB-4A73-950E-80EEA2B8191D}"/>
                </a:ext>
              </a:extLst>
            </p:cNvPr>
            <p:cNvPicPr>
              <a:picLocks noChangeAspect="1"/>
            </p:cNvPicPr>
            <p:nvPr/>
          </p:nvPicPr>
          <p:blipFill rotWithShape="1">
            <a:blip r:embed="rId5"/>
            <a:srcRect t="11490" r="82327" b="75176"/>
            <a:stretch/>
          </p:blipFill>
          <p:spPr>
            <a:xfrm>
              <a:off x="5694758" y="5506720"/>
              <a:ext cx="3092459" cy="1239520"/>
            </a:xfrm>
            <a:prstGeom prst="rect">
              <a:avLst/>
            </a:prstGeom>
          </p:spPr>
        </p:pic>
        <p:pic>
          <p:nvPicPr>
            <p:cNvPr id="11" name="Afbeelding 10">
              <a:extLst>
                <a:ext uri="{FF2B5EF4-FFF2-40B4-BE49-F238E27FC236}">
                  <a16:creationId xmlns:a16="http://schemas.microsoft.com/office/drawing/2014/main" id="{3015E615-8317-444C-8A80-AFDEB89363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333984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Motivatie voor gedrag</a:t>
            </a:r>
          </a:p>
        </p:txBody>
      </p:sp>
      <p:sp>
        <p:nvSpPr>
          <p:cNvPr id="3" name="Tijdelijke aanduiding voor inhoud 2">
            <a:extLst>
              <a:ext uri="{FF2B5EF4-FFF2-40B4-BE49-F238E27FC236}">
                <a16:creationId xmlns:a16="http://schemas.microsoft.com/office/drawing/2014/main" id="{1565316D-D7F3-4659-BFFF-3389EA6547FB}"/>
              </a:ext>
            </a:extLst>
          </p:cNvPr>
          <p:cNvSpPr>
            <a:spLocks noGrp="1"/>
          </p:cNvSpPr>
          <p:nvPr>
            <p:ph idx="1"/>
          </p:nvPr>
        </p:nvSpPr>
        <p:spPr/>
        <p:txBody>
          <a:bodyPr/>
          <a:lstStyle/>
          <a:p>
            <a:pPr marL="0" indent="0">
              <a:buNone/>
            </a:pPr>
            <a:r>
              <a:rPr lang="nl-NL" i="1" dirty="0"/>
              <a:t>‘Motivatie is wat mensen aanzet om iets te willen doen’ </a:t>
            </a:r>
          </a:p>
          <a:p>
            <a:pPr marL="0" indent="0">
              <a:buNone/>
            </a:pPr>
            <a:endParaRPr lang="nl-NL" i="1" dirty="0"/>
          </a:p>
          <a:p>
            <a:r>
              <a:rPr lang="nl-NL" dirty="0"/>
              <a:t>Extrinsieke motivatie</a:t>
            </a:r>
          </a:p>
          <a:p>
            <a:endParaRPr lang="nl-NL" dirty="0"/>
          </a:p>
          <a:p>
            <a:r>
              <a:rPr lang="nl-NL" dirty="0"/>
              <a:t>Intrinsieke motivatie</a:t>
            </a:r>
          </a:p>
          <a:p>
            <a:pPr lvl="8"/>
            <a:endParaRPr lang="nl-NL" dirty="0"/>
          </a:p>
          <a:p>
            <a:pPr lvl="8"/>
            <a:endParaRPr lang="nl-NL" dirty="0"/>
          </a:p>
        </p:txBody>
      </p:sp>
      <p:grpSp>
        <p:nvGrpSpPr>
          <p:cNvPr id="7" name="Groep 6">
            <a:extLst>
              <a:ext uri="{FF2B5EF4-FFF2-40B4-BE49-F238E27FC236}">
                <a16:creationId xmlns:a16="http://schemas.microsoft.com/office/drawing/2014/main" id="{C7414F7C-042A-4BF6-B45F-B7D4EF7D70DA}"/>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218F276C-4085-43BE-AABC-BF344DC292EF}"/>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39DACA2B-836A-4566-8062-8DD6DB82FA9F}"/>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711F4F62-9FB3-4C2C-948E-363613515D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48152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Extrinsieke motivatie</a:t>
            </a:r>
          </a:p>
        </p:txBody>
      </p:sp>
      <p:sp>
        <p:nvSpPr>
          <p:cNvPr id="3" name="Tijdelijke aanduiding voor inhoud 2">
            <a:extLst>
              <a:ext uri="{FF2B5EF4-FFF2-40B4-BE49-F238E27FC236}">
                <a16:creationId xmlns:a16="http://schemas.microsoft.com/office/drawing/2014/main" id="{1565316D-D7F3-4659-BFFF-3389EA6547FB}"/>
              </a:ext>
            </a:extLst>
          </p:cNvPr>
          <p:cNvSpPr>
            <a:spLocks noGrp="1"/>
          </p:cNvSpPr>
          <p:nvPr>
            <p:ph idx="1"/>
          </p:nvPr>
        </p:nvSpPr>
        <p:spPr/>
        <p:txBody>
          <a:bodyPr/>
          <a:lstStyle/>
          <a:p>
            <a:pPr marL="0" indent="0">
              <a:buNone/>
            </a:pPr>
            <a:r>
              <a:rPr lang="nl-NL" dirty="0"/>
              <a:t>Voorbeelden:</a:t>
            </a:r>
          </a:p>
          <a:p>
            <a:r>
              <a:rPr lang="nl-NL" dirty="0"/>
              <a:t>Het hoort bij mijn functie / het moet van de baas</a:t>
            </a:r>
          </a:p>
          <a:p>
            <a:r>
              <a:rPr lang="nl-NL" dirty="0"/>
              <a:t>Iedereen doet het </a:t>
            </a:r>
          </a:p>
          <a:p>
            <a:r>
              <a:rPr lang="nl-NL" dirty="0"/>
              <a:t>Ik heb er toch geen invloed op</a:t>
            </a:r>
          </a:p>
          <a:p>
            <a:r>
              <a:rPr lang="nl-NL" dirty="0"/>
              <a:t>Ik krijg er een beloning voor (geld of complimenten)</a:t>
            </a:r>
          </a:p>
          <a:p>
            <a:r>
              <a:rPr lang="nl-NL" dirty="0"/>
              <a:t>Anders word ik ontslagen</a:t>
            </a:r>
          </a:p>
          <a:p>
            <a:r>
              <a:rPr lang="nl-NL" dirty="0"/>
              <a:t>De overheid heeft nieuwe wet- en regelgeving gemaakt.</a:t>
            </a:r>
          </a:p>
          <a:p>
            <a:endParaRPr lang="nl-NL" dirty="0"/>
          </a:p>
        </p:txBody>
      </p:sp>
      <p:grpSp>
        <p:nvGrpSpPr>
          <p:cNvPr id="7" name="Groep 6">
            <a:extLst>
              <a:ext uri="{FF2B5EF4-FFF2-40B4-BE49-F238E27FC236}">
                <a16:creationId xmlns:a16="http://schemas.microsoft.com/office/drawing/2014/main" id="{06509182-50AE-4D13-B003-D5FAED535164}"/>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87738878-04D0-4408-B001-928178E991ED}"/>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259406EF-5393-47D7-A056-24940F69E495}"/>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A3E8ED36-9B09-45CD-BF10-415CE79FE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2722756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Extrinsieke motivatie</a:t>
            </a:r>
          </a:p>
        </p:txBody>
      </p:sp>
      <p:sp>
        <p:nvSpPr>
          <p:cNvPr id="3" name="Tijdelijke aanduiding voor inhoud 2">
            <a:extLst>
              <a:ext uri="{FF2B5EF4-FFF2-40B4-BE49-F238E27FC236}">
                <a16:creationId xmlns:a16="http://schemas.microsoft.com/office/drawing/2014/main" id="{1565316D-D7F3-4659-BFFF-3389EA6547FB}"/>
              </a:ext>
            </a:extLst>
          </p:cNvPr>
          <p:cNvSpPr>
            <a:spLocks noGrp="1"/>
          </p:cNvSpPr>
          <p:nvPr>
            <p:ph idx="1"/>
          </p:nvPr>
        </p:nvSpPr>
        <p:spPr/>
        <p:txBody>
          <a:bodyPr/>
          <a:lstStyle/>
          <a:p>
            <a:pPr marL="0" indent="0">
              <a:buNone/>
            </a:pPr>
            <a:r>
              <a:rPr lang="nl-NL" dirty="0"/>
              <a:t>Conclusie:</a:t>
            </a:r>
          </a:p>
          <a:p>
            <a:pPr marL="0" indent="0">
              <a:buNone/>
            </a:pPr>
            <a:endParaRPr lang="nl-NL" dirty="0"/>
          </a:p>
          <a:p>
            <a:pPr marL="0" indent="0">
              <a:buNone/>
            </a:pPr>
            <a:r>
              <a:rPr lang="nl-NL" dirty="0"/>
              <a:t>Belonen of straffen</a:t>
            </a:r>
          </a:p>
          <a:p>
            <a:endParaRPr lang="nl-NL" dirty="0"/>
          </a:p>
        </p:txBody>
      </p:sp>
      <p:grpSp>
        <p:nvGrpSpPr>
          <p:cNvPr id="7" name="Groep 6">
            <a:extLst>
              <a:ext uri="{FF2B5EF4-FFF2-40B4-BE49-F238E27FC236}">
                <a16:creationId xmlns:a16="http://schemas.microsoft.com/office/drawing/2014/main" id="{E9FD6131-ECA4-4337-92F5-84E3E2FF377E}"/>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5EC2AA75-E8EF-46B9-B2BE-886F6B6FAA42}"/>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A5C1CB46-CA3A-450A-8D93-D7D90679A838}"/>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B441D998-26A9-4206-A4AC-904AD0465A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
        <p:nvSpPr>
          <p:cNvPr id="11" name="Tekstvak 10">
            <a:extLst>
              <a:ext uri="{FF2B5EF4-FFF2-40B4-BE49-F238E27FC236}">
                <a16:creationId xmlns:a16="http://schemas.microsoft.com/office/drawing/2014/main" id="{AF21E80A-F4D8-4C8D-8AAC-A3219CA79BBA}"/>
              </a:ext>
            </a:extLst>
          </p:cNvPr>
          <p:cNvSpPr txBox="1"/>
          <p:nvPr/>
        </p:nvSpPr>
        <p:spPr>
          <a:xfrm rot="20352683">
            <a:off x="5051891" y="2179771"/>
            <a:ext cx="4681259" cy="646331"/>
          </a:xfrm>
          <a:prstGeom prst="rect">
            <a:avLst/>
          </a:prstGeom>
          <a:noFill/>
        </p:spPr>
        <p:txBody>
          <a:bodyPr wrap="square" rtlCol="0">
            <a:spAutoFit/>
          </a:bodyPr>
          <a:lstStyle/>
          <a:p>
            <a:r>
              <a:rPr lang="nl-N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Herkenbaar nietwaar!?</a:t>
            </a:r>
          </a:p>
        </p:txBody>
      </p:sp>
    </p:spTree>
    <p:extLst>
      <p:ext uri="{BB962C8B-B14F-4D97-AF65-F5344CB8AC3E}">
        <p14:creationId xmlns:p14="http://schemas.microsoft.com/office/powerpoint/2010/main" val="285730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1" nodeType="clickEffect">
                                  <p:stCondLst>
                                    <p:cond delay="4900"/>
                                  </p:stCondLst>
                                  <p:childTnLst>
                                    <p:animRot by="21600000">
                                      <p:cBhvr>
                                        <p:cTn id="13" dur="52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Intrinsieke motivatie</a:t>
            </a:r>
          </a:p>
        </p:txBody>
      </p:sp>
      <p:sp>
        <p:nvSpPr>
          <p:cNvPr id="3" name="Tijdelijke aanduiding voor inhoud 2">
            <a:extLst>
              <a:ext uri="{FF2B5EF4-FFF2-40B4-BE49-F238E27FC236}">
                <a16:creationId xmlns:a16="http://schemas.microsoft.com/office/drawing/2014/main" id="{1565316D-D7F3-4659-BFFF-3389EA6547FB}"/>
              </a:ext>
            </a:extLst>
          </p:cNvPr>
          <p:cNvSpPr>
            <a:spLocks noGrp="1"/>
          </p:cNvSpPr>
          <p:nvPr>
            <p:ph idx="1"/>
          </p:nvPr>
        </p:nvSpPr>
        <p:spPr/>
        <p:txBody>
          <a:bodyPr/>
          <a:lstStyle/>
          <a:p>
            <a:pPr marL="0" indent="0">
              <a:buNone/>
            </a:pPr>
            <a:r>
              <a:rPr lang="nl-NL" dirty="0"/>
              <a:t>Terug naar de chat!</a:t>
            </a:r>
          </a:p>
          <a:p>
            <a:pPr marL="0" indent="0">
              <a:buNone/>
            </a:pPr>
            <a:endParaRPr lang="nl-NL" dirty="0"/>
          </a:p>
          <a:p>
            <a:endParaRPr lang="nl-NL" dirty="0"/>
          </a:p>
        </p:txBody>
      </p:sp>
      <p:grpSp>
        <p:nvGrpSpPr>
          <p:cNvPr id="7" name="Groep 6">
            <a:extLst>
              <a:ext uri="{FF2B5EF4-FFF2-40B4-BE49-F238E27FC236}">
                <a16:creationId xmlns:a16="http://schemas.microsoft.com/office/drawing/2014/main" id="{CBB5FA29-B37B-4A83-A942-49D08928DFEC}"/>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4AFF185B-3392-49EB-8899-22C274EBB8D1}"/>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AFD7AD3F-DF1E-412C-949A-F605DCD19D7D}"/>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FF3A6C5E-E51F-4720-8863-9EAC27AB16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3543926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E7CBE-C980-4FA8-BD54-4BBCB5806C6A}"/>
              </a:ext>
            </a:extLst>
          </p:cNvPr>
          <p:cNvSpPr>
            <a:spLocks noGrp="1"/>
          </p:cNvSpPr>
          <p:nvPr>
            <p:ph type="title"/>
          </p:nvPr>
        </p:nvSpPr>
        <p:spPr/>
        <p:txBody>
          <a:bodyPr/>
          <a:lstStyle/>
          <a:p>
            <a:r>
              <a:rPr lang="nl-NL" dirty="0"/>
              <a:t>Intrinsieke motivatie</a:t>
            </a:r>
          </a:p>
        </p:txBody>
      </p:sp>
      <p:sp>
        <p:nvSpPr>
          <p:cNvPr id="3" name="Tijdelijke aanduiding voor inhoud 2">
            <a:extLst>
              <a:ext uri="{FF2B5EF4-FFF2-40B4-BE49-F238E27FC236}">
                <a16:creationId xmlns:a16="http://schemas.microsoft.com/office/drawing/2014/main" id="{1565316D-D7F3-4659-BFFF-3389EA6547FB}"/>
              </a:ext>
            </a:extLst>
          </p:cNvPr>
          <p:cNvSpPr>
            <a:spLocks noGrp="1"/>
          </p:cNvSpPr>
          <p:nvPr>
            <p:ph idx="1"/>
          </p:nvPr>
        </p:nvSpPr>
        <p:spPr/>
        <p:txBody>
          <a:bodyPr/>
          <a:lstStyle/>
          <a:p>
            <a:pPr marL="0" indent="0">
              <a:buNone/>
            </a:pPr>
            <a:r>
              <a:rPr lang="nl-NL" dirty="0"/>
              <a:t>Voorbeelden: </a:t>
            </a:r>
          </a:p>
          <a:p>
            <a:r>
              <a:rPr lang="nl-NL" dirty="0"/>
              <a:t>Ik wil meer tijd aan mijn patiënten besteden, </a:t>
            </a:r>
            <a:r>
              <a:rPr lang="nl-NL" dirty="0" err="1"/>
              <a:t>ipv</a:t>
            </a:r>
            <a:r>
              <a:rPr lang="nl-NL" dirty="0"/>
              <a:t> de computer</a:t>
            </a:r>
          </a:p>
          <a:p>
            <a:r>
              <a:rPr lang="nl-NL" dirty="0" err="1"/>
              <a:t>Digivaardiger</a:t>
            </a:r>
            <a:r>
              <a:rPr lang="nl-NL" dirty="0"/>
              <a:t> worden helpt ook in mijn privéleven</a:t>
            </a:r>
          </a:p>
          <a:p>
            <a:r>
              <a:rPr lang="nl-NL" dirty="0"/>
              <a:t>Ik wil niet onderdoen voor mijn collega’s</a:t>
            </a:r>
          </a:p>
          <a:p>
            <a:r>
              <a:rPr lang="nl-NL" dirty="0"/>
              <a:t>Digitale vaardigheden leren lijkt me erg leuk</a:t>
            </a:r>
          </a:p>
          <a:p>
            <a:pPr marL="0" indent="0">
              <a:buNone/>
            </a:pPr>
            <a:endParaRPr lang="nl-NL" dirty="0"/>
          </a:p>
          <a:p>
            <a:endParaRPr lang="nl-NL" dirty="0"/>
          </a:p>
        </p:txBody>
      </p:sp>
      <p:grpSp>
        <p:nvGrpSpPr>
          <p:cNvPr id="7" name="Groep 6">
            <a:extLst>
              <a:ext uri="{FF2B5EF4-FFF2-40B4-BE49-F238E27FC236}">
                <a16:creationId xmlns:a16="http://schemas.microsoft.com/office/drawing/2014/main" id="{CBB5FA29-B37B-4A83-A942-49D08928DFEC}"/>
              </a:ext>
            </a:extLst>
          </p:cNvPr>
          <p:cNvGrpSpPr/>
          <p:nvPr/>
        </p:nvGrpSpPr>
        <p:grpSpPr>
          <a:xfrm>
            <a:off x="172720" y="4549829"/>
            <a:ext cx="11846560" cy="2196411"/>
            <a:chOff x="172720" y="4549829"/>
            <a:chExt cx="11846560" cy="2196411"/>
          </a:xfrm>
        </p:grpSpPr>
        <p:pic>
          <p:nvPicPr>
            <p:cNvPr id="8" name="Afbeelding 7">
              <a:extLst>
                <a:ext uri="{FF2B5EF4-FFF2-40B4-BE49-F238E27FC236}">
                  <a16:creationId xmlns:a16="http://schemas.microsoft.com/office/drawing/2014/main" id="{4AFF185B-3392-49EB-8899-22C274EBB8D1}"/>
                </a:ext>
              </a:extLst>
            </p:cNvPr>
            <p:cNvPicPr>
              <a:picLocks noChangeAspect="1"/>
            </p:cNvPicPr>
            <p:nvPr/>
          </p:nvPicPr>
          <p:blipFill rotWithShape="1">
            <a:blip r:embed="rId3"/>
            <a:srcRect l="3667" t="29216" r="62333" b="54314"/>
            <a:stretch/>
          </p:blipFill>
          <p:spPr>
            <a:xfrm>
              <a:off x="172720" y="5506720"/>
              <a:ext cx="4145280" cy="1066800"/>
            </a:xfrm>
            <a:prstGeom prst="rect">
              <a:avLst/>
            </a:prstGeom>
          </p:spPr>
        </p:pic>
        <p:pic>
          <p:nvPicPr>
            <p:cNvPr id="9" name="Afbeelding 8">
              <a:extLst>
                <a:ext uri="{FF2B5EF4-FFF2-40B4-BE49-F238E27FC236}">
                  <a16:creationId xmlns:a16="http://schemas.microsoft.com/office/drawing/2014/main" id="{AFD7AD3F-DF1E-412C-949A-F605DCD19D7D}"/>
                </a:ext>
              </a:extLst>
            </p:cNvPr>
            <p:cNvPicPr>
              <a:picLocks noChangeAspect="1"/>
            </p:cNvPicPr>
            <p:nvPr/>
          </p:nvPicPr>
          <p:blipFill rotWithShape="1">
            <a:blip r:embed="rId4"/>
            <a:srcRect t="11490" r="82327" b="75176"/>
            <a:stretch/>
          </p:blipFill>
          <p:spPr>
            <a:xfrm>
              <a:off x="5694758" y="5506720"/>
              <a:ext cx="3092459" cy="1239520"/>
            </a:xfrm>
            <a:prstGeom prst="rect">
              <a:avLst/>
            </a:prstGeom>
          </p:spPr>
        </p:pic>
        <p:pic>
          <p:nvPicPr>
            <p:cNvPr id="10" name="Afbeelding 9">
              <a:extLst>
                <a:ext uri="{FF2B5EF4-FFF2-40B4-BE49-F238E27FC236}">
                  <a16:creationId xmlns:a16="http://schemas.microsoft.com/office/drawing/2014/main" id="{FF3A6C5E-E51F-4720-8863-9EAC27AB16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975" y="4549829"/>
              <a:ext cx="1855305" cy="2023691"/>
            </a:xfrm>
            <a:prstGeom prst="rect">
              <a:avLst/>
            </a:prstGeom>
          </p:spPr>
        </p:pic>
      </p:grpSp>
    </p:spTree>
    <p:extLst>
      <p:ext uri="{BB962C8B-B14F-4D97-AF65-F5344CB8AC3E}">
        <p14:creationId xmlns:p14="http://schemas.microsoft.com/office/powerpoint/2010/main" val="140593052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1426</Words>
  <Application>Microsoft Office PowerPoint</Application>
  <PresentationFormat>Breedbeeld</PresentationFormat>
  <Paragraphs>223</Paragraphs>
  <Slides>30</Slides>
  <Notes>23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30</vt:i4>
      </vt:variant>
    </vt:vector>
  </HeadingPairs>
  <TitlesOfParts>
    <vt:vector size="37" baseType="lpstr">
      <vt:lpstr>Arial</vt:lpstr>
      <vt:lpstr>Calibri</vt:lpstr>
      <vt:lpstr>Calibri Light</vt:lpstr>
      <vt:lpstr>Roboto Light</vt:lpstr>
      <vt:lpstr>Roboto Medium</vt:lpstr>
      <vt:lpstr>Roboto Slab</vt:lpstr>
      <vt:lpstr>Kantoorthema</vt:lpstr>
      <vt:lpstr>Dan doe je maar alsof je het leuk vindt…! </vt:lpstr>
      <vt:lpstr>Inhoud</vt:lpstr>
      <vt:lpstr>Intro</vt:lpstr>
      <vt:lpstr>Wat is gedrag?</vt:lpstr>
      <vt:lpstr>Motivatie voor gedrag</vt:lpstr>
      <vt:lpstr>Extrinsieke motivatie</vt:lpstr>
      <vt:lpstr>Extrinsieke motivatie</vt:lpstr>
      <vt:lpstr>Intrinsieke motivatie</vt:lpstr>
      <vt:lpstr>Intrinsieke motivatie</vt:lpstr>
      <vt:lpstr>Intrinsieke motivatie</vt:lpstr>
      <vt:lpstr>Conclusie extrinsiek en intrinsiek</vt:lpstr>
      <vt:lpstr>Hoe vergroot je intrinsieke motivatie?</vt:lpstr>
      <vt:lpstr>Tips &amp; Tricks Het investeren in de relatie</vt:lpstr>
      <vt:lpstr>U kunt nu uw berichten insturen</vt:lpstr>
      <vt:lpstr>Hoe kun je investeren in de relatie?</vt:lpstr>
      <vt:lpstr>Tips &amp; Tricks Het investeren in de relatie</vt:lpstr>
      <vt:lpstr>Tips &amp; Tricks Het investeren in de relatie</vt:lpstr>
      <vt:lpstr>Tips &amp; Tricks Het investeren in de competentie</vt:lpstr>
      <vt:lpstr>Tips &amp; Tricks Het investeren in de competentie</vt:lpstr>
      <vt:lpstr>Tips &amp; Tricks Het investeren in de autonomie</vt:lpstr>
      <vt:lpstr>Tips &amp; Tricks Het investeren in de autonomie</vt:lpstr>
      <vt:lpstr>Tips &amp; Tricks Het investeren in de autonomie</vt:lpstr>
      <vt:lpstr>Hoe kan iemand aan zijn/haar digitale vaardigheden werken?</vt:lpstr>
      <vt:lpstr>Tips &amp; Tricks Het investeren in de autonomie</vt:lpstr>
      <vt:lpstr>Tips &amp; Tricks Het investeren in de autonomie</vt:lpstr>
      <vt:lpstr>Einde</vt:lpstr>
      <vt:lpstr>Vragen?</vt:lpstr>
      <vt:lpstr>Hoe heb je deze workshop ervaren?</vt:lpstr>
      <vt:lpstr>Hoe heb je deze workshop ervaren?</vt:lpstr>
      <vt:lpstr>Einde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 doe je maar alsof je het leuk vindt…!</dc:title>
  <dc:creator>Krista Snijders</dc:creator>
  <cp:lastModifiedBy>Krista Snijders</cp:lastModifiedBy>
  <cp:revision>29</cp:revision>
  <dcterms:created xsi:type="dcterms:W3CDTF">2020-06-03T07:06:57Z</dcterms:created>
  <dcterms:modified xsi:type="dcterms:W3CDTF">2020-06-10T08:24:21Z</dcterms:modified>
</cp:coreProperties>
</file>