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C26ACD7-2AAD-7644-BBDA-C1BAA81CA64B}"/>
              </a:ext>
            </a:extLst>
          </p:cNvPr>
          <p:cNvSpPr/>
          <p:nvPr userDrawn="1"/>
        </p:nvSpPr>
        <p:spPr>
          <a:xfrm>
            <a:off x="0" y="2081284"/>
            <a:ext cx="12192000" cy="4776716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303C90-3216-F744-BCC9-F339FB9FC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706" t="1" b="1"/>
          <a:stretch/>
        </p:blipFill>
        <p:spPr>
          <a:xfrm>
            <a:off x="6096000" y="2081284"/>
            <a:ext cx="6111410" cy="47767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B357-C7E1-644C-A8C3-145191BC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CDB1D-5BDD-9541-B27D-784ED0FF1E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7706" y="0"/>
            <a:ext cx="3962400" cy="3860800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D10D6E32-1131-6F44-A1D2-67E5AEFA4578}"/>
              </a:ext>
            </a:extLst>
          </p:cNvPr>
          <p:cNvSpPr/>
          <p:nvPr userDrawn="1"/>
        </p:nvSpPr>
        <p:spPr>
          <a:xfrm>
            <a:off x="820958" y="2764258"/>
            <a:ext cx="2100580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4009525-0FE1-AF40-96F5-5B01BF7B4E1E}"/>
              </a:ext>
            </a:extLst>
          </p:cNvPr>
          <p:cNvSpPr/>
          <p:nvPr userDrawn="1"/>
        </p:nvSpPr>
        <p:spPr>
          <a:xfrm>
            <a:off x="508006" y="3105907"/>
            <a:ext cx="626110" cy="723265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FA5F469-06E6-2A4A-8C50-E54093CF20B4}"/>
              </a:ext>
            </a:extLst>
          </p:cNvPr>
          <p:cNvSpPr/>
          <p:nvPr userDrawn="1"/>
        </p:nvSpPr>
        <p:spPr>
          <a:xfrm>
            <a:off x="652796" y="3286158"/>
            <a:ext cx="312954" cy="350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730E1AA5-7DCA-074E-91EF-015205AC5AEE}"/>
              </a:ext>
            </a:extLst>
          </p:cNvPr>
          <p:cNvSpPr txBox="1"/>
          <p:nvPr userDrawn="1"/>
        </p:nvSpPr>
        <p:spPr>
          <a:xfrm>
            <a:off x="1502705" y="6159430"/>
            <a:ext cx="2047875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>
                <a:solidFill>
                  <a:srgbClr val="FFFFFF"/>
                </a:solidFill>
                <a:latin typeface="Avenir"/>
                <a:cs typeface="Avenir"/>
              </a:rPr>
              <a:t>digivaardigindezorg.nl</a:t>
            </a:r>
            <a:endParaRPr sz="1500">
              <a:latin typeface="Avenir"/>
              <a:cs typeface="Avenir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32DB8D-FBBD-5642-B982-AC3809892666}"/>
              </a:ext>
            </a:extLst>
          </p:cNvPr>
          <p:cNvSpPr/>
          <p:nvPr userDrawn="1"/>
        </p:nvSpPr>
        <p:spPr>
          <a:xfrm>
            <a:off x="6096000" y="2081284"/>
            <a:ext cx="6096000" cy="4776716"/>
          </a:xfrm>
          <a:prstGeom prst="rect">
            <a:avLst/>
          </a:prstGeom>
          <a:solidFill>
            <a:srgbClr val="5D236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759913-A377-0846-92E9-2D89A68753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867" y="0"/>
            <a:ext cx="4177549" cy="1850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D801724-FF05-B244-9D85-EDE7FC91AC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4902" y="3116734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E1B8DC5-C3EA-234C-BED0-BEF7A231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02" y="4648246"/>
            <a:ext cx="4091873" cy="8370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Roman" panose="02000503020000020003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652E1E-0343-2747-9961-39A07ECF2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627" r="6977"/>
          <a:stretch/>
        </p:blipFill>
        <p:spPr>
          <a:xfrm rot="10800000">
            <a:off x="-15411" y="4527112"/>
            <a:ext cx="3685949" cy="23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9665E-BAA1-0442-9233-4E1C24249A44}"/>
              </a:ext>
            </a:extLst>
          </p:cNvPr>
          <p:cNvSpPr/>
          <p:nvPr userDrawn="1"/>
        </p:nvSpPr>
        <p:spPr>
          <a:xfrm>
            <a:off x="0" y="0"/>
            <a:ext cx="12192000" cy="6206009"/>
          </a:xfrm>
          <a:prstGeom prst="rect">
            <a:avLst/>
          </a:prstGeom>
          <a:solidFill>
            <a:srgbClr val="16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0D64B-8FFD-A54A-9CCC-D974DBE8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B8DB9-7B3A-6745-9901-5484BEC7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7392A-E49D-8440-917E-0838802F2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C85EC-0461-914F-B40A-52CEBCB5D1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1096C-68C7-974B-A853-6D09580F80C9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agon 13">
            <a:extLst>
              <a:ext uri="{FF2B5EF4-FFF2-40B4-BE49-F238E27FC236}">
                <a16:creationId xmlns:a16="http://schemas.microsoft.com/office/drawing/2014/main" id="{B6CD00A9-75C1-0349-85FC-A53B4DDF6C55}"/>
              </a:ext>
            </a:extLst>
          </p:cNvPr>
          <p:cNvSpPr/>
          <p:nvPr userDrawn="1"/>
        </p:nvSpPr>
        <p:spPr>
          <a:xfrm rot="5400000">
            <a:off x="5404757" y="735361"/>
            <a:ext cx="5492932" cy="4735286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D384386-EA5C-F644-8FBA-C0DD5DD74EEB}"/>
              </a:ext>
            </a:extLst>
          </p:cNvPr>
          <p:cNvSpPr/>
          <p:nvPr userDrawn="1"/>
        </p:nvSpPr>
        <p:spPr>
          <a:xfrm>
            <a:off x="820957" y="2300855"/>
            <a:ext cx="5044045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FA7254-63BC-5044-BB0E-4289CFE2A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9973" y="2653331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6410E8EE-1F82-4F41-AF08-D0DF7AEC8BCC}"/>
              </a:ext>
            </a:extLst>
          </p:cNvPr>
          <p:cNvSpPr/>
          <p:nvPr userDrawn="1"/>
        </p:nvSpPr>
        <p:spPr>
          <a:xfrm>
            <a:off x="752471" y="2707436"/>
            <a:ext cx="153301" cy="177089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536CD-ACE5-E042-8615-DDCF5822D6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8393" y="1520202"/>
            <a:ext cx="3541469" cy="33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0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3B0-83A4-3340-A759-446C0D09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C1733-3FD6-E043-BFEF-4A3D8F08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7D6CC-6886-3941-8075-4FB59734A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25F08-CC9C-BE45-83C0-F189C458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B44-2F96-3B42-A340-01A44FC5424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09DDE-2E7F-6841-B037-360CFD06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1A874-F3C2-5647-A327-446B522E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AC36-AD57-BD47-A072-DF5EABAD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E88C0-17B4-E54C-8FA7-A5EA58A7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C7-58A4-9F44-8EA3-834B202E2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40B45-1E90-0B49-A143-565637F9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B44-2F96-3B42-A340-01A44FC5424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35A72-0604-FB4B-999C-1DA3D31F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F285C-5A7E-694B-B5AA-7374B4E66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3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08E2-113C-F546-9F64-825F59A2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9A0BA-5130-564C-BDAA-270C8F1E4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920FF-255D-AF49-B338-5D8FD29F0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B44-2F96-3B42-A340-01A44FC5424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6975B-16D8-D848-9E1F-99154A52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6030-AF54-F442-A960-943B50A4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88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34937-8B64-954C-B6E8-E6616336B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82F7A-D325-C74B-9360-909BB788C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55E49-F082-8C49-9BC0-964871A9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FB44-2F96-3B42-A340-01A44FC5424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EF580-C294-414A-8FD3-4A0C315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D7BB4-949F-914C-B8E7-3DFE2F17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C26ACD7-2AAD-7644-BBDA-C1BAA81CA64B}"/>
              </a:ext>
            </a:extLst>
          </p:cNvPr>
          <p:cNvSpPr/>
          <p:nvPr userDrawn="1"/>
        </p:nvSpPr>
        <p:spPr>
          <a:xfrm>
            <a:off x="0" y="2081284"/>
            <a:ext cx="12192000" cy="4776716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CB357-C7E1-644C-A8C3-145191BC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10D6E32-1131-6F44-A1D2-67E5AEFA4578}"/>
              </a:ext>
            </a:extLst>
          </p:cNvPr>
          <p:cNvSpPr/>
          <p:nvPr userDrawn="1"/>
        </p:nvSpPr>
        <p:spPr>
          <a:xfrm>
            <a:off x="820958" y="2764258"/>
            <a:ext cx="2100580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4009525-0FE1-AF40-96F5-5B01BF7B4E1E}"/>
              </a:ext>
            </a:extLst>
          </p:cNvPr>
          <p:cNvSpPr/>
          <p:nvPr userDrawn="1"/>
        </p:nvSpPr>
        <p:spPr>
          <a:xfrm>
            <a:off x="508006" y="3105907"/>
            <a:ext cx="626110" cy="723265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1FA5F469-06E6-2A4A-8C50-E54093CF20B4}"/>
              </a:ext>
            </a:extLst>
          </p:cNvPr>
          <p:cNvSpPr/>
          <p:nvPr userDrawn="1"/>
        </p:nvSpPr>
        <p:spPr>
          <a:xfrm>
            <a:off x="652796" y="3286158"/>
            <a:ext cx="312954" cy="350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730E1AA5-7DCA-074E-91EF-015205AC5AEE}"/>
              </a:ext>
            </a:extLst>
          </p:cNvPr>
          <p:cNvSpPr txBox="1"/>
          <p:nvPr userDrawn="1"/>
        </p:nvSpPr>
        <p:spPr>
          <a:xfrm>
            <a:off x="1502705" y="6159430"/>
            <a:ext cx="2047875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>
                <a:solidFill>
                  <a:srgbClr val="FFFFFF"/>
                </a:solidFill>
                <a:latin typeface="Avenir"/>
                <a:cs typeface="Avenir"/>
              </a:rPr>
              <a:t>digivaardigindezorg.nl</a:t>
            </a:r>
            <a:endParaRPr sz="1500">
              <a:latin typeface="Avenir"/>
              <a:cs typeface="Aveni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D759913-A377-0846-92E9-2D89A6875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867" y="0"/>
            <a:ext cx="4177549" cy="1850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DD801724-FF05-B244-9D85-EDE7FC91AC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4902" y="3116734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E1B8DC5-C3EA-234C-BED0-BEF7A231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02" y="4648246"/>
            <a:ext cx="4091873" cy="8370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Roman" panose="02000503020000020003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652E1E-0343-2747-9961-39A07ECF2E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627" r="6977"/>
          <a:stretch/>
        </p:blipFill>
        <p:spPr>
          <a:xfrm rot="10800000">
            <a:off x="-15411" y="4527112"/>
            <a:ext cx="3685949" cy="2330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882C9B-3EE3-AD4F-9A83-3016F7DDD9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9339" r="11592"/>
          <a:stretch/>
        </p:blipFill>
        <p:spPr>
          <a:xfrm>
            <a:off x="6096000" y="2081284"/>
            <a:ext cx="6096000" cy="4776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FCDB1D-5BDD-9541-B27D-784ED0FF1E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47706" y="0"/>
            <a:ext cx="39624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0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A924670-6B8A-114D-A196-312E7271D20D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EBF4-3B9C-3342-99EC-50900A007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B00E9-3D2C-F244-93C8-D37A0ED9E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589032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9EE1-2163-0D40-98EE-EF23022D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1pPr>
            <a:lvl2pPr marL="6858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2pPr>
            <a:lvl3pPr marL="11430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3pPr>
            <a:lvl4pPr marL="16002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4pPr>
            <a:lvl5pPr marL="2057400" indent="-228600">
              <a:buSzPct val="80000"/>
              <a:buFontTx/>
              <a:buBlip>
                <a:blip r:embed="rId3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702C7-C1F2-3749-ACED-3BE23D57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00A44-74B8-0D4F-9762-5CC27641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1ACBAC-E530-A546-B6FD-89594FAA40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18C2B5-ECB9-7440-A819-CAE995AFC16B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2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F4CD-4AD5-014B-9066-D02D0B01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7BAF0-9B3C-5C48-9C2A-3A23223EB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EFB5-0777-CB43-9283-5DF7F715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77FBB-2A82-9E47-8A30-3A30BBC5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B2477-47A1-2341-8D8F-7D729D4D6CBB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8B01CF-C21D-6848-80B6-F9DBAC4D56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4116A70-6D30-B64B-84AE-6676CE25EE11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"/>
            <a:ext cx="10515600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87FABC-386B-BE41-9360-990D0DC92C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E5DD1-1D5A-EC48-90ED-036D487F2498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5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FBFB7-708F-7843-990E-227FD2CF7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316F0-BC46-1F40-9E60-DE0C85C9B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59A37-C859-364B-9728-D6D9722F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2F7EE-8905-134D-8CA3-3C0C9C19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EB147C-6EAA-6443-BD52-87A31167BFA7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55714-5BB0-8C4B-B306-C4F13CD54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BD0349-85FF-354C-A51B-3BBEEF64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589032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B38FBB-AE6A-574C-8E04-0AC4CE4364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3E0E5-D131-C44A-B927-20F78A67F88B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6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4803-6D8E-C84B-A43A-F1DCF3024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98487-C1F9-2646-B346-AF99AA366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AE207-E463-6B4F-BE0D-CD43B8A00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>
                    <a:lumMod val="50000"/>
                    <a:lumOff val="50000"/>
                  </a:schemeClr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E7A9A-946A-2741-9961-720F4E471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44A63-EE85-1647-B0EC-2FA13186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35C03-6DB5-E54D-A04C-AB0C6274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312477-CB84-7941-A937-4E4B2DB5F06B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BDF0B7-3333-7840-86E0-1B069A8DA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AD6BAD8-B930-0647-8165-C722D023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589032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A76EC1-74AC-4441-8873-CD1776111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C8F05B-4864-7744-9866-9AD28EF2E2E5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55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5FB2B-A61B-4B4A-BAC4-3B3C6CA3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15EAA-065A-FC4C-89A7-0710E20D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4E641-8CBE-8F4E-9EF7-1F217E8E32E6}"/>
              </a:ext>
            </a:extLst>
          </p:cNvPr>
          <p:cNvSpPr/>
          <p:nvPr userDrawn="1"/>
        </p:nvSpPr>
        <p:spPr>
          <a:xfrm>
            <a:off x="0" y="0"/>
            <a:ext cx="12192000" cy="954157"/>
          </a:xfrm>
          <a:prstGeom prst="rect">
            <a:avLst/>
          </a:prstGeom>
          <a:solidFill>
            <a:srgbClr val="5D2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92487-8619-5B4E-AA9A-0FF1B91BE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3C19B40-8463-5641-99C6-0C54A08F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"/>
            <a:ext cx="10515600" cy="589032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EEC196-927F-014D-B784-81B08B30A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1AC10F-D77F-6D4A-B56E-4E04CCB838A7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6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9665E-BAA1-0442-9233-4E1C24249A44}"/>
              </a:ext>
            </a:extLst>
          </p:cNvPr>
          <p:cNvSpPr/>
          <p:nvPr userDrawn="1"/>
        </p:nvSpPr>
        <p:spPr>
          <a:xfrm>
            <a:off x="0" y="0"/>
            <a:ext cx="12192000" cy="6206009"/>
          </a:xfrm>
          <a:prstGeom prst="rect">
            <a:avLst/>
          </a:prstGeom>
          <a:solidFill>
            <a:srgbClr val="6CB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0D64B-8FFD-A54A-9CCC-D974DBE8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B8DB9-7B3A-6745-9901-5484BEC7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7392A-E49D-8440-917E-0838802F2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C85EC-0461-914F-B40A-52CEBCB5D1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1096C-68C7-974B-A853-6D09580F80C9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agon 13">
            <a:extLst>
              <a:ext uri="{FF2B5EF4-FFF2-40B4-BE49-F238E27FC236}">
                <a16:creationId xmlns:a16="http://schemas.microsoft.com/office/drawing/2014/main" id="{B6CD00A9-75C1-0349-85FC-A53B4DDF6C55}"/>
              </a:ext>
            </a:extLst>
          </p:cNvPr>
          <p:cNvSpPr/>
          <p:nvPr userDrawn="1"/>
        </p:nvSpPr>
        <p:spPr>
          <a:xfrm rot="5400000">
            <a:off x="5404757" y="735361"/>
            <a:ext cx="5492932" cy="4735286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CBF844-07CF-6942-8CE9-4F077AD89C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83109" y="1649110"/>
            <a:ext cx="4536228" cy="2907788"/>
          </a:xfrm>
          <a:prstGeom prst="rect">
            <a:avLst/>
          </a:prstGeom>
        </p:spPr>
      </p:pic>
      <p:sp>
        <p:nvSpPr>
          <p:cNvPr id="20" name="object 13">
            <a:extLst>
              <a:ext uri="{FF2B5EF4-FFF2-40B4-BE49-F238E27FC236}">
                <a16:creationId xmlns:a16="http://schemas.microsoft.com/office/drawing/2014/main" id="{378AF080-BF4E-AF48-90F2-31D9A102C9A8}"/>
              </a:ext>
            </a:extLst>
          </p:cNvPr>
          <p:cNvSpPr/>
          <p:nvPr userDrawn="1"/>
        </p:nvSpPr>
        <p:spPr>
          <a:xfrm>
            <a:off x="820957" y="2300855"/>
            <a:ext cx="5044045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249C02A-F248-4E40-AD44-BAAC3299B4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9973" y="2653331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35F27C4D-F674-8942-BC24-D1136026E56A}"/>
              </a:ext>
            </a:extLst>
          </p:cNvPr>
          <p:cNvSpPr/>
          <p:nvPr userDrawn="1"/>
        </p:nvSpPr>
        <p:spPr>
          <a:xfrm>
            <a:off x="752471" y="2707436"/>
            <a:ext cx="153301" cy="177089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65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59665E-BAA1-0442-9233-4E1C24249A44}"/>
              </a:ext>
            </a:extLst>
          </p:cNvPr>
          <p:cNvSpPr/>
          <p:nvPr userDrawn="1"/>
        </p:nvSpPr>
        <p:spPr>
          <a:xfrm>
            <a:off x="0" y="0"/>
            <a:ext cx="12192000" cy="6206009"/>
          </a:xfrm>
          <a:prstGeom prst="rect">
            <a:avLst/>
          </a:prstGeom>
          <a:solidFill>
            <a:srgbClr val="75B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0D64B-8FFD-A54A-9CCC-D974DBE8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B8DB9-7B3A-6745-9901-5484BEC7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37392A-E49D-8440-917E-0838802F2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451"/>
          <a:stretch/>
        </p:blipFill>
        <p:spPr>
          <a:xfrm>
            <a:off x="8247706" y="0"/>
            <a:ext cx="3962400" cy="2723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C85EC-0461-914F-B40A-52CEBCB5D1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237" y="6206010"/>
            <a:ext cx="1354315" cy="5997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81096C-68C7-974B-A853-6D09580F80C9}"/>
              </a:ext>
            </a:extLst>
          </p:cNvPr>
          <p:cNvCxnSpPr/>
          <p:nvPr userDrawn="1"/>
        </p:nvCxnSpPr>
        <p:spPr>
          <a:xfrm>
            <a:off x="-18106" y="6206010"/>
            <a:ext cx="122282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agon 13">
            <a:extLst>
              <a:ext uri="{FF2B5EF4-FFF2-40B4-BE49-F238E27FC236}">
                <a16:creationId xmlns:a16="http://schemas.microsoft.com/office/drawing/2014/main" id="{B6CD00A9-75C1-0349-85FC-A53B4DDF6C55}"/>
              </a:ext>
            </a:extLst>
          </p:cNvPr>
          <p:cNvSpPr/>
          <p:nvPr userDrawn="1"/>
        </p:nvSpPr>
        <p:spPr>
          <a:xfrm rot="5400000">
            <a:off x="5404757" y="735361"/>
            <a:ext cx="5492932" cy="4735286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D384386-EA5C-F644-8FBA-C0DD5DD74EEB}"/>
              </a:ext>
            </a:extLst>
          </p:cNvPr>
          <p:cNvSpPr/>
          <p:nvPr userDrawn="1"/>
        </p:nvSpPr>
        <p:spPr>
          <a:xfrm>
            <a:off x="820957" y="2300855"/>
            <a:ext cx="5044045" cy="422909"/>
          </a:xfrm>
          <a:custGeom>
            <a:avLst/>
            <a:gdLst/>
            <a:ahLst/>
            <a:cxnLst/>
            <a:rect l="l" t="t" r="r" b="b"/>
            <a:pathLst>
              <a:path w="2100580" h="422910">
                <a:moveTo>
                  <a:pt x="0" y="422846"/>
                </a:moveTo>
                <a:lnTo>
                  <a:pt x="0" y="0"/>
                </a:lnTo>
                <a:lnTo>
                  <a:pt x="2100046" y="0"/>
                </a:lnTo>
              </a:path>
            </a:pathLst>
          </a:custGeom>
          <a:ln w="23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FFA7254-63BC-5044-BB0E-4289CFE2A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9973" y="2653331"/>
            <a:ext cx="4091873" cy="1333152"/>
          </a:xfrm>
        </p:spPr>
        <p:txBody>
          <a:bodyPr anchor="t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nl-NL"/>
              <a:t>Klik om stijl te </a:t>
            </a:r>
            <a:br>
              <a:rPr lang="nl-NL"/>
            </a:br>
            <a:r>
              <a:rPr lang="nl-NL"/>
              <a:t>bewerken</a:t>
            </a:r>
            <a:endParaRPr lang="en-US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6410E8EE-1F82-4F41-AF08-D0DF7AEC8BCC}"/>
              </a:ext>
            </a:extLst>
          </p:cNvPr>
          <p:cNvSpPr/>
          <p:nvPr userDrawn="1"/>
        </p:nvSpPr>
        <p:spPr>
          <a:xfrm>
            <a:off x="752471" y="2707436"/>
            <a:ext cx="153301" cy="177089"/>
          </a:xfrm>
          <a:custGeom>
            <a:avLst/>
            <a:gdLst/>
            <a:ahLst/>
            <a:cxnLst/>
            <a:rect l="l" t="t" r="r" b="b"/>
            <a:pathLst>
              <a:path w="626110" h="723264">
                <a:moveTo>
                  <a:pt x="312953" y="0"/>
                </a:moveTo>
                <a:lnTo>
                  <a:pt x="0" y="180682"/>
                </a:lnTo>
                <a:lnTo>
                  <a:pt x="0" y="542061"/>
                </a:lnTo>
                <a:lnTo>
                  <a:pt x="312953" y="722744"/>
                </a:lnTo>
                <a:lnTo>
                  <a:pt x="625906" y="542061"/>
                </a:lnTo>
                <a:lnTo>
                  <a:pt x="625906" y="180682"/>
                </a:lnTo>
                <a:lnTo>
                  <a:pt x="312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34FFF1-A6AF-EB4F-8939-BD021E59AD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17385" y="1562099"/>
            <a:ext cx="4383916" cy="30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57FEC-9278-6245-AA6A-F08D89FB2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D65EB-3FB2-3E41-9346-F629229A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0F8D-B8E8-264A-8A96-85FC0B0D9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BFB44-2F96-3B42-A340-01A44FC5424B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F9055-58D8-2741-82F5-5BF541CFF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CDC80-FB81-2E44-BCD1-106ADF2BD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C65E-48B1-C440-8686-E2028FF5D4D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ltieidigivaardigindezorg.nl/" TargetMode="External"/><Relationship Id="rId2" Type="http://schemas.openxmlformats.org/officeDocument/2006/relationships/hyperlink" Target="http://www.digivaardigindezorg.n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9018-AA7A-9945-8526-70A1D6C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Avenir Book"/>
              </a:rPr>
              <a:t>Opzet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381B-998F-2F47-89D1-1CBD6ACD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venir Roman"/>
              </a:rPr>
              <a:t> Intro</a:t>
            </a:r>
            <a:endParaRPr lang="nl-NL"/>
          </a:p>
          <a:p>
            <a:endParaRPr lang="nl-NL">
              <a:latin typeface="Avenir Roman"/>
            </a:endParaRPr>
          </a:p>
          <a:p>
            <a:r>
              <a:rPr lang="nl-NL">
                <a:latin typeface="Avenir Roman"/>
              </a:rPr>
              <a:t>Waarom digitale vaardigheden niet worden opgepakt in een zorgorganisatie?</a:t>
            </a:r>
          </a:p>
          <a:p>
            <a:endParaRPr lang="nl-NL">
              <a:latin typeface="Avenir Roman"/>
            </a:endParaRPr>
          </a:p>
          <a:p>
            <a:r>
              <a:rPr lang="nl-NL">
                <a:latin typeface="Avenir Roman"/>
              </a:rPr>
              <a:t>Argumenten om digitale vaardigheden wel ingezet te krijgen in een zorgorganisatie</a:t>
            </a:r>
            <a:endParaRPr lang="nl-NL"/>
          </a:p>
          <a:p>
            <a:endParaRPr lang="nl-NL">
              <a:latin typeface="Avenir Roman"/>
            </a:endParaRPr>
          </a:p>
          <a:p>
            <a:r>
              <a:rPr lang="nl-NL">
                <a:latin typeface="Avenir Roman"/>
              </a:rPr>
              <a:t>Afsluiting </a:t>
            </a:r>
            <a:endParaRPr lang="nl-NL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9018-AA7A-9945-8526-70A1D6C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Avenir Book"/>
              </a:rPr>
              <a:t>Vraag</a:t>
            </a:r>
            <a:r>
              <a:rPr lang="en-US">
                <a:latin typeface="Avenir Book"/>
              </a:rPr>
              <a:t> 1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381B-998F-2F47-89D1-1CBD6ACD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pPr algn="ctr"/>
            <a:endParaRPr lang="nl-NL">
              <a:latin typeface="Avenir Roman"/>
            </a:endParaRPr>
          </a:p>
          <a:p>
            <a:pPr marL="0" indent="0" algn="ctr">
              <a:buNone/>
            </a:pPr>
            <a:endParaRPr lang="nl-NL" sz="3200">
              <a:latin typeface="Avenir Roman"/>
            </a:endParaRPr>
          </a:p>
          <a:p>
            <a:pPr marL="0" indent="0" algn="ctr">
              <a:buNone/>
            </a:pPr>
            <a:r>
              <a:rPr lang="nl-NL" sz="3200">
                <a:latin typeface="Avenir Roman"/>
              </a:rPr>
              <a:t>Waarom digitale vaardigheden</a:t>
            </a:r>
            <a:r>
              <a:rPr lang="nl-NL" sz="3200" b="1">
                <a:latin typeface="Avenir Roman"/>
              </a:rPr>
              <a:t> niet </a:t>
            </a:r>
            <a:r>
              <a:rPr lang="nl-NL" sz="3200">
                <a:latin typeface="Avenir Roman"/>
              </a:rPr>
              <a:t>worden opgepakt in een zorgorganisatie?</a:t>
            </a:r>
            <a:endParaRPr lang="nl-NL" sz="3200"/>
          </a:p>
          <a:p>
            <a:pPr marL="0" indent="0" algn="ctr">
              <a:buNone/>
            </a:pPr>
            <a:endParaRPr lang="nl-NL">
              <a:latin typeface="Avenir Roman"/>
            </a:endParaRPr>
          </a:p>
          <a:p>
            <a:pPr marL="0" indent="0" algn="ctr">
              <a:buNone/>
            </a:pPr>
            <a:r>
              <a:rPr lang="nl-NL">
                <a:latin typeface="Avenir Roman"/>
              </a:rPr>
              <a:t>Chat en talk</a:t>
            </a:r>
            <a:endParaRPr lang="nl-NL"/>
          </a:p>
          <a:p>
            <a:pPr>
              <a:buChar char="•"/>
            </a:pPr>
            <a:endParaRPr lang="nl-NL"/>
          </a:p>
          <a:p>
            <a:pPr algn="ctr">
              <a:buChar char="•"/>
            </a:pPr>
            <a:endParaRPr lang="nl-NL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Afbeelding 4" descr="Afbeelding met tekst, rood, zwart, tekening&#10;&#10;Beschrijving is gegenereerd met zeer hoge betrouwbaarheid">
            <a:extLst>
              <a:ext uri="{FF2B5EF4-FFF2-40B4-BE49-F238E27FC236}">
                <a16:creationId xmlns:a16="http://schemas.microsoft.com/office/drawing/2014/main" id="{11855231-8AB3-471C-B7BD-45DA7CE4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95726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8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9018-AA7A-9945-8526-70A1D6C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Avenir Book"/>
              </a:rPr>
              <a:t>Vraag</a:t>
            </a:r>
            <a:r>
              <a:rPr lang="en-US">
                <a:latin typeface="Avenir Book"/>
              </a:rPr>
              <a:t> 2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381B-998F-2F47-89D1-1CBD6ACD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NL">
              <a:latin typeface="Avenir Roman"/>
            </a:endParaRPr>
          </a:p>
          <a:p>
            <a:endParaRPr lang="nl-NL">
              <a:latin typeface="Avenir Roman"/>
            </a:endParaRPr>
          </a:p>
          <a:p>
            <a:pPr marL="0" indent="0" algn="ctr">
              <a:buNone/>
            </a:pPr>
            <a:r>
              <a:rPr lang="nl-NL" sz="3200">
                <a:latin typeface="Avenir Roman"/>
              </a:rPr>
              <a:t>Argumenten om digitale vaardigheden </a:t>
            </a:r>
            <a:r>
              <a:rPr lang="nl-NL" sz="3200" b="1">
                <a:latin typeface="Avenir Roman"/>
              </a:rPr>
              <a:t>wel</a:t>
            </a:r>
            <a:r>
              <a:rPr lang="nl-NL" sz="3200">
                <a:latin typeface="Avenir Roman"/>
              </a:rPr>
              <a:t> ingezet te krijgen in een zorgorganisatie</a:t>
            </a:r>
            <a:endParaRPr lang="nl-NL" sz="3200"/>
          </a:p>
          <a:p>
            <a:pPr marL="0" indent="0" algn="ctr">
              <a:buNone/>
            </a:pPr>
            <a:endParaRPr lang="nl-NL">
              <a:latin typeface="Avenir Roman"/>
            </a:endParaRPr>
          </a:p>
          <a:p>
            <a:pPr marL="0" indent="0" algn="ctr">
              <a:buNone/>
            </a:pPr>
            <a:endParaRPr lang="nl-NL"/>
          </a:p>
          <a:p>
            <a:pPr marL="0" indent="0" algn="ctr">
              <a:buNone/>
            </a:pPr>
            <a:r>
              <a:rPr lang="nl-NL">
                <a:latin typeface="Avenir Roman"/>
              </a:rPr>
              <a:t>Chat &amp; talk</a:t>
            </a:r>
            <a:endParaRPr lang="nl-NL"/>
          </a:p>
          <a:p>
            <a:endParaRPr lang="nl-NL"/>
          </a:p>
          <a:p>
            <a:endParaRPr lang="en-US"/>
          </a:p>
        </p:txBody>
      </p:sp>
      <p:pic>
        <p:nvPicPr>
          <p:cNvPr id="4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3E996F35-6E15-43C0-99F1-BF8466056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113" y="4498182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0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9018-AA7A-9945-8526-70A1D6C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Avenir Book"/>
              </a:rPr>
              <a:t>Opbrengsten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381B-998F-2F47-89D1-1CBD6ACD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b="1">
                <a:latin typeface="Avenir Roman"/>
              </a:rPr>
              <a:t>1 Meer werkplezier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Avenir Roman"/>
              </a:rPr>
              <a:t>2 Minder werkdruk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Avenir Roman"/>
              </a:rPr>
              <a:t>3 Minder verzuim en verloop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Avenir Roman"/>
              </a:rPr>
              <a:t>4 Innovatie</a:t>
            </a:r>
            <a:r>
              <a:rPr lang="nl-NL">
                <a:latin typeface="Avenir Roman"/>
              </a:rPr>
              <a:t>  </a:t>
            </a:r>
          </a:p>
          <a:p>
            <a:pPr marL="0" indent="0">
              <a:buNone/>
            </a:pPr>
            <a:r>
              <a:rPr lang="nl-NL" b="1">
                <a:latin typeface="Avenir Roman"/>
              </a:rPr>
              <a:t>5 Hogere kwaliteit van zorg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Avenir Roman"/>
              </a:rPr>
              <a:t>6 Informatiebeveiliging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Avenir Roman"/>
              </a:rPr>
              <a:t>7 ICT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Avenir Roman"/>
              </a:rPr>
              <a:t>8 Leren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Avenir Roman"/>
              </a:rPr>
              <a:t>9 Maatschappelijke verantwoordelijkheid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r>
              <a:rPr lang="nl-NL" b="1">
                <a:latin typeface="Avenir Roman"/>
              </a:rPr>
              <a:t>10 Financieel</a:t>
            </a:r>
            <a:r>
              <a:rPr lang="nl-NL">
                <a:latin typeface="Avenir Roman"/>
              </a:rPr>
              <a:t> </a:t>
            </a:r>
            <a:endParaRPr lang="nl-NL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0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9018-AA7A-9945-8526-70A1D6C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>
                <a:latin typeface="Avenir Book"/>
              </a:rPr>
              <a:t>Opbrengsten</a:t>
            </a:r>
            <a:r>
              <a:rPr lang="en-US">
                <a:latin typeface="Avenir Book"/>
              </a:rPr>
              <a:t> (25)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381B-998F-2F47-89D1-1CBD6ACD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l-NL">
                <a:latin typeface="Avenir Roman"/>
              </a:rPr>
              <a:t>Ga er bij voorbaat niet van uit dat al je medewerkers digitaal vaardig zijn omdat ze 'ook op Facebook zitten'.</a:t>
            </a:r>
            <a:endParaRPr lang="nl-NL"/>
          </a:p>
          <a:p>
            <a:pPr marL="514350" indent="-514350">
              <a:buAutoNum type="arabicPeriod"/>
            </a:pPr>
            <a:r>
              <a:rPr lang="nl-NL">
                <a:latin typeface="Avenir Roman"/>
              </a:rPr>
              <a:t>Haal het onderwerp ‘niet digitaal vaardig’ zijn uit de taboesfeer en maak het bespreekbaar in teams.</a:t>
            </a:r>
            <a:endParaRPr lang="nl-NL"/>
          </a:p>
          <a:p>
            <a:pPr marL="514350" indent="-514350">
              <a:buAutoNum type="arabicPeriod"/>
            </a:pPr>
            <a:r>
              <a:rPr lang="nl-NL">
                <a:latin typeface="Avenir Roman"/>
              </a:rPr>
              <a:t>Heb aandacht voor de emoties rondom digitalisering en computers als weerstand, angst, schaamte en onzekerheid.</a:t>
            </a:r>
            <a:endParaRPr lang="nl-NL"/>
          </a:p>
          <a:p>
            <a:pPr marL="514350" indent="-514350">
              <a:buAutoNum type="arabicPeriod"/>
            </a:pPr>
            <a:r>
              <a:rPr lang="nl-NL">
                <a:latin typeface="Avenir Roman"/>
              </a:rPr>
              <a:t>Gebruik een positieve boodschap die motiveert zoals: “Digitale Vaardigheden, meer tijd voor de cliënt en prettig werken voor jou!”.</a:t>
            </a:r>
            <a:endParaRPr lang="nl-NL"/>
          </a:p>
          <a:p>
            <a:pPr marL="514350" indent="-514350">
              <a:buAutoNum type="arabicPeriod"/>
            </a:pPr>
            <a:r>
              <a:rPr lang="nl-NL">
                <a:latin typeface="Avenir Roman"/>
              </a:rPr>
              <a:t>Maak inzichtelijk welke digitale vaardigheden in de verschillende functies van belang zijn. </a:t>
            </a: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09018-AA7A-9945-8526-70A1D6C1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venir Book"/>
              </a:rPr>
              <a:t>Slot &amp; Dank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381B-998F-2F47-89D1-1CBD6ACD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nl-NL">
                <a:latin typeface="Avenir Roman"/>
              </a:rPr>
              <a:t>Publicatie Nut &amp; Noodzaak</a:t>
            </a:r>
            <a:endParaRPr lang="nl-NL"/>
          </a:p>
          <a:p>
            <a:pPr marL="514350" indent="-514350">
              <a:buAutoNum type="arabicPeriod"/>
            </a:pPr>
            <a:endParaRPr lang="nl-NL">
              <a:latin typeface="Avenir Roman"/>
            </a:endParaRPr>
          </a:p>
          <a:p>
            <a:pPr marL="514350" indent="-514350">
              <a:buAutoNum type="arabicPeriod"/>
            </a:pPr>
            <a:r>
              <a:rPr lang="nl-NL">
                <a:latin typeface="Avenir Roman"/>
                <a:hlinkClick r:id="rId2"/>
              </a:rPr>
              <a:t>www.digivaardigindezorg.nl</a:t>
            </a:r>
            <a:endParaRPr lang="nl-NL"/>
          </a:p>
          <a:p>
            <a:pPr marL="514350" indent="-514350">
              <a:buAutoNum type="arabicPeriod"/>
            </a:pPr>
            <a:r>
              <a:rPr lang="nl-NL">
                <a:latin typeface="Avenir Roman"/>
                <a:hlinkClick r:id="rId3"/>
              </a:rPr>
              <a:t>www.coalitiedigivaardigindezorg.nl</a:t>
            </a:r>
            <a:endParaRPr lang="nl-NL"/>
          </a:p>
          <a:p>
            <a:pPr marL="514350" indent="-514350">
              <a:buAutoNum type="arabicPeriod"/>
            </a:pPr>
            <a:endParaRPr lang="nl-NL"/>
          </a:p>
          <a:p>
            <a:pPr marL="514350" indent="-514350">
              <a:buAutoNum type="arabicPeriod"/>
            </a:pPr>
            <a:r>
              <a:rPr lang="nl-NL">
                <a:latin typeface="Avenir Roman"/>
              </a:rPr>
              <a:t>Artikel</a:t>
            </a:r>
          </a:p>
          <a:p>
            <a:pPr marL="514350" indent="-514350">
              <a:buAutoNum type="arabicPeriod"/>
            </a:pPr>
            <a:endParaRPr lang="nl-NL">
              <a:latin typeface="Avenir Roman"/>
            </a:endParaRPr>
          </a:p>
          <a:p>
            <a:pPr marL="514350" indent="-514350">
              <a:buAutoNum type="arabicPeriod"/>
            </a:pPr>
            <a:r>
              <a:rPr lang="nl-NL">
                <a:latin typeface="Avenir Roman"/>
              </a:rPr>
              <a:t>Dank jullie wel</a:t>
            </a:r>
            <a:endParaRPr lang="nl-NL"/>
          </a:p>
          <a:p>
            <a:pPr marL="514350" indent="-514350">
              <a:buAutoNum type="arabicPeriod"/>
            </a:pPr>
            <a:endParaRPr lang="nl-NL"/>
          </a:p>
          <a:p>
            <a:pPr marL="514350" indent="-514350">
              <a:buAutoNum type="arabicPeriod"/>
            </a:pPr>
            <a:endParaRPr lang="nl-NL"/>
          </a:p>
          <a:p>
            <a:pPr marL="514350" indent="-514350">
              <a:buAutoNum type="arabicPeriod"/>
            </a:pPr>
            <a:endParaRPr lang="nl-NL"/>
          </a:p>
          <a:p>
            <a:pPr marL="514350" indent="-514350">
              <a:buAutoNum type="arabicPeriod"/>
            </a:pPr>
            <a:endParaRPr lang="nl-NL"/>
          </a:p>
          <a:p>
            <a:pPr marL="514350" indent="-514350">
              <a:buAutoNum type="arabicPeriod"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2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C47356F656149AEDD21A7048DF849" ma:contentTypeVersion="14" ma:contentTypeDescription="Een nieuw document maken." ma:contentTypeScope="" ma:versionID="4bcade9d586ca51c3c54902e9e9258ef">
  <xsd:schema xmlns:xsd="http://www.w3.org/2001/XMLSchema" xmlns:xs="http://www.w3.org/2001/XMLSchema" xmlns:p="http://schemas.microsoft.com/office/2006/metadata/properties" xmlns:ns2="a54e68df-b62e-4fe9-a444-6394041cf2f1" xmlns:ns3="195ad4a4-80db-4ebb-b539-99146a9d0d7b" targetNamespace="http://schemas.microsoft.com/office/2006/metadata/properties" ma:root="true" ma:fieldsID="5f3b2d49010de98301dbce8497c43bbc" ns2:_="" ns3:_="">
    <xsd:import namespace="a54e68df-b62e-4fe9-a444-6394041cf2f1"/>
    <xsd:import namespace="195ad4a4-80db-4ebb-b539-99146a9d0d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e68df-b62e-4fe9-a444-6394041cf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ad4a4-80db-4ebb-b539-99146a9d0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C73D01-8DF3-4A68-AA17-90AAC059A21C}"/>
</file>

<file path=customXml/itemProps2.xml><?xml version="1.0" encoding="utf-8"?>
<ds:datastoreItem xmlns:ds="http://schemas.openxmlformats.org/officeDocument/2006/customXml" ds:itemID="{642AEE32-7573-4882-9E7B-1BD997DFB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52DDAF-794A-4FED-924E-D4FD2DFCC2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Breedbeeld</PresentationFormat>
  <Paragraphs>54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Arial</vt:lpstr>
      <vt:lpstr>Avenir</vt:lpstr>
      <vt:lpstr>Avenir Black</vt:lpstr>
      <vt:lpstr>Avenir Book</vt:lpstr>
      <vt:lpstr>Avenir Roman</vt:lpstr>
      <vt:lpstr>Calibri</vt:lpstr>
      <vt:lpstr>Calibri Light</vt:lpstr>
      <vt:lpstr>Office Theme</vt:lpstr>
      <vt:lpstr>Opzet</vt:lpstr>
      <vt:lpstr>Vraag 1</vt:lpstr>
      <vt:lpstr>Vraag 2</vt:lpstr>
      <vt:lpstr>Opbrengsten</vt:lpstr>
      <vt:lpstr>Opbrengsten (25)</vt:lpstr>
      <vt:lpstr>Slot &amp;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Opzet</dc:title>
  <dc:creator>Puck Swarte</dc:creator>
  <cp:lastModifiedBy>Puck Swarte</cp:lastModifiedBy>
  <cp:revision>1</cp:revision>
  <dcterms:created xsi:type="dcterms:W3CDTF">2020-06-11T09:43:18Z</dcterms:created>
  <dcterms:modified xsi:type="dcterms:W3CDTF">2020-06-11T09:46:47Z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0x01010043CC47356F656149AEDD21A7048DF849</vt:lpwstr>
  </property>
</Properties>
</file>