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452" r:id="rId5"/>
    <p:sldId id="732" r:id="rId6"/>
    <p:sldId id="739" r:id="rId7"/>
    <p:sldId id="736" r:id="rId8"/>
    <p:sldId id="748" r:id="rId9"/>
    <p:sldId id="749" r:id="rId10"/>
    <p:sldId id="746" r:id="rId11"/>
    <p:sldId id="737" r:id="rId12"/>
    <p:sldId id="743" r:id="rId13"/>
    <p:sldId id="745" r:id="rId14"/>
  </p:sldIdLst>
  <p:sldSz cx="9144000" cy="6858000" type="screen4x3"/>
  <p:notesSz cx="6797675" cy="9926638"/>
  <p:custDataLst>
    <p:tags r:id="rId1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E50F76D-DE06-4CEB-9F4C-364A7A5C78EB}">
          <p14:sldIdLst>
            <p14:sldId id="452"/>
            <p14:sldId id="732"/>
            <p14:sldId id="739"/>
            <p14:sldId id="736"/>
            <p14:sldId id="748"/>
            <p14:sldId id="749"/>
            <p14:sldId id="746"/>
            <p14:sldId id="737"/>
            <p14:sldId id="743"/>
          </p14:sldIdLst>
        </p14:section>
        <p14:section name="Naamloze sectie" id="{45B2EA11-6B7D-413B-B5F6-97C04411B0C7}">
          <p14:sldIdLst>
            <p14:sldId id="74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9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ewik, Marly (NL - Amsterdam)" initials="KM(-A" lastIdx="1" clrIdx="0"/>
  <p:cmAuthor id="2" name="Raaijman, Myrthe (NL - Amsterdam)" initials="RM(-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37"/>
    <a:srgbClr val="F06237"/>
    <a:srgbClr val="FFCC00"/>
    <a:srgbClr val="F2C076"/>
    <a:srgbClr val="EA9922"/>
    <a:srgbClr val="F0471D"/>
    <a:srgbClr val="CA4F1C"/>
    <a:srgbClr val="444444"/>
    <a:srgbClr val="F0AB00"/>
    <a:srgbClr val="69A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99" autoAdjust="0"/>
    <p:restoredTop sz="82014" autoAdjust="0"/>
  </p:normalViewPr>
  <p:slideViewPr>
    <p:cSldViewPr>
      <p:cViewPr>
        <p:scale>
          <a:sx n="78" d="100"/>
          <a:sy n="78" d="100"/>
        </p:scale>
        <p:origin x="-1134" y="-72"/>
      </p:cViewPr>
      <p:guideLst>
        <p:guide orient="horz" pos="12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ike Heijltjes" userId="6da624b4-9d79-4683-8370-e6e9cc6b4dd9" providerId="ADAL" clId="{E6D20CF1-8050-4482-9094-C0ECBE0830CE}"/>
    <pc:docChg chg="modSld">
      <pc:chgData name="Maaike Heijltjes" userId="6da624b4-9d79-4683-8370-e6e9cc6b4dd9" providerId="ADAL" clId="{E6D20CF1-8050-4482-9094-C0ECBE0830CE}" dt="2020-06-09T13:49:20.466" v="1" actId="13926"/>
      <pc:docMkLst>
        <pc:docMk/>
      </pc:docMkLst>
      <pc:sldChg chg="modSp">
        <pc:chgData name="Maaike Heijltjes" userId="6da624b4-9d79-4683-8370-e6e9cc6b4dd9" providerId="ADAL" clId="{E6D20CF1-8050-4482-9094-C0ECBE0830CE}" dt="2020-06-09T13:49:20.466" v="1" actId="13926"/>
        <pc:sldMkLst>
          <pc:docMk/>
          <pc:sldMk cId="4108271882" sldId="725"/>
        </pc:sldMkLst>
        <pc:spChg chg="mod">
          <ac:chgData name="Maaike Heijltjes" userId="6da624b4-9d79-4683-8370-e6e9cc6b4dd9" providerId="ADAL" clId="{E6D20CF1-8050-4482-9094-C0ECBE0830CE}" dt="2020-06-09T13:49:20.466" v="1" actId="13926"/>
          <ac:spMkLst>
            <pc:docMk/>
            <pc:sldMk cId="4108271882" sldId="725"/>
            <ac:spMk id="3" creationId="{00000000-0000-0000-0000-000000000000}"/>
          </ac:spMkLst>
        </pc:spChg>
      </pc:sldChg>
      <pc:sldChg chg="modSp">
        <pc:chgData name="Maaike Heijltjes" userId="6da624b4-9d79-4683-8370-e6e9cc6b4dd9" providerId="ADAL" clId="{E6D20CF1-8050-4482-9094-C0ECBE0830CE}" dt="2020-06-09T13:48:59.090" v="0" actId="20577"/>
        <pc:sldMkLst>
          <pc:docMk/>
          <pc:sldMk cId="2157968782" sldId="732"/>
        </pc:sldMkLst>
        <pc:spChg chg="mod">
          <ac:chgData name="Maaike Heijltjes" userId="6da624b4-9d79-4683-8370-e6e9cc6b4dd9" providerId="ADAL" clId="{E6D20CF1-8050-4482-9094-C0ECBE0830CE}" dt="2020-06-09T13:48:59.090" v="0" actId="20577"/>
          <ac:spMkLst>
            <pc:docMk/>
            <pc:sldMk cId="2157968782" sldId="732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FAD55A5-DEF5-4E4F-A58E-C6D430A39273}" type="datetimeFigureOut">
              <a:rPr lang="nl-NL" smtClean="0"/>
              <a:t>10-6-2020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9039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0A65404-2CF9-49D0-ADD0-375BE46726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807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2B7B396-3529-44EE-90B2-D541653974C1}" type="datetimeFigureOut">
              <a:rPr lang="nl-NL" smtClean="0"/>
              <a:t>10-6-2020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8830888-A026-4FC2-BA3C-44C1C64DF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47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888-A026-4FC2-BA3C-44C1C64DF52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85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888-A026-4FC2-BA3C-44C1C64DF52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05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888-A026-4FC2-BA3C-44C1C64DF52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90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888-A026-4FC2-BA3C-44C1C64DF52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37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888-A026-4FC2-BA3C-44C1C64DF52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92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888-A026-4FC2-BA3C-44C1C64DF52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90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888-A026-4FC2-BA3C-44C1C64DF52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85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0888-A026-4FC2-BA3C-44C1C64DF52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60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8000" y="844550"/>
            <a:ext cx="8167688" cy="1470025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rgbClr val="00A4CC"/>
                </a:solidFill>
                <a:latin typeface="Trebuchet MS"/>
                <a:cs typeface="Trebuchet MS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6971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BD392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9" name="Ovaal 8"/>
          <p:cNvSpPr/>
          <p:nvPr userDrawn="1"/>
        </p:nvSpPr>
        <p:spPr>
          <a:xfrm>
            <a:off x="265087" y="5857875"/>
            <a:ext cx="1106513" cy="800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 descr="logo_careyn_ CMYK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3" y="5318124"/>
            <a:ext cx="1329342" cy="1881187"/>
          </a:xfrm>
          <a:prstGeom prst="rect">
            <a:avLst/>
          </a:prstGeom>
        </p:spPr>
      </p:pic>
      <p:pic>
        <p:nvPicPr>
          <p:cNvPr id="12" name="Afbeelding 11" descr="pay_off_oranje_CMYK_Samen_Careyn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75" y="6405561"/>
            <a:ext cx="2288553" cy="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68C0-0EF4-4B93-810D-DEF873154B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4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966277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fgeronde rechthoek 9"/>
          <p:cNvSpPr/>
          <p:nvPr userDrawn="1"/>
        </p:nvSpPr>
        <p:spPr>
          <a:xfrm>
            <a:off x="457200" y="-344487"/>
            <a:ext cx="8229600" cy="1238250"/>
          </a:xfrm>
          <a:prstGeom prst="roundRect">
            <a:avLst/>
          </a:prstGeom>
          <a:solidFill>
            <a:srgbClr val="EA99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8642" y="0"/>
            <a:ext cx="8099421" cy="89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Ovaal 6"/>
          <p:cNvSpPr/>
          <p:nvPr userDrawn="1"/>
        </p:nvSpPr>
        <p:spPr>
          <a:xfrm>
            <a:off x="265087" y="5857875"/>
            <a:ext cx="1106513" cy="800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 descr="pay_off_oranje_CMYK_Samen_Careyn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75" y="6405561"/>
            <a:ext cx="2288553" cy="252414"/>
          </a:xfrm>
          <a:prstGeom prst="rect">
            <a:avLst/>
          </a:prstGeom>
        </p:spPr>
      </p:pic>
      <p:pic>
        <p:nvPicPr>
          <p:cNvPr id="9" name="Afbeelding 8" descr="logo_careyn_ CMYK.ai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3" y="5318124"/>
            <a:ext cx="1329342" cy="18811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68C0-0EF4-4B93-810D-DEF873154B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3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20120E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20120E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20120E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20120E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rgbClr val="20120E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litiedigivaardigindezorg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info@digivaardigindezorg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litiedigivaardigindezorg.nl/producten/25-tips-voor-zorgorganisati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856" y="581498"/>
            <a:ext cx="8167688" cy="1767382"/>
          </a:xfrm>
        </p:spPr>
        <p:txBody>
          <a:bodyPr>
            <a:noAutofit/>
          </a:bodyPr>
          <a:lstStyle/>
          <a:p>
            <a:r>
              <a:rPr lang="nl-NL" sz="4000" dirty="0" smtClean="0">
                <a:solidFill>
                  <a:schemeClr val="tx2"/>
                </a:solidFill>
                <a:effectLst>
                  <a:glow rad="12700">
                    <a:schemeClr val="accent1">
                      <a:alpha val="89000"/>
                    </a:schemeClr>
                  </a:glow>
                </a:effectLst>
              </a:rPr>
              <a:t>Digitale vaardigheden in de zorg</a:t>
            </a:r>
            <a:r>
              <a:rPr lang="nl-NL" sz="4000" b="1" dirty="0">
                <a:solidFill>
                  <a:schemeClr val="bg1"/>
                </a:solidFill>
                <a:effectLst>
                  <a:glow rad="12700">
                    <a:schemeClr val="accent1">
                      <a:alpha val="89000"/>
                    </a:schemeClr>
                  </a:glow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nl-NL" sz="4000" b="1" dirty="0">
                <a:solidFill>
                  <a:schemeClr val="bg1"/>
                </a:solidFill>
                <a:effectLst>
                  <a:glow rad="12700">
                    <a:schemeClr val="accent1">
                      <a:alpha val="89000"/>
                    </a:schemeClr>
                  </a:glow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nl-NL" sz="4600" b="1" dirty="0">
                <a:solidFill>
                  <a:schemeClr val="bg1"/>
                </a:solidFill>
                <a:effectLst>
                  <a:glow rad="12700">
                    <a:schemeClr val="accent1">
                      <a:alpha val="89000"/>
                    </a:schemeClr>
                  </a:glow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Meten is </a:t>
            </a:r>
            <a:r>
              <a:rPr lang="nl-NL" sz="4600" b="1" dirty="0" smtClean="0">
                <a:solidFill>
                  <a:schemeClr val="bg1"/>
                </a:solidFill>
                <a:effectLst>
                  <a:glow rad="12700">
                    <a:schemeClr val="accent1">
                      <a:alpha val="89000"/>
                    </a:schemeClr>
                  </a:glow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Weten</a:t>
            </a:r>
            <a:r>
              <a:rPr lang="nl-NL" sz="4000" b="1" dirty="0">
                <a:solidFill>
                  <a:schemeClr val="tx2"/>
                </a:solidFill>
                <a:effectLst>
                  <a:glow rad="12700">
                    <a:schemeClr val="accent1">
                      <a:alpha val="89000"/>
                    </a:schemeClr>
                  </a:glow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nl-NL" sz="4000" b="1" dirty="0">
                <a:solidFill>
                  <a:schemeClr val="tx2"/>
                </a:solidFill>
                <a:effectLst>
                  <a:glow rad="12700">
                    <a:schemeClr val="accent1">
                      <a:alpha val="89000"/>
                    </a:schemeClr>
                  </a:glow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nl-NL" sz="1600" dirty="0">
                <a:solidFill>
                  <a:schemeClr val="tx2"/>
                </a:solidFill>
                <a:effectLst>
                  <a:glow rad="12700">
                    <a:schemeClr val="accent1">
                      <a:alpha val="89000"/>
                    </a:schemeClr>
                  </a:glow>
                </a:effectLst>
              </a:rPr>
              <a:t>11 juni 2020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11760" y="6453336"/>
            <a:ext cx="6400800" cy="288032"/>
          </a:xfrm>
        </p:spPr>
        <p:txBody>
          <a:bodyPr>
            <a:noAutofit/>
          </a:bodyPr>
          <a:lstStyle/>
          <a:p>
            <a:pPr algn="l"/>
            <a:r>
              <a:rPr lang="nl-NL" sz="1400" dirty="0">
                <a:solidFill>
                  <a:srgbClr val="F06237"/>
                </a:solidFill>
              </a:rPr>
              <a:t>Guurtje van Sloten, projectleider digitale vaardigheden bij Careyn </a:t>
            </a:r>
          </a:p>
        </p:txBody>
      </p:sp>
    </p:spTree>
    <p:extLst>
      <p:ext uri="{BB962C8B-B14F-4D97-AF65-F5344CB8AC3E}">
        <p14:creationId xmlns:p14="http://schemas.microsoft.com/office/powerpoint/2010/main" val="1728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was het!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Vragen? </a:t>
            </a:r>
            <a:r>
              <a:rPr lang="nl-NL" dirty="0" smtClean="0"/>
              <a:t>g.vansloten@careyn.nl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Zometeen</a:t>
            </a:r>
            <a:r>
              <a:rPr lang="nl-NL" dirty="0"/>
              <a:t> in de plenaire sessie: de digitale </a:t>
            </a:r>
            <a:r>
              <a:rPr lang="nl-NL" dirty="0" err="1"/>
              <a:t>pubquiz</a:t>
            </a:r>
            <a:r>
              <a:rPr lang="nl-NL" dirty="0"/>
              <a:t> met </a:t>
            </a:r>
            <a:r>
              <a:rPr lang="nl-NL" dirty="0" smtClean="0"/>
              <a:t>Suzanne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3"/>
              </a:rPr>
              <a:t>www.coalitiedigivaardigindezorg.nl</a:t>
            </a:r>
            <a:endParaRPr lang="nl-NL" dirty="0" smtClean="0"/>
          </a:p>
          <a:p>
            <a:r>
              <a:rPr lang="nl-NL" u="sng" dirty="0">
                <a:hlinkClick r:id="rId4"/>
              </a:rPr>
              <a:t>info@digivaardigindezorg.nl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Dank voor </a:t>
            </a:r>
            <a:r>
              <a:rPr lang="nl-NL" smtClean="0"/>
              <a:t>jullie aanwezigheid!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10</a:t>
            </a:fld>
            <a:endParaRPr lang="nl-NL"/>
          </a:p>
        </p:txBody>
      </p:sp>
      <p:pic>
        <p:nvPicPr>
          <p:cNvPr id="5" name="Picture 3" descr="C:\Users\GuSlot30\AppData\Local\Microsoft\Windows\Temporary Internet Files\Content.Outlook\XYFAA75G\coalitie_logo_high_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1559506" cy="17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Welkom!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nl-NL" sz="3200" dirty="0" smtClean="0"/>
              <a:t>Leuk </a:t>
            </a:r>
            <a:r>
              <a:rPr lang="nl-NL" sz="3200" dirty="0"/>
              <a:t>dat je er </a:t>
            </a:r>
            <a:r>
              <a:rPr lang="nl-NL" sz="3200" dirty="0" smtClean="0"/>
              <a:t>bent</a:t>
            </a:r>
            <a:endParaRPr lang="nl-NL" sz="3200" dirty="0" smtClean="0">
              <a:sym typeface="Wingdings" panose="05000000000000000000" pitchFamily="2" charset="2"/>
            </a:endParaRPr>
          </a:p>
          <a:p>
            <a:pPr marL="5715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Over Guurtje</a:t>
            </a:r>
            <a:endParaRPr lang="nl-NL" sz="2200" dirty="0"/>
          </a:p>
          <a:p>
            <a:r>
              <a:rPr lang="nl-NL" sz="2200" dirty="0">
                <a:latin typeface="+mn-lt"/>
              </a:rPr>
              <a:t>Projectleider </a:t>
            </a:r>
            <a:r>
              <a:rPr lang="nl-NL" sz="2200" dirty="0" smtClean="0">
                <a:latin typeface="+mn-lt"/>
              </a:rPr>
              <a:t>DigiBeter bij </a:t>
            </a:r>
            <a:r>
              <a:rPr lang="nl-NL" sz="2200" dirty="0">
                <a:latin typeface="+mn-lt"/>
              </a:rPr>
              <a:t>Careyn </a:t>
            </a:r>
          </a:p>
          <a:p>
            <a:r>
              <a:rPr lang="nl-NL" sz="2200" dirty="0">
                <a:latin typeface="+mn-lt"/>
              </a:rPr>
              <a:t>Eerder: </a:t>
            </a:r>
            <a:r>
              <a:rPr lang="nl-NL" sz="2200" dirty="0" smtClean="0">
                <a:latin typeface="+mn-lt"/>
              </a:rPr>
              <a:t>organisatieconsultant &amp; onderzoeker</a:t>
            </a:r>
          </a:p>
          <a:p>
            <a:pPr marL="0" indent="0">
              <a:buNone/>
            </a:pPr>
            <a:endParaRPr lang="nl-NL" sz="2200" dirty="0">
              <a:latin typeface="+mn-lt"/>
            </a:endParaRPr>
          </a:p>
          <a:p>
            <a:pPr marL="0" indent="0">
              <a:buNone/>
            </a:pPr>
            <a:r>
              <a:rPr lang="nl-NL" sz="2200" dirty="0" smtClean="0"/>
              <a:t>Careyn: ouderenzorg</a:t>
            </a:r>
            <a:endParaRPr lang="nl-NL" sz="2200" dirty="0">
              <a:latin typeface="+mn-lt"/>
            </a:endParaRPr>
          </a:p>
          <a:p>
            <a:r>
              <a:rPr lang="nl-NL" sz="2200" dirty="0" smtClean="0">
                <a:latin typeface="+mn-lt"/>
              </a:rPr>
              <a:t>Begin </a:t>
            </a:r>
            <a:r>
              <a:rPr lang="nl-NL" sz="2200" dirty="0">
                <a:latin typeface="+mn-lt"/>
              </a:rPr>
              <a:t>2019 </a:t>
            </a:r>
            <a:r>
              <a:rPr lang="nl-NL" sz="2200" dirty="0" smtClean="0">
                <a:latin typeface="+mn-lt"/>
              </a:rPr>
              <a:t>gestart, vervolg in 2020</a:t>
            </a:r>
          </a:p>
          <a:p>
            <a:r>
              <a:rPr lang="nl-NL" sz="2200" dirty="0" smtClean="0">
                <a:latin typeface="+mn-lt"/>
              </a:rPr>
              <a:t>Zelftest </a:t>
            </a:r>
            <a:r>
              <a:rPr lang="nl-NL" sz="2200" dirty="0">
                <a:latin typeface="+mn-lt"/>
              </a:rPr>
              <a:t>ingevuld door 700+ medewerkers</a:t>
            </a:r>
          </a:p>
          <a:p>
            <a:r>
              <a:rPr lang="nl-NL" sz="2200" dirty="0">
                <a:latin typeface="+mn-lt"/>
              </a:rPr>
              <a:t>200+ medewerkers </a:t>
            </a:r>
            <a:r>
              <a:rPr lang="nl-NL" sz="2200" dirty="0" smtClean="0">
                <a:latin typeface="+mn-lt"/>
              </a:rPr>
              <a:t>gecoacht</a:t>
            </a:r>
            <a:endParaRPr lang="nl-NL" sz="2200" dirty="0">
              <a:latin typeface="+mn-lt"/>
            </a:endParaRPr>
          </a:p>
          <a:p>
            <a:pPr marL="0" indent="0">
              <a:buNone/>
            </a:pPr>
            <a:endParaRPr lang="nl-NL" sz="2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200" dirty="0" smtClean="0">
                <a:sym typeface="Wingdings" panose="05000000000000000000" pitchFamily="2" charset="2"/>
              </a:rPr>
              <a:t>Heb </a:t>
            </a:r>
            <a:r>
              <a:rPr lang="nl-NL" sz="2200" dirty="0">
                <a:sym typeface="Wingdings" panose="05000000000000000000" pitchFamily="2" charset="2"/>
              </a:rPr>
              <a:t>je een </a:t>
            </a:r>
            <a:r>
              <a:rPr lang="nl-NL" sz="2200" dirty="0" smtClean="0">
                <a:sym typeface="Wingdings" panose="05000000000000000000" pitchFamily="2" charset="2"/>
              </a:rPr>
              <a:t>vraag? </a:t>
            </a:r>
            <a:r>
              <a:rPr lang="nl-NL" sz="2200" dirty="0">
                <a:sym typeface="Wingdings" panose="05000000000000000000" pitchFamily="2" charset="2"/>
              </a:rPr>
              <a:t>Gooi ‘m in de chat! </a:t>
            </a:r>
            <a:endParaRPr lang="nl-NL" sz="2200" dirty="0"/>
          </a:p>
          <a:p>
            <a:endParaRPr lang="nl-NL" sz="2200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2</a:t>
            </a:fld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996"/>
            <a:ext cx="2114302" cy="21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9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</a:t>
            </a:r>
            <a:r>
              <a:rPr lang="nl-NL" dirty="0" smtClean="0"/>
              <a:t>inkomen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>
              <a:latin typeface="+mn-lt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</a:rPr>
              <a:t>Wat levert het meten van digitale vaardigheden, bv met de zelftest, volgens jou </a:t>
            </a:r>
            <a:r>
              <a:rPr lang="nl-NL" sz="2000" dirty="0" smtClean="0">
                <a:latin typeface="+mn-lt"/>
              </a:rPr>
              <a:t>op</a:t>
            </a:r>
            <a:endParaRPr lang="nl-NL" sz="2000" dirty="0">
              <a:latin typeface="+mn-lt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voor </a:t>
            </a:r>
            <a:r>
              <a:rPr lang="nl-NL" sz="2000" dirty="0" smtClean="0">
                <a:latin typeface="+mn-lt"/>
              </a:rPr>
              <a:t>jezelf? </a:t>
            </a:r>
            <a:endParaRPr lang="nl-NL" sz="20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voor je </a:t>
            </a:r>
            <a:r>
              <a:rPr lang="nl-NL" sz="2000" dirty="0" smtClean="0">
                <a:latin typeface="+mn-lt"/>
              </a:rPr>
              <a:t>collega’s? </a:t>
            </a:r>
            <a:endParaRPr lang="nl-NL" sz="20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voor je </a:t>
            </a:r>
            <a:r>
              <a:rPr lang="nl-NL" sz="2000" dirty="0" smtClean="0">
                <a:latin typeface="+mn-lt"/>
              </a:rPr>
              <a:t>organisatie?</a:t>
            </a:r>
            <a:endParaRPr lang="nl-NL" sz="2000" dirty="0">
              <a:latin typeface="+mn-lt"/>
            </a:endParaRPr>
          </a:p>
          <a:p>
            <a:pPr marL="57150" indent="0">
              <a:buNone/>
            </a:pPr>
            <a:endParaRPr lang="nl-NL" sz="2400" dirty="0"/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</a:t>
            </a:r>
            <a:r>
              <a:rPr lang="nl-NL" dirty="0" smtClean="0"/>
              <a:t>zelftest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sz="2400" dirty="0" smtClean="0">
                <a:latin typeface="+mn-lt"/>
              </a:rPr>
              <a:t>Verheldert voor iedereen wat </a:t>
            </a:r>
            <a:r>
              <a:rPr lang="nl-NL" sz="2400" dirty="0" smtClean="0">
                <a:latin typeface="+mn-lt"/>
              </a:rPr>
              <a:t>‘digitaal vaardig zijn’ betekent</a:t>
            </a:r>
            <a:endParaRPr lang="nl-NL" sz="2400" dirty="0">
              <a:latin typeface="+mn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 smtClean="0">
                <a:latin typeface="+mn-lt"/>
              </a:rPr>
              <a:t>Geeft digicoach zicht op </a:t>
            </a:r>
            <a:r>
              <a:rPr lang="nl-NL" sz="2400" dirty="0" smtClean="0">
                <a:latin typeface="+mn-lt"/>
              </a:rPr>
              <a:t>leerbehoefte medewerker</a:t>
            </a:r>
            <a:endParaRPr lang="nl-NL" sz="2400" dirty="0" smtClean="0">
              <a:latin typeface="+mn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 smtClean="0">
                <a:latin typeface="+mn-lt"/>
              </a:rPr>
              <a:t>Biedt </a:t>
            </a:r>
            <a:r>
              <a:rPr lang="nl-NL" sz="2400" dirty="0" smtClean="0">
                <a:latin typeface="+mn-lt"/>
              </a:rPr>
              <a:t>organisatie </a:t>
            </a:r>
            <a:r>
              <a:rPr lang="nl-NL" sz="2400" dirty="0" smtClean="0">
                <a:latin typeface="+mn-lt"/>
              </a:rPr>
              <a:t>inzicht in </a:t>
            </a:r>
            <a:r>
              <a:rPr lang="nl-NL" sz="2400" dirty="0" smtClean="0">
                <a:latin typeface="+mn-lt"/>
              </a:rPr>
              <a:t>niveau medewerkers (niet individueel). Alleen </a:t>
            </a:r>
            <a:r>
              <a:rPr lang="nl-NL" sz="2400" dirty="0" smtClean="0">
                <a:latin typeface="+mn-lt"/>
              </a:rPr>
              <a:t>met een eigen </a:t>
            </a:r>
            <a:r>
              <a:rPr lang="nl-NL" sz="2400" dirty="0" err="1" smtClean="0">
                <a:latin typeface="+mn-lt"/>
              </a:rPr>
              <a:t>subsite</a:t>
            </a:r>
            <a:endParaRPr lang="nl-NL" sz="24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>
                <a:latin typeface="+mn-lt"/>
              </a:rPr>
              <a:t>Verduidelijkt medewerker </a:t>
            </a:r>
            <a:r>
              <a:rPr lang="nl-NL" sz="2400" dirty="0" smtClean="0">
                <a:latin typeface="+mn-lt"/>
              </a:rPr>
              <a:t>wat </a:t>
            </a:r>
            <a:r>
              <a:rPr lang="nl-NL" sz="2400" dirty="0" smtClean="0">
                <a:latin typeface="+mn-lt"/>
              </a:rPr>
              <a:t>van hem/haar verwacht </a:t>
            </a:r>
            <a:r>
              <a:rPr lang="nl-NL" sz="2400" dirty="0" smtClean="0">
                <a:latin typeface="+mn-lt"/>
              </a:rPr>
              <a:t>wordt en </a:t>
            </a:r>
            <a:r>
              <a:rPr lang="nl-NL" sz="2400" dirty="0">
                <a:latin typeface="+mn-lt"/>
              </a:rPr>
              <a:t>g</a:t>
            </a:r>
            <a:r>
              <a:rPr lang="nl-NL" sz="2400" dirty="0" smtClean="0">
                <a:latin typeface="+mn-lt"/>
              </a:rPr>
              <a:t>eeft </a:t>
            </a:r>
            <a:r>
              <a:rPr lang="nl-NL" sz="2400" dirty="0">
                <a:latin typeface="+mn-lt"/>
              </a:rPr>
              <a:t>een </a:t>
            </a:r>
            <a:r>
              <a:rPr lang="nl-NL" sz="2400" dirty="0" smtClean="0">
                <a:latin typeface="+mn-lt"/>
              </a:rPr>
              <a:t>startpunt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>
                <a:latin typeface="+mn-lt"/>
              </a:rPr>
              <a:t>Creëert beweging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Meten = </a:t>
            </a:r>
            <a:r>
              <a:rPr lang="nl-NL" dirty="0" err="1" smtClean="0"/>
              <a:t>bewustworden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5</a:t>
            </a:fld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649588" cy="36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</a:t>
            </a:r>
            <a:r>
              <a:rPr lang="nl-NL" dirty="0" err="1" smtClean="0"/>
              <a:t>digi</a:t>
            </a:r>
            <a:r>
              <a:rPr lang="nl-NL" dirty="0" smtClean="0"/>
              <a:t>-mind </a:t>
            </a:r>
            <a:r>
              <a:rPr lang="nl-NL" dirty="0" smtClean="0"/>
              <a:t>ben </a:t>
            </a:r>
            <a:r>
              <a:rPr lang="nl-NL" dirty="0" smtClean="0"/>
              <a:t>jij?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Als mijn organisatie </a:t>
            </a:r>
            <a:r>
              <a:rPr lang="nl-NL" sz="2000" dirty="0" smtClean="0"/>
              <a:t>met een ander systeem of met andere computerprogramma’s zou gaan werken, dan zou ik:</a:t>
            </a:r>
            <a:endParaRPr lang="nl-NL" sz="2000" dirty="0"/>
          </a:p>
          <a:p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a</a:t>
            </a:r>
            <a:r>
              <a:rPr lang="nl-NL" sz="2000" dirty="0" smtClean="0"/>
              <a:t>ls eerste op de hoogte zijn, zoals altijd met technologische innovaties!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dat </a:t>
            </a:r>
            <a:r>
              <a:rPr lang="nl-NL" sz="2000" dirty="0"/>
              <a:t>geen </a:t>
            </a:r>
            <a:r>
              <a:rPr lang="nl-NL" sz="2000" dirty="0" smtClean="0"/>
              <a:t>probleem vinden.  </a:t>
            </a:r>
            <a:endParaRPr lang="nl-NL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d</a:t>
            </a:r>
            <a:r>
              <a:rPr lang="nl-NL" sz="2000" dirty="0" smtClean="0"/>
              <a:t>aar vooral geen hinder van willen ondervinden want </a:t>
            </a:r>
            <a:r>
              <a:rPr lang="nl-NL" sz="2000" dirty="0"/>
              <a:t>ik heb het </a:t>
            </a:r>
            <a:r>
              <a:rPr lang="nl-NL" sz="2000" dirty="0" smtClean="0"/>
              <a:t>erg </a:t>
            </a:r>
            <a:r>
              <a:rPr lang="nl-NL" sz="2000" dirty="0" smtClean="0"/>
              <a:t>druk.</a:t>
            </a:r>
            <a:endParaRPr lang="nl-NL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d</a:t>
            </a:r>
            <a:r>
              <a:rPr lang="nl-NL" sz="2000" dirty="0" smtClean="0"/>
              <a:t>at zonde vinden van de investering en van mijn tijd. Het </a:t>
            </a:r>
            <a:r>
              <a:rPr lang="nl-NL" sz="2000" dirty="0" smtClean="0"/>
              <a:t>huidige systeem werkt toch nog goed?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twijfelen </a:t>
            </a:r>
            <a:r>
              <a:rPr lang="nl-NL" sz="2000" dirty="0"/>
              <a:t>of ik al </a:t>
            </a:r>
            <a:r>
              <a:rPr lang="nl-NL" sz="2000" dirty="0" smtClean="0"/>
              <a:t>die nieuwe software wel </a:t>
            </a:r>
            <a:r>
              <a:rPr lang="nl-NL" sz="2000" dirty="0"/>
              <a:t>zo makkelijk onder de knie </a:t>
            </a:r>
            <a:r>
              <a:rPr lang="nl-NL" sz="2000" dirty="0" smtClean="0"/>
              <a:t>zal krijgen</a:t>
            </a:r>
            <a:r>
              <a:rPr lang="nl-NL" sz="2000" dirty="0"/>
              <a:t>.</a:t>
            </a:r>
            <a:endParaRPr lang="nl-NL" sz="2000" dirty="0" smtClean="0"/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5 </a:t>
            </a:r>
            <a:r>
              <a:rPr lang="nl-NL" dirty="0" err="1"/>
              <a:t>persona’s</a:t>
            </a:r>
            <a:r>
              <a:rPr lang="nl-NL" dirty="0"/>
              <a:t> van </a:t>
            </a:r>
            <a:r>
              <a:rPr lang="nl-NL" dirty="0" err="1"/>
              <a:t>Vilans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7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3" y="1700808"/>
            <a:ext cx="8629777" cy="31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7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do’s (en </a:t>
            </a:r>
            <a:r>
              <a:rPr lang="nl-NL" dirty="0" err="1" smtClean="0"/>
              <a:t>dont’s</a:t>
            </a:r>
            <a:r>
              <a:rPr lang="nl-NL" dirty="0" smtClean="0"/>
              <a:t>) van de zelftest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600201"/>
            <a:ext cx="6861448" cy="3773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Maak duidelijk waar deze voor bedoeld is 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Houd </a:t>
            </a:r>
            <a:r>
              <a:rPr lang="nl-NL" sz="2400" dirty="0" smtClean="0"/>
              <a:t>de beleving veilig</a:t>
            </a: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Maak het makkelijk</a:t>
            </a: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Of zelfs aantrekkelijk!</a:t>
            </a:r>
            <a:endParaRPr lang="nl-NL" sz="2400" dirty="0" smtClean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Benadruk het belang</a:t>
            </a:r>
            <a:endParaRPr lang="nl-NL" sz="2400" dirty="0"/>
          </a:p>
          <a:p>
            <a:pPr marL="514350" indent="-514350">
              <a:buFont typeface="+mj-lt"/>
              <a:buAutoNum type="arabicPeriod"/>
            </a:pPr>
            <a:endParaRPr lang="nl-NL" sz="2400" dirty="0">
              <a:latin typeface="+mn-lt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8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770" y="3212976"/>
            <a:ext cx="852246" cy="7200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69" y="4797152"/>
            <a:ext cx="936104" cy="70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5216" r="11423" b="13871"/>
          <a:stretch/>
        </p:blipFill>
        <p:spPr bwMode="auto">
          <a:xfrm>
            <a:off x="4142253" y="4074447"/>
            <a:ext cx="710536" cy="5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04" y="2447096"/>
            <a:ext cx="563885" cy="70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85545"/>
            <a:ext cx="735407" cy="7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voor als je aan de slag gaat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868C0-0EF4-4B93-810D-DEF873154B4A}" type="slidenum">
              <a:rPr lang="nl-NL" smtClean="0"/>
              <a:t>9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39552" y="1452840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Betrek </a:t>
            </a:r>
            <a:r>
              <a:rPr lang="nl-NL" sz="2400" dirty="0" smtClean="0"/>
              <a:t>medewerkers</a:t>
            </a:r>
            <a:endParaRPr lang="nl-NL" sz="2400" dirty="0">
              <a:solidFill>
                <a:srgbClr val="20120E"/>
              </a:solidFill>
              <a:cs typeface="Trebuchet MS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>
                <a:solidFill>
                  <a:srgbClr val="20120E"/>
                </a:solidFill>
                <a:cs typeface="Trebuchet MS"/>
              </a:rPr>
              <a:t>Als je een eigen </a:t>
            </a:r>
            <a:r>
              <a:rPr lang="nl-NL" sz="2400" dirty="0" err="1">
                <a:solidFill>
                  <a:srgbClr val="20120E"/>
                </a:solidFill>
                <a:cs typeface="Trebuchet MS"/>
              </a:rPr>
              <a:t>subsite</a:t>
            </a:r>
            <a:r>
              <a:rPr lang="nl-NL" sz="2400" dirty="0">
                <a:solidFill>
                  <a:srgbClr val="20120E"/>
                </a:solidFill>
                <a:cs typeface="Trebuchet MS"/>
              </a:rPr>
              <a:t> </a:t>
            </a:r>
            <a:r>
              <a:rPr lang="nl-NL" sz="2400" dirty="0" smtClean="0">
                <a:solidFill>
                  <a:srgbClr val="20120E"/>
                </a:solidFill>
                <a:cs typeface="Trebuchet MS"/>
              </a:rPr>
              <a:t>aanvraagt, zijn de scores dan representatief?</a:t>
            </a: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Maak digitale vaardigheden onderdeel van je </a:t>
            </a:r>
            <a:r>
              <a:rPr lang="nl-NL" sz="2400" dirty="0" smtClean="0"/>
              <a:t>inwerkprogramma en/of competentieprofielen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Er zijn al ongelofelijk veel </a:t>
            </a:r>
            <a:r>
              <a:rPr lang="nl-NL" sz="2400" dirty="0" smtClean="0"/>
              <a:t>ervaringen </a:t>
            </a:r>
            <a:r>
              <a:rPr lang="nl-NL" sz="2400" dirty="0" smtClean="0"/>
              <a:t>opgedaan en </a:t>
            </a:r>
            <a:r>
              <a:rPr lang="nl-NL" sz="2400" dirty="0" smtClean="0"/>
              <a:t>er is een </a:t>
            </a:r>
            <a:r>
              <a:rPr lang="nl-NL" sz="2400" dirty="0" smtClean="0"/>
              <a:t>groot aanbod aan hulpmiddelen beschikbaar! </a:t>
            </a:r>
            <a:endParaRPr lang="nl-NL" sz="2400" dirty="0"/>
          </a:p>
          <a:p>
            <a:endParaRPr lang="nl-NL" sz="2400" dirty="0">
              <a:hlinkClick r:id="rId3"/>
            </a:endParaRPr>
          </a:p>
          <a:p>
            <a:r>
              <a:rPr lang="nl-NL" sz="2400" u="sng" dirty="0" smtClean="0">
                <a:hlinkClick r:id="rId3"/>
              </a:rPr>
              <a:t>https</a:t>
            </a:r>
            <a:r>
              <a:rPr lang="nl-NL" sz="2400" u="sng" dirty="0">
                <a:hlinkClick r:id="rId3"/>
              </a:rPr>
              <a:t>://www.coalitiedigivaardigindezorg.nl/producten/25-tips-voor-zorgorganisaties/</a:t>
            </a:r>
            <a:endParaRPr lang="nl-NL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>
              <a:solidFill>
                <a:srgbClr val="20120E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20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C47356F656149AEDD21A7048DF849" ma:contentTypeVersion="14" ma:contentTypeDescription="Een nieuw document maken." ma:contentTypeScope="" ma:versionID="4bcade9d586ca51c3c54902e9e9258ef">
  <xsd:schema xmlns:xsd="http://www.w3.org/2001/XMLSchema" xmlns:xs="http://www.w3.org/2001/XMLSchema" xmlns:p="http://schemas.microsoft.com/office/2006/metadata/properties" xmlns:ns2="a54e68df-b62e-4fe9-a444-6394041cf2f1" xmlns:ns3="195ad4a4-80db-4ebb-b539-99146a9d0d7b" targetNamespace="http://schemas.microsoft.com/office/2006/metadata/properties" ma:root="true" ma:fieldsID="5f3b2d49010de98301dbce8497c43bbc" ns2:_="" ns3:_="">
    <xsd:import namespace="a54e68df-b62e-4fe9-a444-6394041cf2f1"/>
    <xsd:import namespace="195ad4a4-80db-4ebb-b539-99146a9d0d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e68df-b62e-4fe9-a444-6394041cf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ad4a4-80db-4ebb-b539-99146a9d0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7FCA07-36FC-4F82-B648-B967B9CAEFD1}"/>
</file>

<file path=customXml/itemProps2.xml><?xml version="1.0" encoding="utf-8"?>
<ds:datastoreItem xmlns:ds="http://schemas.openxmlformats.org/officeDocument/2006/customXml" ds:itemID="{57A51765-D133-430F-8596-1911F0643A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E7F79C-8212-48BB-99B5-E8D9E8C75365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dae5ae30-3b93-43e9-b812-55dbb79d563b"/>
    <ds:schemaRef ds:uri="http://purl.org/dc/elements/1.1/"/>
    <ds:schemaRef ds:uri="http://schemas.microsoft.com/office/infopath/2007/PartnerControls"/>
    <ds:schemaRef ds:uri="92095cbe-4d9e-44ca-a372-2414ff602cc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17805</TotalTime>
  <Words>364</Words>
  <Application>Microsoft Office PowerPoint</Application>
  <PresentationFormat>Diavoorstelling (4:3)</PresentationFormat>
  <Paragraphs>85</Paragraphs>
  <Slides>10</Slides>
  <Notes>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Office-thema</vt:lpstr>
      <vt:lpstr>think-cell Slide</vt:lpstr>
      <vt:lpstr>Digitale vaardigheden in de zorg Meten is Weten 11 juni 2020</vt:lpstr>
      <vt:lpstr>Welkom! </vt:lpstr>
      <vt:lpstr>Even inkomen</vt:lpstr>
      <vt:lpstr>De zelftest</vt:lpstr>
      <vt:lpstr>Meten = bewustworden</vt:lpstr>
      <vt:lpstr>Welke digi-mind ben jij?</vt:lpstr>
      <vt:lpstr>De 5 persona’s van Vilans </vt:lpstr>
      <vt:lpstr>De do’s (en dont’s) van de zelftest</vt:lpstr>
      <vt:lpstr>Tips voor als je aan de slag gaat</vt:lpstr>
      <vt:lpstr>Dat was het!</vt:lpstr>
    </vt:vector>
  </TitlesOfParts>
  <Company>Careyn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Otten, Bea</dc:creator>
  <cp:lastModifiedBy>Sloten, Guurtje van</cp:lastModifiedBy>
  <cp:revision>985</cp:revision>
  <cp:lastPrinted>2019-06-28T09:42:41Z</cp:lastPrinted>
  <dcterms:created xsi:type="dcterms:W3CDTF">2015-12-03T11:49:11Z</dcterms:created>
  <dcterms:modified xsi:type="dcterms:W3CDTF">2020-06-10T11:19:26Z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0x01010043CC47356F656149AEDD21A7048DF849</vt:lpwstr>
  </property>
</Properties>
</file>