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  <p:sldMasterId id="2147483649" r:id="rId6"/>
    <p:sldMasterId id="2147483650" r:id="rId7"/>
    <p:sldMasterId id="2147483651" r:id="rId8"/>
    <p:sldMasterId id="2147483652" r:id="rId9"/>
    <p:sldMasterId id="2147483653" r:id="rId10"/>
    <p:sldMasterId id="2147483654" r:id="rId11"/>
  </p:sldMasterIdLst>
  <p:notesMasterIdLst>
    <p:notesMasterId r:id="rId64"/>
  </p:notesMasterIdLst>
  <p:handoutMasterIdLst>
    <p:handoutMasterId r:id="rId65"/>
  </p:handoutMasterIdLst>
  <p:sldIdLst>
    <p:sldId id="283" r:id="rId12"/>
    <p:sldId id="282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4" r:id="rId62"/>
    <p:sldId id="315" r:id="rId63"/>
  </p:sldIdLst>
  <p:sldSz cx="22796500" cy="163449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68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740">
          <p15:clr>
            <a:srgbClr val="A4A3A4"/>
          </p15:clr>
        </p15:guide>
        <p15:guide id="2" pos="71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49568-8C25-414F-AAF0-031DE8A83E8C}" v="2" dt="2019-03-19T07:50:09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704"/>
  </p:normalViewPr>
  <p:slideViewPr>
    <p:cSldViewPr>
      <p:cViewPr varScale="1">
        <p:scale>
          <a:sx n="37" d="100"/>
          <a:sy n="37" d="100"/>
        </p:scale>
        <p:origin x="848" y="248"/>
      </p:cViewPr>
      <p:guideLst>
        <p:guide orient="horz" pos="4740"/>
        <p:guide pos="71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Rietman" userId="a04befd0-e58f-4d54-82cd-1bb609a4f773" providerId="ADAL" clId="{07249568-8C25-414F-AAF0-031DE8A83E8C}"/>
    <pc:docChg chg="modSld">
      <pc:chgData name="John Rietman" userId="a04befd0-e58f-4d54-82cd-1bb609a4f773" providerId="ADAL" clId="{07249568-8C25-414F-AAF0-031DE8A83E8C}" dt="2019-03-19T07:49:55.775" v="0"/>
      <pc:docMkLst>
        <pc:docMk/>
      </pc:docMkLst>
      <pc:sldChg chg="modSp">
        <pc:chgData name="John Rietman" userId="a04befd0-e58f-4d54-82cd-1bb609a4f773" providerId="ADAL" clId="{07249568-8C25-414F-AAF0-031DE8A83E8C}" dt="2019-03-19T07:49:55.775" v="0"/>
        <pc:sldMkLst>
          <pc:docMk/>
          <pc:sldMk cId="0" sldId="289"/>
        </pc:sldMkLst>
        <pc:spChg chg="mod">
          <ac:chgData name="John Rietman" userId="a04befd0-e58f-4d54-82cd-1bb609a4f773" providerId="ADAL" clId="{07249568-8C25-414F-AAF0-031DE8A83E8C}" dt="2019-03-19T07:49:55.775" v="0"/>
          <ac:spMkLst>
            <pc:docMk/>
            <pc:sldMk cId="0" sldId="289"/>
            <ac:spMk id="3584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0E3D6-E5AF-420C-8BF9-9CEC07E99ED4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1BF82-25BA-460A-BEB9-24F33DC984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912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CC225-B5CA-4E1A-86CD-5F4D7DD672B2}" type="datetimeFigureOut">
              <a:rPr lang="nl-NL"/>
              <a:t>19-03-19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76350" y="1143000"/>
            <a:ext cx="4305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74F68-8B22-48F0-BD05-A9F9AE91BEB8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3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98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30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71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175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935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783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963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88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1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6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21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8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30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082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20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188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139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4F68-8B22-48F0-BD05-A9F9AE91BEB8}" type="slidenum">
              <a:rPr lang="nl-NL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26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680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118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75050" y="431800"/>
            <a:ext cx="4883150" cy="144145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431800"/>
            <a:ext cx="14497050" cy="144145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72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81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50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9747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0" y="4635500"/>
            <a:ext cx="9099550" cy="958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74450" y="4635500"/>
            <a:ext cx="9099550" cy="958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539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3623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151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4431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9913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229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8466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874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86125" y="431800"/>
            <a:ext cx="4587875" cy="137922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2500" y="431800"/>
            <a:ext cx="13611225" cy="137922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98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007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825" y="3813175"/>
            <a:ext cx="20516850" cy="107870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465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351918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9825" y="3813175"/>
            <a:ext cx="10182225" cy="107870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74450" y="3813175"/>
            <a:ext cx="10182225" cy="107870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8485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9144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154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5139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08651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0406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99840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825" y="3813175"/>
            <a:ext cx="20516850" cy="10787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1762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527463" y="654050"/>
            <a:ext cx="5129212" cy="1394618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825" y="654050"/>
            <a:ext cx="15235238" cy="139461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549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198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825" y="3813175"/>
            <a:ext cx="20516850" cy="107870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655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93609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9825" y="3813175"/>
            <a:ext cx="10182225" cy="107870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74450" y="3813175"/>
            <a:ext cx="10182225" cy="107870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433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235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095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5600" y="4648200"/>
            <a:ext cx="9690100" cy="1019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8100" y="4648200"/>
            <a:ext cx="9690100" cy="1019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278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0423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9620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46653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  <a:prstGeom prst="rect">
            <a:avLst/>
          </a:prstGeom>
        </p:spPr>
        <p:txBody>
          <a:bodyPr vert="horz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825" y="3813175"/>
            <a:ext cx="20516850" cy="10787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7616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527463" y="654050"/>
            <a:ext cx="5129212" cy="1394618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825" y="654050"/>
            <a:ext cx="15235238" cy="139461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0807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4413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378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8792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0" y="8420100"/>
            <a:ext cx="9099550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74450" y="8420100"/>
            <a:ext cx="9099550" cy="190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192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085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4661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156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63493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61803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85823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580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86125" y="2755900"/>
            <a:ext cx="4587875" cy="75692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2500" y="2755900"/>
            <a:ext cx="13611225" cy="75692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211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987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1292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47248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5600" y="4635500"/>
            <a:ext cx="9683750" cy="1019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1750" y="4635500"/>
            <a:ext cx="9683750" cy="1019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269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4782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3465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9676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89501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28188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12610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9113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65525" y="431800"/>
            <a:ext cx="4879975" cy="14401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431800"/>
            <a:ext cx="14487525" cy="14401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0335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738" y="5076825"/>
            <a:ext cx="19377025" cy="3503613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475" y="9261475"/>
            <a:ext cx="15957550" cy="41783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089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9223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10502900"/>
            <a:ext cx="19377025" cy="32464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6927850"/>
            <a:ext cx="19377025" cy="35750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4197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3880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0" y="4635500"/>
            <a:ext cx="9093200" cy="960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8100" y="4635500"/>
            <a:ext cx="9093200" cy="960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3166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4050"/>
            <a:ext cx="20516850" cy="27241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825" y="3659188"/>
            <a:ext cx="10072688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9825" y="5183188"/>
            <a:ext cx="10072688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80813" y="3659188"/>
            <a:ext cx="10075862" cy="1524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80813" y="5183188"/>
            <a:ext cx="10075862" cy="941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0099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083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0818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084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41136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9246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976600" y="431800"/>
            <a:ext cx="4584700" cy="138049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2500" y="431800"/>
            <a:ext cx="13601700" cy="138049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1065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825" y="650875"/>
            <a:ext cx="7499350" cy="27701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225" y="650875"/>
            <a:ext cx="12744450" cy="1394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9825" y="3421063"/>
            <a:ext cx="7499350" cy="11179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4057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813" y="11441113"/>
            <a:ext cx="13677900" cy="1350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68813" y="1460500"/>
            <a:ext cx="13677900" cy="980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8813" y="12792075"/>
            <a:ext cx="13677900" cy="1917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5956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25600" y="431800"/>
            <a:ext cx="1953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4648200"/>
            <a:ext cx="19532600" cy="1019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ru-RU">
                <a:sym typeface="Gill Sans" charset="0"/>
              </a:rPr>
              <a:t>Second level</a:t>
            </a:r>
          </a:p>
          <a:p>
            <a:pPr lvl="2"/>
            <a:r>
              <a:rPr lang="en-US" altLang="ru-RU">
                <a:sym typeface="Gill Sans" charset="0"/>
              </a:rPr>
              <a:t>Third level</a:t>
            </a:r>
          </a:p>
          <a:p>
            <a:pPr lvl="3"/>
            <a:r>
              <a:rPr lang="en-US" altLang="ru-RU">
                <a:sym typeface="Gill Sans" charset="0"/>
              </a:rPr>
              <a:t>Fourth level</a:t>
            </a:r>
          </a:p>
          <a:p>
            <a:pPr lvl="4"/>
            <a:r>
              <a:rPr lang="en-US" altLang="ru-RU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533400" algn="l" rtl="0" eaLnBrk="0" fontAlgn="base" hangingPunct="0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90600" indent="-533400" algn="l" rtl="0" eaLnBrk="0" fontAlgn="base" hangingPunct="0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700" indent="-533400" algn="l" rtl="0" eaLnBrk="0" fontAlgn="base" hangingPunct="0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87500" indent="-533400" algn="l" rtl="0" eaLnBrk="0" fontAlgn="base" hangingPunct="0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9600" indent="-533400" algn="l" rtl="0" eaLnBrk="0" fontAlgn="base" hangingPunct="0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36800" indent="-533400" algn="l" rtl="0" fontAlgn="base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94000" indent="-533400" algn="l" rtl="0" fontAlgn="base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51200" indent="-533400" algn="l" rtl="0" fontAlgn="base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08400" indent="-533400" algn="l" rtl="0" fontAlgn="base">
        <a:spcBef>
          <a:spcPts val="6300"/>
        </a:spcBef>
        <a:spcAft>
          <a:spcPct val="0"/>
        </a:spcAft>
        <a:buSzPct val="171000"/>
        <a:buFont typeface="Gill Sans" charset="0"/>
        <a:buChar char="•"/>
        <a:defRPr sz="6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22500" y="431800"/>
            <a:ext cx="183515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22500" y="4635500"/>
            <a:ext cx="18351500" cy="95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ru-RU">
                <a:sym typeface="Gill Sans" charset="0"/>
              </a:rPr>
              <a:t>Second level</a:t>
            </a:r>
          </a:p>
          <a:p>
            <a:pPr lvl="2"/>
            <a:r>
              <a:rPr lang="en-US" altLang="ru-RU">
                <a:sym typeface="Gill Sans" charset="0"/>
              </a:rPr>
              <a:t>Third level</a:t>
            </a:r>
          </a:p>
          <a:p>
            <a:pPr lvl="3"/>
            <a:r>
              <a:rPr lang="en-US" altLang="ru-RU">
                <a:sym typeface="Gill Sans" charset="0"/>
              </a:rPr>
              <a:t>Fourth level</a:t>
            </a:r>
          </a:p>
          <a:p>
            <a:pPr lvl="4"/>
            <a:r>
              <a:rPr lang="en-US" altLang="ru-RU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96500" cy="163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22500" y="8420100"/>
            <a:ext cx="18351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ru-RU">
                <a:sym typeface="Gill Sans" charset="0"/>
              </a:rPr>
              <a:t>Second level</a:t>
            </a:r>
          </a:p>
          <a:p>
            <a:pPr lvl="2"/>
            <a:r>
              <a:rPr lang="en-US" altLang="ru-RU">
                <a:sym typeface="Gill Sans" charset="0"/>
              </a:rPr>
              <a:t>Third level</a:t>
            </a:r>
          </a:p>
          <a:p>
            <a:pPr lvl="3"/>
            <a:r>
              <a:rPr lang="en-US" altLang="ru-RU">
                <a:sym typeface="Gill Sans" charset="0"/>
              </a:rPr>
              <a:t>Fourth level</a:t>
            </a:r>
          </a:p>
          <a:p>
            <a:pPr lvl="4"/>
            <a:r>
              <a:rPr lang="en-US" altLang="ru-RU">
                <a:sym typeface="Gill Sans" charset="0"/>
              </a:rPr>
              <a:t>Fifth level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22500" y="2755900"/>
            <a:ext cx="183515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6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25600" y="431800"/>
            <a:ext cx="195199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title style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4635500"/>
            <a:ext cx="19519900" cy="1019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ru-RU">
                <a:sym typeface="Gill Sans" charset="0"/>
              </a:rPr>
              <a:t>Second level</a:t>
            </a:r>
          </a:p>
          <a:p>
            <a:pPr lvl="2"/>
            <a:r>
              <a:rPr lang="en-US" altLang="ru-RU">
                <a:sym typeface="Gill Sans" charset="0"/>
              </a:rPr>
              <a:t>Third level</a:t>
            </a:r>
          </a:p>
          <a:p>
            <a:pPr lvl="3"/>
            <a:r>
              <a:rPr lang="en-US" altLang="ru-RU">
                <a:sym typeface="Gill Sans" charset="0"/>
              </a:rPr>
              <a:t>Fourth level</a:t>
            </a:r>
          </a:p>
          <a:p>
            <a:pPr lvl="4"/>
            <a:r>
              <a:rPr lang="en-US" altLang="ru-RU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0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98500" indent="-533400" algn="l" rtl="0" eaLnBrk="0" fontAlgn="base" hangingPunct="0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90600" indent="-533400" algn="l" rtl="0" eaLnBrk="0" fontAlgn="base" hangingPunct="0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2700" indent="-533400" algn="l" rtl="0" eaLnBrk="0" fontAlgn="base" hangingPunct="0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87500" indent="-533400" algn="l" rtl="0" eaLnBrk="0" fontAlgn="base" hangingPunct="0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9600" indent="-533400" algn="l" rtl="0" eaLnBrk="0" fontAlgn="base" hangingPunct="0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36800" indent="-533400" algn="l" rtl="0" fontAlgn="base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94000" indent="-533400" algn="l" rtl="0" fontAlgn="base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51200" indent="-533400" algn="l" rtl="0" fontAlgn="base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08400" indent="-533400" algn="l" rtl="0" fontAlgn="base">
        <a:spcBef>
          <a:spcPts val="6400"/>
        </a:spcBef>
        <a:spcAft>
          <a:spcPct val="0"/>
        </a:spcAft>
        <a:buSzPct val="171000"/>
        <a:buFont typeface="Gill Sans" charset="0"/>
        <a:buChar char="•"/>
        <a:defRPr sz="6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22500" y="431800"/>
            <a:ext cx="183388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title style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22500" y="4635500"/>
            <a:ext cx="18338800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ru-RU">
                <a:sym typeface="Gill Sans" charset="0"/>
              </a:rPr>
              <a:t>Second level</a:t>
            </a:r>
          </a:p>
          <a:p>
            <a:pPr lvl="2"/>
            <a:r>
              <a:rPr lang="en-US" altLang="ru-RU">
                <a:sym typeface="Gill Sans" charset="0"/>
              </a:rPr>
              <a:t>Third level</a:t>
            </a:r>
          </a:p>
          <a:p>
            <a:pPr lvl="3"/>
            <a:r>
              <a:rPr lang="en-US" altLang="ru-RU">
                <a:sym typeface="Gill Sans" charset="0"/>
              </a:rPr>
              <a:t>Fourth level</a:t>
            </a:r>
          </a:p>
          <a:p>
            <a:pPr lvl="4"/>
            <a:r>
              <a:rPr lang="en-US" altLang="ru-RU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3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604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eaLnBrk="0" fontAlgn="base" hangingPunct="0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3900"/>
        </a:spcBef>
        <a:spcAft>
          <a:spcPct val="0"/>
        </a:spcAft>
        <a:buSzPct val="171000"/>
        <a:buFont typeface="Gill Sans" charset="0"/>
        <a:buChar char="•"/>
        <a:defRPr sz="6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650" y="-546100"/>
            <a:ext cx="23596600" cy="176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2700" y="12331700"/>
            <a:ext cx="227838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968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STAKEHOLDER MAPS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1155700" y="1339850"/>
            <a:ext cx="59213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CONTEXTUAL</a:t>
            </a:r>
            <a:b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</a:b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INTERVIEW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7632700" y="1765300"/>
            <a:ext cx="14363700" cy="123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Participanten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interviewen in een omgeving die relevant is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voor het onderwerp van gesprek.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Middels een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combinatie van vragen en observaties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verhalen verzamelen over participanten in hun fysieke en/of sociale omgeving. Het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visueel vastleggen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(schetsen, foto</a:t>
            </a:r>
            <a:r>
              <a:rPr lang="ja-JP" altLang="en-US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’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s, video, ...) van het interview is noodzakelijk om later inzichten te kunnen ontwikkelen en delen.  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 context helpt participanten om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specifieke details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noemen en tonen. Daarnaast kan de onderzoeker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aanvullende observaties doen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de verhalen toetsen en verrijken.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C240123-8125-AE47-ABB1-D5382BFF4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The 5 wh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713"/>
            <a:ext cx="22796500" cy="170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/>
          </p:cNvSpPr>
          <p:nvPr/>
        </p:nvSpPr>
        <p:spPr bwMode="auto">
          <a:xfrm>
            <a:off x="12700" y="12331700"/>
            <a:ext cx="227838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4356100" y="13119100"/>
            <a:ext cx="9842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THE 5 WHYS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THE FIVE WHYS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Een reeks vragen om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onderliggende motivaties van gebruikers van diensten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onthullen.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Vraag betrokkenen naar de reden van hun gedrag in een bepaalde probleemsituatie.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Elke Waarom..? roept een volgende Waarom..? op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maar vraag pas door als je een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duidelijk argument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gehoord hebt.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 5 Whys zijn een eenvoudige manier om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verbanden te creëren tussen diepere oorzaken en problemen aan de oppervlakte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 Zo krijg je grip op complexe situaties. 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4E061B-70E3-3C4B-B438-FAD7CFC55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-1206500"/>
            <a:ext cx="23596600" cy="176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/>
          </p:cNvSpPr>
          <p:nvPr/>
        </p:nvSpPr>
        <p:spPr bwMode="auto">
          <a:xfrm>
            <a:off x="-304800" y="12331700"/>
            <a:ext cx="231013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4356100" y="13119100"/>
            <a:ext cx="9842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CULTURAL PROBES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CULTURAL PROBES</a:t>
            </a: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Tot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verbeelding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sprekende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taken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waarmee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participanten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hun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eigen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leven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kunnen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documenteren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mogelijkheden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zijn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eindeloos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Zo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deelnemers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dagboek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laten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bijhouden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aangevuld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foto</a:t>
            </a:r>
            <a:r>
              <a:rPr lang="ja-JP" altLang="en-US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’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s of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instructies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bepaald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gedrag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ontlokken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Video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ook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door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deelnemers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eenvoudig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script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om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zichzelf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filmen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Ongewone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instructies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vaak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verrassende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resultaten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Cultural Probes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vaak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onverwachtte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tot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verbeelding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sprekende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resultaten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visualisaties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verhalen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bieden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vooral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inspiratie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voor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ontwerpfase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685339-59C3-034D-B922-E576E745D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138" y="-6149975"/>
            <a:ext cx="30897513" cy="231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/>
          </p:cNvSpPr>
          <p:nvPr/>
        </p:nvSpPr>
        <p:spPr bwMode="auto">
          <a:xfrm>
            <a:off x="-660400" y="12331700"/>
            <a:ext cx="234569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22531" name="Rectangle 3"/>
          <p:cNvSpPr>
            <a:spLocks/>
          </p:cNvSpPr>
          <p:nvPr/>
        </p:nvSpPr>
        <p:spPr bwMode="auto">
          <a:xfrm>
            <a:off x="4356100" y="13119100"/>
            <a:ext cx="9842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MOBILE ETHNOGRAPHY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1155700" y="958850"/>
            <a:ext cx="5321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MOBILE ENTHNO-GRAPHY</a:t>
            </a:r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23555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Participanten documenteren eigen ervaringen met hun smart phone, zonder al te veel instructies.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Met smart phones kan mobiele etnografie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overal en op elk tijdstip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plaatsvinden. De onderzoeker is niet aanwezig tijdens het documenteren van ervaringen met de dienst, maar kan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op afstand helpen of instrueren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bijvoorbeeld via SMS. Resultaten kan je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clusteren om inzichten te ontdekken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Door participanten zelf de momenten van documentatie te laten bepalen, zie je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hoe een dienst werkt volgens klanten of medewerkers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AEECC22-6E6D-5A4A-A585-A178D08E2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050" y="-2514600"/>
            <a:ext cx="30213300" cy="2014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/>
          </p:cNvSpPr>
          <p:nvPr/>
        </p:nvSpPr>
        <p:spPr bwMode="auto">
          <a:xfrm>
            <a:off x="-812800" y="12331700"/>
            <a:ext cx="236093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DAY IN THE LIFE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DAY IN THE LIFE</a:t>
            </a: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7632700" y="1765300"/>
            <a:ext cx="14363700" cy="123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Een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overzichtelijke, visuele weergave van één dag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uit het leven van een individu of groep.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Verzamel verhalen over activiteiten van de participant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opstaan tot slapen gaan, en zet die op een tijdslijn. Gebruik Post-Its met korte teksten, (strip)tekeningen, video, foto</a:t>
            </a:r>
            <a:r>
              <a:rPr lang="ja-JP" altLang="en-US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’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s... 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Vergelijk verschillende dagen om tot diepere inzichten te komen.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Alledaagse situaties op een systematische manier beschrijven helpt om de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beweegredenen en motivaties van participanten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doorgronden.  </a:t>
            </a: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0"/>
            <a:ext cx="24909463" cy="166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-736600" y="12331700"/>
            <a:ext cx="235331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EXPECTATION MAPS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1143000" y="1766888"/>
            <a:ext cx="6477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STAKEHOLDER MAPS</a:t>
            </a:r>
          </a:p>
        </p:txBody>
      </p:sp>
      <p:sp>
        <p:nvSpPr>
          <p:cNvPr id="9218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B3B3B3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9220" name="Rectangle 4"/>
          <p:cNvSpPr>
            <a:spLocks/>
          </p:cNvSpPr>
          <p:nvPr/>
        </p:nvSpPr>
        <p:spPr bwMode="auto">
          <a:xfrm>
            <a:off x="7632700" y="1765300"/>
            <a:ext cx="14363700" cy="123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5000">
                <a:solidFill>
                  <a:srgbClr val="CECECE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Een visuele representatie van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alle groepen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die betrokken zijn bij een dienst.</a:t>
            </a:r>
          </a:p>
          <a:p>
            <a:pPr algn="l" eaLnBrk="1" hangingPunct="1"/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/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CECECE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Maak eerst een volledige lijst van de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stakeholders. Let op, misschien kent de aanbieder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niet eens alle stakeholders! Noteer ook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belangen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en motivatie van elke stakeholder.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Plaats ze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vervolgens op een kaart die aangeeft welke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relaties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en interacties ze hebben.</a:t>
            </a:r>
          </a:p>
          <a:p>
            <a:pPr algn="l" eaLnBrk="1" hangingPunct="1"/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/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CECECE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Het overzicht dat de kaart biedt is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nuttig om bijvoorbeeld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pijnpunten, kansen en</a:t>
            </a:r>
          </a:p>
          <a:p>
            <a:pPr algn="l" eaLnBrk="1" hangingPunct="1"/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gedeelde belangen van stakeholders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markeren.</a:t>
            </a: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/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A89A2E-8201-A649-98B1-4F60F5A5A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155700" y="1339850"/>
            <a:ext cx="57054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EXPECTATION MAPS</a:t>
            </a:r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verwachtingen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een consument van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een dienst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of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categorie van diensten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heeft.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Een eerste versie kan je snel maken door reacties van consumenten op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twitter of andere media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clusteren. Zo zie je hoe een bedrijf </a:t>
            </a:r>
            <a:r>
              <a:rPr lang="ja-JP" altLang="en-US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‘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in het wild</a:t>
            </a:r>
            <a:r>
              <a:rPr lang="ja-JP" altLang="en-US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’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wordt waargenomen. 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Diepgaande interviews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consumenten geven de kaart meer detail en focus.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 kaart dient om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diagnoses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maken van die onderdelen van een dienst waar klanten vaak problemen mee hebben, bijv. het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callcenter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email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website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directe interactie met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medewerkers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8DDBCF-C87C-8343-883A-DF95BFB67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26" b="45297"/>
          <a:stretch>
            <a:fillRect/>
          </a:stretch>
        </p:blipFill>
        <p:spPr bwMode="auto">
          <a:xfrm>
            <a:off x="457200" y="1555750"/>
            <a:ext cx="22301200" cy="151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/>
          </p:cNvSpPr>
          <p:nvPr/>
        </p:nvSpPr>
        <p:spPr bwMode="auto">
          <a:xfrm>
            <a:off x="-533400" y="12331700"/>
            <a:ext cx="233299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28675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PERSONAS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PERSONAS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Personas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ontwerpteams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duidelijker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beeld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verschillende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doelgroepen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en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helpen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teams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inleven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groepen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inzichten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onderzoek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verschillende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doelgroepen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benoemen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en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druk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duidelijk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ja-JP" altLang="en-US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‘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karakter</a:t>
            </a:r>
            <a:r>
              <a:rPr lang="ja-JP" altLang="en-US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’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Zoek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verhalen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situaties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uit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onderzoek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het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gedrag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mensen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die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groep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duidelijk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weergeven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Vermijd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stereotypes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Ook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al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zijn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personas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fictief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het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gedrag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en de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motivaties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is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echt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Personas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ontwerpteams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duidelijker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beeld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verschillende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doelgroepen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en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helpen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teams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inleven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groepen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ED972F0-4912-7D4D-8461-94FC971F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-2565400"/>
            <a:ext cx="28473400" cy="189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-508000" y="12331700"/>
            <a:ext cx="233045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IDEA GENERATION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IDEA GENERATION</a:t>
            </a:r>
          </a:p>
        </p:txBody>
      </p:sp>
      <p:sp>
        <p:nvSpPr>
          <p:cNvPr id="31746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Eenvoudige technieken om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gestructureerde en inspirerende brainstormsessies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te houden.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Het doel van de workshop bepaalt wat de beste techniek is, maar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alles is gericht op het genereren van ideeën of reflecteren op tijdens groepsessies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Door ervaring leer je beter inschatten welke technieken wanneer het beste passen.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Je kan verschillende doelen bereiken, bijv.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het ijs breken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iedereen te ontspannen, of een mindmap maken om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een onderwerp te verkennen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of 100 ideeën in een half uur te ontwikkelen om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buiten de gebaande paden te denken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8AAEAFB-D995-0F4D-B02F-337530C5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96500" cy="170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/>
          </p:cNvSpPr>
          <p:nvPr/>
        </p:nvSpPr>
        <p:spPr bwMode="auto">
          <a:xfrm>
            <a:off x="-457200" y="12331700"/>
            <a:ext cx="232537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WHAT IF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WHAT IF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33795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vraag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stelt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nieuwe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onverwachte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scenarios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exploreren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rondom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kans.</a:t>
            </a: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What If..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gevolgen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grote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veranderingen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ontdekken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i.p.v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specifieke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situaties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bij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Design Scenarios.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betekent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vaak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technologische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sociale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culturele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uitdaging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voorlegt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die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beinvloedt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Welke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problemen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en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ontstaan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hierdoor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?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Hiermee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kunnen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bedrijven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voorbereiden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op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toekomstige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veranderingen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Weten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hoe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aanpassen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toekomst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helpt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zien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vandaag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al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beter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kan.</a:t>
            </a: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F7403E-7CA8-4642-A0EB-F18E904B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900" y="-787400"/>
            <a:ext cx="27228800" cy="204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/>
          </p:cNvSpPr>
          <p:nvPr/>
        </p:nvSpPr>
        <p:spPr bwMode="auto">
          <a:xfrm>
            <a:off x="-736600" y="12331700"/>
            <a:ext cx="235331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DESIGN SCENARIOS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DESIGN SCENARIOS</a:t>
            </a:r>
          </a:p>
        </p:txBody>
      </p:sp>
      <p:sp>
        <p:nvSpPr>
          <p:cNvPr id="35842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35843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Verzonnen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verhalen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voldoende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detail om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bepaald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aspect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exploreren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onderzoeksresultaten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plausibele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situatie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schetsen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waarin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scenario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afspeelt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Personas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representanten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doelgroep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nog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authenticiteit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scenario.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Je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platte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tekst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getekende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storyboards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zelfs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video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Design scenarios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gelegenheid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brainstormen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over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problemen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bestaande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nieuwe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concepten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alle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stakeholders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doet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wisselen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ook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kennis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samen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leveren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16E644-8CAD-E24D-A14D-C349A630E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65088" r="3546" b="2397"/>
          <a:stretch>
            <a:fillRect/>
          </a:stretch>
        </p:blipFill>
        <p:spPr bwMode="auto">
          <a:xfrm>
            <a:off x="292100" y="6515100"/>
            <a:ext cx="18303875" cy="935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2066" r="5850" b="64604"/>
          <a:stretch>
            <a:fillRect/>
          </a:stretch>
        </p:blipFill>
        <p:spPr bwMode="auto">
          <a:xfrm>
            <a:off x="190500" y="-203200"/>
            <a:ext cx="13081000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/>
          </p:cNvSpPr>
          <p:nvPr/>
        </p:nvSpPr>
        <p:spPr bwMode="auto">
          <a:xfrm>
            <a:off x="-304800" y="12331700"/>
            <a:ext cx="231013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36868" name="Rectangle 4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STORYBOARD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34642" r="34752" b="34534"/>
          <a:stretch>
            <a:fillRect/>
          </a:stretch>
        </p:blipFill>
        <p:spPr bwMode="auto">
          <a:xfrm>
            <a:off x="13373100" y="-38100"/>
            <a:ext cx="91440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200" y="-2628900"/>
            <a:ext cx="25323800" cy="189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/>
          </p:cNvSpPr>
          <p:nvPr/>
        </p:nvSpPr>
        <p:spPr bwMode="auto">
          <a:xfrm>
            <a:off x="12700" y="12331700"/>
            <a:ext cx="227838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10243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SAFARI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2496800"/>
            <a:ext cx="2413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155700" y="1727200"/>
            <a:ext cx="59213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STORYBOARD</a:t>
            </a:r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serie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tekeningen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foto</a:t>
            </a:r>
            <a:r>
              <a:rPr lang="ja-JP" altLang="en-US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’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volgorde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gebeurtenissen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tijdens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visualiseert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Meestal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storyboard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stripverhaal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inzicht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geeft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ervaringen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gebruikers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Laat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niet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alleen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interacties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tussen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maar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ook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omgeving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want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maakt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verhaal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makkelijker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begrijpen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Storyboards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dwingt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vanuit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perspectief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gebruikers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kijken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naar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prototype.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leidt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tot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discussies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mogelijke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problemen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kansen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9C5997D-89AE-BC49-94B6-3D9642CC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9761538"/>
            <a:ext cx="23569613" cy="3116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/>
          </p:cNvSpPr>
          <p:nvPr/>
        </p:nvSpPr>
        <p:spPr bwMode="auto">
          <a:xfrm>
            <a:off x="-304800" y="12331700"/>
            <a:ext cx="231013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38915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DESKTOP WALKTHROUGH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5349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155700" y="958850"/>
            <a:ext cx="5321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DESKTOP WALK-THROUGH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Een kleinschalig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3D model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een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service omgeving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een situatie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tot leven te brengen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 modellen zijn simpel, maar gebaseerd op inzichten uit de service-omgeving. Met bijv. Lego of Playmobil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bouw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je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een </a:t>
            </a:r>
            <a:r>
              <a:rPr lang="ja-JP" altLang="en-US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‘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set</a:t>
            </a:r>
            <a:r>
              <a:rPr lang="ja-JP" altLang="en-US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’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met spelers 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gebaseerd op personas van zowel personeel als gebruikers van diensten. 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Speel situaties na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door de personages te bewegen in het model.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Dezelfde situatie kan je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meermalen uitbeelden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om mogelijke verbeteringen en problemen te verkennen. Zo kan je gezamenlijk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prototypes tot leven brengen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testen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620961-9D10-0E4F-9EA4-1C29B6504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1700" y="-1841500"/>
            <a:ext cx="25111075" cy="188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/>
          </p:cNvSpPr>
          <p:nvPr/>
        </p:nvSpPr>
        <p:spPr bwMode="auto">
          <a:xfrm>
            <a:off x="-355600" y="12331700"/>
            <a:ext cx="231521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PROTOTYPE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PROTOTYPE</a:t>
            </a: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indruk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geeft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hoe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zou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kunnen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werken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vorm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prototype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sterk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variëren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rollenspel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tot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kartonnen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model,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schetsen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tot video</a:t>
            </a:r>
            <a:r>
              <a:rPr lang="ja-JP" altLang="en-US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’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s.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willen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echter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allemaal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service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idee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uittesten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Prototypes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iteratief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ontwikkeld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suggesties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verbeteringen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worden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voortdurend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opgenomen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Laat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creativiteit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maar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gaan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!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Service prototypes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leiden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tot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beter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begrip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Omdat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steeds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aangepast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helpen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verfijnen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ontwerp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308362-9B4D-DC4A-8462-6FEBE848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2363" y="-901700"/>
            <a:ext cx="24204613" cy="181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-584200" y="12331700"/>
            <a:ext cx="233807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43011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STAGING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STAGING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44035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Design teams,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medewerkers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zelfs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scenarios en prototypes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fysiek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naspelen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ruimte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Creëer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eerst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relaxte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ja-JP" altLang="en-US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‘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veilige</a:t>
            </a:r>
            <a:r>
              <a:rPr lang="ja-JP" altLang="en-US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’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omgeving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De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deelnemers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moeten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comfortabel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voelen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en open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genoeg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zijn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volledig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over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geven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aan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de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oefening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Zij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volgen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script of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improviseren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Meestal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improvisatie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oefeningen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aangevuld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geacteerde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reflectie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op de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gespeelde</a:t>
            </a:r>
            <a:r>
              <a:rPr lang="en-US" altLang="ja-JP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situaties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Service Staging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stelt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staat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leven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klanten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en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leveranciers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Door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concentreren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op details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onuitgesproken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betekenissen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en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lichaamstaal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begrijp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de </a:t>
            </a:r>
            <a:r>
              <a:rPr lang="ja-JP" altLang="en-US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‘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echte</a:t>
            </a:r>
            <a:r>
              <a:rPr lang="ja-JP" altLang="en-US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’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situaties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ja-JP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beter</a:t>
            </a:r>
            <a:r>
              <a:rPr lang="en-US" altLang="ja-JP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4C5391E-A6CB-674A-93D5-DD173FE9D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900" y="0"/>
            <a:ext cx="24511000" cy="163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-355600" y="12331700"/>
            <a:ext cx="231521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AGILE DEVELOPMENT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55700" y="1339850"/>
            <a:ext cx="6477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AGILE 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DEVELOPMENT</a:t>
            </a:r>
          </a:p>
        </p:txBody>
      </p:sp>
      <p:sp>
        <p:nvSpPr>
          <p:cNvPr id="46082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Flexibele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projectontwikkeling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en -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uitvoering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tussentijds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aanpassen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makkelijk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maakt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Bij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agile project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ligt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nadruk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op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individuen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en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interacties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i.p.v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geformaliseerde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processen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en tools. Door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ontwikkelen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korte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rondes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input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breed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scala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stakeholders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invloed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hebben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en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snel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testen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iets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werkt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evolueert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project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terwijl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stap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voor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stap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vordert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Op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wijze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belangrijkste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doelstellingen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project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handhaven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zelfs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wanneer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situaties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omgevingen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personeel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veranderen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maakt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implementatie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makkelijker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680" y="14757468"/>
            <a:ext cx="5282539" cy="10920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188" y="-762000"/>
            <a:ext cx="25860376" cy="172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/>
          </p:cNvSpPr>
          <p:nvPr/>
        </p:nvSpPr>
        <p:spPr bwMode="auto">
          <a:xfrm>
            <a:off x="-609600" y="12331700"/>
            <a:ext cx="234061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CO-CREATION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SAFARIS</a:t>
            </a:r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7581900" y="1765300"/>
            <a:ext cx="14363700" cy="123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Diensten </a:t>
            </a:r>
            <a:r>
              <a:rPr lang="ja-JP" altLang="en-US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‘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in het wild</a:t>
            </a:r>
            <a:r>
              <a:rPr lang="ja-JP" altLang="en-US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’</a:t>
            </a:r>
            <a:r>
              <a:rPr lang="en-US" altLang="ja-JP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ervaren</a:t>
            </a:r>
            <a:r>
              <a:rPr lang="en-US" altLang="ja-JP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als gewone klant, en goede en slechte voorbeelden verzamelen.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Iedereen kan meedoen. Het is vaak het meest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onthullend voor dienstverleners zelf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, als ze andere  of zelfs hun eigen diensten als klant gaan bekijken. Gebruik een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camera of notitieblok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je ervaringen te noteren.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Vergelijk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om te leren wat bijv. alle positieve ervaringen gemeen hebben.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Dit is de makkelijkste manier om mensen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in de schoenen van klanten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te plaatsen. Inzicht in gemeenschappelijke problemen van klanten biedt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inspiratie voor diensteninnovatie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CB6BDB2-3F10-6C40-A2A7-D69744C44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CO-CREATION</a:t>
            </a:r>
          </a:p>
        </p:txBody>
      </p:sp>
      <p:sp>
        <p:nvSpPr>
          <p:cNvPr id="48130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Samen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personeel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ontwerpers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managers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onderzoeken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en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innoveren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Co-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creatie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principe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combinatie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vrijwel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elk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ander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gereedschap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toolset.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Zorg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alle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deelnemers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staat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voelen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om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​​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bijdrage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leveren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ongehinderd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door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angst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voor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zeggen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verkeerde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tegenspraak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collega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Co-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creatie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exploreert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richtingen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waarin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ontwikkelen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en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verzamelt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perspectieven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vele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betrokkenen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kernteam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besluit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later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daarvan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967E1B-218D-2148-B0D9-6977AE69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300"/>
            <a:ext cx="22796500" cy="176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-635000" y="12331700"/>
            <a:ext cx="234315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STORYTELLING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STORY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TELLING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Pakkende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verhalen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alle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mogelijke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aspecten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zowel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ervaring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personeel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inzichten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uit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onderzoek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ontwerp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om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verhalen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vertellen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vanuit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verschillende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perspectieven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Storytelling met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Personas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combineert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inzichten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vorm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ervaringen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vertellen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Inzichten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verhaalvorm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zijn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invoelbaar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behouden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hun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relevantie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zelfs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luisteraars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achtergrond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niet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kennen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Door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project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verhalende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vorm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presenteren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is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proces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naar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resultaat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makkelijker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volgen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F7A5BED-33C2-014A-A9CB-199559C9C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800" y="-25400"/>
            <a:ext cx="24511000" cy="163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/>
          </p:cNvSpPr>
          <p:nvPr/>
        </p:nvSpPr>
        <p:spPr bwMode="auto">
          <a:xfrm>
            <a:off x="-660400" y="12331700"/>
            <a:ext cx="234569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BLUEPRINTS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BLUEPRINTS</a:t>
            </a:r>
          </a:p>
        </p:txBody>
      </p:sp>
      <p:sp>
        <p:nvSpPr>
          <p:cNvPr id="52226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52227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Service Blueprints bieden de mogelijkheid om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alle aspecten van een dienst in kaart te brengen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In samenwerking met de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verschillende afdelingen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een rol spelen in de levering van de dienst worden alle aspecten omtrent de dienst in kaart gebracht. Op deze manier wordt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verantwoordelijkheid van elke partij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duidelijk.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Door alle elementen die een rol spelen in de dienstlevering te identificeren krijgt men een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overzicht van de dienst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en kunnen ook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de meest cruciale gebieden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 geïdentificeerd.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22923500" cy="171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-990600" y="12331700"/>
            <a:ext cx="237871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53251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ROLE-PLAY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ROLEPLAY</a:t>
            </a:r>
          </a:p>
        </p:txBody>
      </p:sp>
      <p:sp>
        <p:nvSpPr>
          <p:cNvPr id="54274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54275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gebruik van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acteer technieken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implementatie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een dienst te ondersteunen.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Situaties waarin contacten zijn met klanten worden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nagespeeld door medewerkers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De rol van de klant, de medewerker en het management worden nagespeeld 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nieuwe ideeën worden direct uitgetest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Door medewerkers de rol van de klant te laten spelen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groeit de empathie voor klanten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alle lagen van de organisatie. Daarnaast helpt het medewerkers zich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innovaties eigen te maken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EF4E144-DABA-3D4C-A204-A8903F008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6093">
            <a:off x="2685256" y="-3877469"/>
            <a:ext cx="17441863" cy="2325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/>
          </p:cNvSpPr>
          <p:nvPr/>
        </p:nvSpPr>
        <p:spPr bwMode="auto">
          <a:xfrm>
            <a:off x="-304800" y="12331700"/>
            <a:ext cx="231013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55299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CUSTOMER LIFECYCLE MAP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1155700" y="958850"/>
            <a:ext cx="5321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CUSTOMER LIFECYLCE MAPS</a:t>
            </a:r>
          </a:p>
        </p:txBody>
      </p:sp>
      <p:sp>
        <p:nvSpPr>
          <p:cNvPr id="56322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56323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compleet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overzicht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alle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stappen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gebruik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van begin tot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einde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serie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gebeurtenissen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toont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elk stadium van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relatie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tussen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klant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leverancier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vanaf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eerste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contact tot het punt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waar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relatie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stopt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Verzamel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alle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onderzoeksmateriaal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op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kaart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zowel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inzichten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drijfveren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motivaties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klant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toont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kaarten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maken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mogelijk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sterkere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business cases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betere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marketing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strategieën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ontwikkelen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Levenscycli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kunnen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zo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beter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aansluiten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op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behoeften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verlangens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CF9FFF-7F2A-5740-8752-8A4D23F9C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0163"/>
            <a:ext cx="24333200" cy="167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/>
          </p:cNvSpPr>
          <p:nvPr/>
        </p:nvSpPr>
        <p:spPr bwMode="auto">
          <a:xfrm>
            <a:off x="-660400" y="12331700"/>
            <a:ext cx="234569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4356100" y="13119100"/>
            <a:ext cx="11239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BUSINESS MODEL CANVAS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222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22796500" cy="182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12700" y="12331700"/>
            <a:ext cx="227838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SHADOWING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2496800"/>
            <a:ext cx="2413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1155700" y="958850"/>
            <a:ext cx="5321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BUSINESS MODEL CANVAS</a:t>
            </a:r>
          </a:p>
        </p:txBody>
      </p:sp>
      <p:sp>
        <p:nvSpPr>
          <p:cNvPr id="58370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58371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instrument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voor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ontwerpen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beschrijven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analyseren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business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modellen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Meestal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bestaat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Business Model Canvas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9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cruciale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aspecten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business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zoals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propositie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klantrelaties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zakenpartners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etc. Op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groot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schema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relaties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tussen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aspecten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aangeeft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plak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groep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sticky notes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om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verschillende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aspecten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vullen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pijlen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geef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kosten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baten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stromen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bijna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elke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sector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verheldert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canvas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doelstellingen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organisatie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identificeert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krachten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zwaktes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prioriteiten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                                                                                       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FB8A04E-A055-D943-917D-8D103D5D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800" y="-25400"/>
            <a:ext cx="24511000" cy="163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/>
          </p:cNvSpPr>
          <p:nvPr/>
        </p:nvSpPr>
        <p:spPr bwMode="auto">
          <a:xfrm>
            <a:off x="-660400" y="12331700"/>
            <a:ext cx="234569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59395" name="Rectangle 3"/>
          <p:cNvSpPr>
            <a:spLocks/>
          </p:cNvSpPr>
          <p:nvPr/>
        </p:nvSpPr>
        <p:spPr bwMode="auto">
          <a:xfrm>
            <a:off x="4356100" y="13119100"/>
            <a:ext cx="861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 BLUEPRINTS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/>
          </p:cNvSpPr>
          <p:nvPr/>
        </p:nvSpPr>
        <p:spPr bwMode="auto">
          <a:xfrm>
            <a:off x="1155700" y="1339850"/>
            <a:ext cx="53213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SERVICE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BLUEPRINTS</a:t>
            </a:r>
          </a:p>
        </p:txBody>
      </p:sp>
      <p:sp>
        <p:nvSpPr>
          <p:cNvPr id="60418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Service Blueprints bieden de mogelijkheid om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alle aspecten van een dienst in kaart te brengen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In samenwerking met de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verschillende afdelingen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die een rol spelen in de levering van de dienst worden alle aspecten omtrent de dienst in kaart gebracht. Op deze manier wordt de 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verantwoordelijkheid van elke partij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duidelijk.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640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 Door alle elementen die een rol spelen in de dienstlevering te identificeren krijgt men een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overzicht van de dienst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en kunnen ook</a:t>
            </a:r>
            <a:r>
              <a:rPr lang="en-US" altLang="ru-RU" sz="5000">
                <a:solidFill>
                  <a:srgbClr val="343434"/>
                </a:solidFill>
                <a:latin typeface="MetaOT-Bold" charset="0"/>
                <a:sym typeface="MetaOT-Bold" charset="0"/>
              </a:rPr>
              <a:t> de meest cruciale gebieden </a:t>
            </a: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 geïdentificeerd.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673D1C-2956-C94D-8878-981F699F5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1155700" y="1727200"/>
            <a:ext cx="5321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SHADOWING</a:t>
            </a:r>
          </a:p>
        </p:txBody>
      </p:sp>
      <p:sp>
        <p:nvSpPr>
          <p:cNvPr id="13314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9A9A9A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13316" name="Rectangle 4"/>
          <p:cNvSpPr>
            <a:spLocks/>
          </p:cNvSpPr>
          <p:nvPr/>
        </p:nvSpPr>
        <p:spPr bwMode="auto">
          <a:xfrm>
            <a:off x="7581900" y="1765300"/>
            <a:ext cx="14363700" cy="123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leven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klanten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staf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dienstverleners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duiken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om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gedrag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ervaringen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observeren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.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Als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onderzoeker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probeer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zo min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mogelijk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weg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zitten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omdat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normale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gang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zaken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mogelijk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beinvloedt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Documenteer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waarnemingen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woorden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met video of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foto's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Shadowing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geeft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volledig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beeld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hoe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werkt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mogelijke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problemen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Door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aanwezig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zijn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kan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je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verschillen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noteren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tussen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wat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daadwerkelijk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gebeurt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hoe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over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spreken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  <a:endParaRPr lang="en-US" altLang="ru-RU" sz="5000" dirty="0">
              <a:solidFill>
                <a:srgbClr val="343434"/>
              </a:solidFill>
              <a:latin typeface="MetaOT-Bold" charset="0"/>
              <a:sym typeface="MetaOT-Bold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A933F2-05E9-8B47-93F3-7DDDB524B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0"/>
            <a:ext cx="24511000" cy="163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/>
          </p:cNvSpPr>
          <p:nvPr/>
        </p:nvSpPr>
        <p:spPr bwMode="auto">
          <a:xfrm>
            <a:off x="12700" y="12331700"/>
            <a:ext cx="227838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14339" name="Rectangle 3"/>
          <p:cNvSpPr>
            <a:spLocks/>
          </p:cNvSpPr>
          <p:nvPr/>
        </p:nvSpPr>
        <p:spPr bwMode="auto">
          <a:xfrm>
            <a:off x="4356100" y="13119100"/>
            <a:ext cx="10782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CUSTOMER JOURNEY MAPS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496800"/>
            <a:ext cx="2413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1155700" y="946150"/>
            <a:ext cx="53213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CUSTOMER JOURNEY</a:t>
            </a:r>
          </a:p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MAPS</a:t>
            </a: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1157288" y="5295900"/>
            <a:ext cx="3419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EXPLOREREN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CREËREN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REFLECTEREN</a:t>
            </a:r>
          </a:p>
          <a:p>
            <a:pPr algn="l" eaLnBrk="1" hangingPunct="1"/>
            <a:r>
              <a:rPr lang="en-US" altLang="ru-RU" sz="3600">
                <a:solidFill>
                  <a:srgbClr val="4D4D4D"/>
                </a:solidFill>
                <a:latin typeface="MetaOT-Normal" charset="0"/>
                <a:sym typeface="MetaOT-Normal" charset="0"/>
              </a:rPr>
              <a:t>IMPLEMENTEREN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7632700" y="1765300"/>
            <a:ext cx="14363700" cy="148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WAT</a:t>
            </a:r>
            <a:r>
              <a:rPr lang="en-US" altLang="ru-RU" sz="64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visualisatie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beleving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vanuit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oogpunt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in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vorm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gestructureerd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verhaal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HOE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Identificeer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eerst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op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welke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momenten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mensen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aanraking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komen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(de zgn.Touchpoints).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Creëer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inzicht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in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hun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ervaringen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op die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momenten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,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bijv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door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middel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interviews.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Visualiseer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vertel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tenslotte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de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gehele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ervaring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door de touchpoints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te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verbinden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ru-RU" sz="6400" dirty="0">
                <a:solidFill>
                  <a:srgbClr val="9A9A9A"/>
                </a:solidFill>
                <a:latin typeface="MetaOT-Bold" charset="0"/>
                <a:sym typeface="MetaOT-Bold" charset="0"/>
              </a:rPr>
              <a:t>WAAROM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customer journey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biedt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overzicht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van hoe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gebruikers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contact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hebben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met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dienst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hoe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deze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contacten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ervaren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 Zo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worden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probleem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-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en</a:t>
            </a:r>
            <a:r>
              <a:rPr lang="en-US" altLang="ru-RU" sz="5000" dirty="0">
                <a:solidFill>
                  <a:srgbClr val="343434"/>
                </a:solidFill>
                <a:latin typeface="MetaOT-Bold" charset="0"/>
                <a:sym typeface="MetaOT-Bold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Bold" charset="0"/>
                <a:sym typeface="MetaOT-Bold" charset="0"/>
              </a:rPr>
              <a:t>kansgebieden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r>
              <a:rPr lang="en-US" altLang="ru-RU" sz="5000" dirty="0" err="1">
                <a:solidFill>
                  <a:srgbClr val="343434"/>
                </a:solidFill>
                <a:latin typeface="MetaOT-Normal" charset="0"/>
                <a:sym typeface="MetaOT-Normal" charset="0"/>
              </a:rPr>
              <a:t>zichtbaar</a:t>
            </a:r>
            <a:r>
              <a:rPr lang="en-US" altLang="ru-RU" sz="5000" dirty="0">
                <a:solidFill>
                  <a:srgbClr val="343434"/>
                </a:solidFill>
                <a:latin typeface="MetaOT-Normal" charset="0"/>
                <a:sym typeface="MetaOT-Normal" charset="0"/>
              </a:rPr>
              <a:t>.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ru-RU" sz="5000">
                <a:solidFill>
                  <a:srgbClr val="343434"/>
                </a:solidFill>
                <a:latin typeface="MetaOT-Normal" charset="0"/>
                <a:sym typeface="MetaOT-Normal" charset="0"/>
              </a:rPr>
              <a:t> </a:t>
            </a:r>
            <a:endParaRPr lang="en-US" altLang="ru-RU" sz="5000" dirty="0">
              <a:solidFill>
                <a:srgbClr val="343434"/>
              </a:solidFill>
              <a:latin typeface="MetaOT-Normal" charset="0"/>
              <a:sym typeface="MetaOT-Normal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0"/>
            <a:ext cx="32258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27AF037-55E7-F44C-AE05-2C4A7BDD4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418" y="12708954"/>
            <a:ext cx="3016064" cy="32354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22999700" cy="172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12700" y="12331700"/>
            <a:ext cx="22783800" cy="2730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nl-NL" altLang="ru-RU"/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4356100" y="13119100"/>
            <a:ext cx="9842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en-US" altLang="ru-RU" sz="6400">
                <a:solidFill>
                  <a:schemeClr val="tx1"/>
                </a:solidFill>
                <a:latin typeface="MetaOT-Normal" charset="0"/>
                <a:sym typeface="MetaOT-Normal" charset="0"/>
              </a:rPr>
              <a:t>CONTEXTUAL INTERVIEWS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2484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el en opsomming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DCDC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3E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el en 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#5">
  <a:themeElements>
    <a:clrScheme name="Master #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5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Master #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el en opsomming">
  <a:themeElements>
    <a:clrScheme name="Titel en 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el en 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eerbaar xmlns="0a009f2b-72f9-44ae-ad63-9962b6d8bd73">false</Publiceerbaar>
    <Organisatie xmlns="0a009f2b-72f9-44ae-ad63-9962b6d8bd73">Vanmorgen</Organisatie>
    <SharedWithUsers xmlns="e8ebe57e-cbec-4a94-9a5c-0def60616b26">
      <UserInfo>
        <DisplayName/>
        <AccountId xsi:nil="true"/>
        <AccountType/>
      </UserInfo>
    </SharedWithUsers>
    <Onderwerpkeuze xmlns="0a009f2b-72f9-44ae-ad63-9962b6d8bd73">Scholing</Onderwerpkeuze>
    <Jaartal xmlns="0a009f2b-72f9-44ae-ad63-9962b6d8bd73">2013</Jaartal>
    <Statusdocument xmlns="0a009f2b-72f9-44ae-ad63-9962b6d8bd73">Definitief</Statusdocument>
    <Documenttype xmlns="0a009f2b-72f9-44ae-ad63-9962b6d8bd73">Presentatie</Documenttyp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Vanmorgen" ma:contentTypeID="0x0101009881AB7415AF7848AB3241ED7AC200DC0200BC1623AA9B679147BC5E55F8E1BC300D" ma:contentTypeVersion="14" ma:contentTypeDescription="" ma:contentTypeScope="" ma:versionID="e29d3bf11be96dcfe356b940387ba79a">
  <xsd:schema xmlns:xsd="http://www.w3.org/2001/XMLSchema" xmlns:xs="http://www.w3.org/2001/XMLSchema" xmlns:p="http://schemas.microsoft.com/office/2006/metadata/properties" xmlns:ns2="0a009f2b-72f9-44ae-ad63-9962b6d8bd73" xmlns:ns3="e8ebe57e-cbec-4a94-9a5c-0def60616b26" targetNamespace="http://schemas.microsoft.com/office/2006/metadata/properties" ma:root="true" ma:fieldsID="7161aae34497332a0b935ecb737bca08" ns2:_="" ns3:_="">
    <xsd:import namespace="0a009f2b-72f9-44ae-ad63-9962b6d8bd73"/>
    <xsd:import namespace="e8ebe57e-cbec-4a94-9a5c-0def60616b26"/>
    <xsd:element name="properties">
      <xsd:complexType>
        <xsd:sequence>
          <xsd:element name="documentManagement">
            <xsd:complexType>
              <xsd:all>
                <xsd:element ref="ns2:Organisatie" minOccurs="0"/>
                <xsd:element ref="ns2:Onderwerpkeuze" minOccurs="0"/>
                <xsd:element ref="ns2:Documenttype" minOccurs="0"/>
                <xsd:element ref="ns2:Jaartal" minOccurs="0"/>
                <xsd:element ref="ns2:Publiceerbaar" minOccurs="0"/>
                <xsd:element ref="ns2:Statusdocument" minOccurs="0"/>
                <xsd:element ref="ns3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09f2b-72f9-44ae-ad63-9962b6d8bd73" elementFormDefault="qualified">
    <xsd:import namespace="http://schemas.microsoft.com/office/2006/documentManagement/types"/>
    <xsd:import namespace="http://schemas.microsoft.com/office/infopath/2007/PartnerControls"/>
    <xsd:element name="Organisatie" ma:index="8" nillable="true" ma:displayName="Organisatie" ma:default="Vanmorgen" ma:format="Dropdown" ma:indexed="true" ma:internalName="Organisatie" ma:readOnly="false">
      <xsd:simpleType>
        <xsd:restriction base="dms:Choice">
          <xsd:enumeration value="Aaliance2"/>
          <xsd:enumeration value="Amerpoort Reinaerde"/>
          <xsd:enumeration value="Ascom"/>
          <xsd:enumeration value="Avansplus"/>
          <xsd:enumeration value="Axioncontinue"/>
          <xsd:enumeration value="Conclusion"/>
          <xsd:enumeration value="Connect zorg"/>
          <xsd:enumeration value="Futura Wonen"/>
          <xsd:enumeration value="Het Spectrum"/>
          <xsd:enumeration value="In voor Zorg"/>
          <xsd:enumeration value="IVZ275 Land van Horne"/>
          <xsd:enumeration value="IVZ297 Zorgboog"/>
          <xsd:enumeration value="IVZ299 Woonzorg Unie de Veluwe"/>
          <xsd:enumeration value="IVZ310 Philadelphia"/>
          <xsd:enumeration value="IVZ376 RIBW"/>
          <xsd:enumeration value="La Providence"/>
          <xsd:enumeration value="Livind"/>
          <xsd:enumeration value="Marga Klompe"/>
          <xsd:enumeration value="Orbis"/>
          <xsd:enumeration value="Philips Group Innovation"/>
          <xsd:enumeration value="Polos"/>
          <xsd:enumeration value="Proteion"/>
          <xsd:enumeration value="PSW"/>
          <xsd:enumeration value="Rivas Zorggroep"/>
          <xsd:enumeration value="st Anna"/>
          <xsd:enumeration value="Strukton"/>
          <xsd:enumeration value="Telezorg"/>
          <xsd:enumeration value="Tympaan"/>
          <xsd:enumeration value="Vanmorgen"/>
          <xsd:enumeration value="Vilans"/>
          <xsd:enumeration value="Vilente"/>
          <xsd:enumeration value="Vitassist"/>
          <xsd:enumeration value="Vives België"/>
          <xsd:enumeration value="zichtbare schakels Rotterdam"/>
          <xsd:enumeration value="Zorgbalans"/>
          <xsd:enumeration value="ZuidZorg"/>
        </xsd:restriction>
      </xsd:simpleType>
    </xsd:element>
    <xsd:element name="Onderwerpkeuze" ma:index="9" nillable="true" ma:displayName="Onderwerpkeuze" ma:default="Projectleiders" ma:format="Dropdown" ma:indexed="true" ma:internalName="Onderwerpkeuze">
      <xsd:simpleType>
        <xsd:restriction base="dms:Choice">
          <xsd:enumeration value="Projectleiders"/>
          <xsd:enumeration value="Directie"/>
          <xsd:enumeration value="Vilans-VanMorgen"/>
          <xsd:enumeration value="Werkoverleg"/>
          <xsd:enumeration value="Financieel"/>
          <xsd:enumeration value="Bedrijfsvoering"/>
          <xsd:enumeration value="Personeelszaken"/>
          <xsd:enumeration value="ICT"/>
          <xsd:enumeration value="Marketing en Communicatie"/>
          <xsd:enumeration value="Secretariaat"/>
          <xsd:enumeration value="Scholing"/>
          <xsd:enumeration value="Workshop"/>
        </xsd:restriction>
      </xsd:simpleType>
    </xsd:element>
    <xsd:element name="Documenttype" ma:index="10" nillable="true" ma:displayName="Documenttype" ma:default="Verslag" ma:format="Dropdown" ma:indexed="true" ma:internalName="Documenttype">
      <xsd:simpleType>
        <xsd:restriction base="dms:Choice">
          <xsd:enumeration value="Brief"/>
          <xsd:enumeration value="Logo"/>
          <xsd:enumeration value="Offerte"/>
          <xsd:enumeration value="Verslag"/>
          <xsd:enumeration value="Agenda"/>
          <xsd:enumeration value="Presentatie"/>
          <xsd:enumeration value="Factuur inkoop"/>
          <xsd:enumeration value="Factuur verkoop"/>
          <xsd:enumeration value="Protocol"/>
          <xsd:enumeration value="Procedures"/>
          <xsd:enumeration value="Overeenkomst"/>
          <xsd:enumeration value="Nieuwsbrief"/>
          <xsd:enumeration value="Publicatie"/>
          <xsd:enumeration value="Folders"/>
          <xsd:enumeration value="Werkinstructie"/>
          <xsd:enumeration value="Lijst"/>
          <xsd:enumeration value="Urenregistratie"/>
          <xsd:enumeration value="Memo"/>
          <xsd:enumeration value="Rapport"/>
        </xsd:restriction>
      </xsd:simpleType>
    </xsd:element>
    <xsd:element name="Jaartal" ma:index="11" nillable="true" ma:displayName="Jaartal" ma:default="2014" ma:format="Dropdown" ma:indexed="true" ma:internalName="Jaartal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</xsd:restriction>
      </xsd:simpleType>
    </xsd:element>
    <xsd:element name="Publiceerbaar" ma:index="12" nillable="true" ma:displayName="Publiceerbaar" ma:default="0" ma:internalName="Publiceerbaar">
      <xsd:simpleType>
        <xsd:restriction base="dms:Boolean"/>
      </xsd:simpleType>
    </xsd:element>
    <xsd:element name="Statusdocument" ma:index="13" nillable="true" ma:displayName="Statusdocument" ma:default="Concept" ma:format="Dropdown" ma:internalName="Statusdocument">
      <xsd:simpleType>
        <xsd:restriction base="dms:Choice">
          <xsd:enumeration value="Concept"/>
          <xsd:enumeration value="Definitief"/>
          <xsd:enumeration value="Sjabloon"/>
          <xsd:enumeration value="Gefactureer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be57e-cbec-4a94-9a5c-0def60616b2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Hint-hash delen" ma:internalName="SharingHintHash" ma:readOnly="true">
      <xsd:simpleType>
        <xsd:restriction base="dms:Text"/>
      </xsd:simpleType>
    </xsd:element>
    <xsd:element name="SharedWithDetails" ma:index="16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B27A77-66BA-40A1-A168-E20702BB25CE}">
  <ds:schemaRefs>
    <ds:schemaRef ds:uri="e8ebe57e-cbec-4a94-9a5c-0def60616b26"/>
    <ds:schemaRef ds:uri="http://www.w3.org/XML/1998/namespace"/>
    <ds:schemaRef ds:uri="0a009f2b-72f9-44ae-ad63-9962b6d8bd7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9E7ABEB-14B4-4026-B02B-C6783C5CB4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009f2b-72f9-44ae-ad63-9962b6d8bd73"/>
    <ds:schemaRef ds:uri="e8ebe57e-cbec-4a94-9a5c-0def60616b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95E166-1DD4-42E6-85A3-205C4395A174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D1AFCC1-C70E-4130-A7D2-EFDE250C40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Pages>0</Pages>
  <Words>2613</Words>
  <Characters>0</Characters>
  <Application>Microsoft Macintosh PowerPoint</Application>
  <PresentationFormat>Aangepast</PresentationFormat>
  <Lines>0</Lines>
  <Paragraphs>335</Paragraphs>
  <Slides>52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7</vt:i4>
      </vt:variant>
      <vt:variant>
        <vt:lpstr>Diatitels</vt:lpstr>
      </vt:variant>
      <vt:variant>
        <vt:i4>52</vt:i4>
      </vt:variant>
    </vt:vector>
  </HeadingPairs>
  <TitlesOfParts>
    <vt:vector size="63" baseType="lpstr">
      <vt:lpstr>Calibri</vt:lpstr>
      <vt:lpstr>Gill Sans</vt:lpstr>
      <vt:lpstr>MetaOT-Bold</vt:lpstr>
      <vt:lpstr>MetaOT-Normal</vt:lpstr>
      <vt:lpstr>Titel en opsomming</vt:lpstr>
      <vt:lpstr>Title &amp; Bullets</vt:lpstr>
      <vt:lpstr>Blank</vt:lpstr>
      <vt:lpstr>Master #5</vt:lpstr>
      <vt:lpstr>Title &amp; Subtitle</vt:lpstr>
      <vt:lpstr>1_Titel en opsomming</vt:lpstr>
      <vt:lpstr>1_Title &amp; Bullets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 tools</dc:title>
  <dc:subject/>
  <dc:creator>John Rietman</dc:creator>
  <cp:keywords/>
  <dc:description/>
  <cp:lastModifiedBy>John Rietman</cp:lastModifiedBy>
  <cp:revision>10</cp:revision>
  <cp:lastPrinted>2015-03-23T12:34:08Z</cp:lastPrinted>
  <dcterms:modified xsi:type="dcterms:W3CDTF">2019-03-19T07:50:19Z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ceerbaar">
    <vt:lpwstr>0</vt:lpwstr>
  </property>
  <property fmtid="{D5CDD505-2E9C-101B-9397-08002B2CF9AE}" pid="3" name="Statusdocument">
    <vt:lpwstr>Definitief</vt:lpwstr>
  </property>
  <property fmtid="{D5CDD505-2E9C-101B-9397-08002B2CF9AE}" pid="4" name="Onderwerpkeuze">
    <vt:lpwstr>Scholing</vt:lpwstr>
  </property>
  <property fmtid="{D5CDD505-2E9C-101B-9397-08002B2CF9AE}" pid="5" name="Documenttype">
    <vt:lpwstr>Presentatie</vt:lpwstr>
  </property>
  <property fmtid="{D5CDD505-2E9C-101B-9397-08002B2CF9AE}" pid="6" name="Organisatie">
    <vt:lpwstr>Vanmorgen</vt:lpwstr>
  </property>
  <property fmtid="{D5CDD505-2E9C-101B-9397-08002B2CF9AE}" pid="7" name="Jaartal">
    <vt:lpwstr>2013</vt:lpwstr>
  </property>
  <property fmtid="{D5CDD505-2E9C-101B-9397-08002B2CF9AE}" pid="8" name="ContentTypeId">
    <vt:lpwstr>0x0101009881AB7415AF7848AB3241ED7AC200DC0200BC1623AA9B679147BC5E55F8E1BC300D</vt:lpwstr>
  </property>
</Properties>
</file>