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3"/>
  </p:notesMasterIdLst>
  <p:sldIdLst>
    <p:sldId id="256" r:id="rId5"/>
    <p:sldId id="540" r:id="rId6"/>
    <p:sldId id="550" r:id="rId7"/>
    <p:sldId id="572" r:id="rId8"/>
    <p:sldId id="590" r:id="rId9"/>
    <p:sldId id="594" r:id="rId10"/>
    <p:sldId id="592" r:id="rId11"/>
    <p:sldId id="570" r:id="rId12"/>
    <p:sldId id="589" r:id="rId13"/>
    <p:sldId id="591" r:id="rId14"/>
    <p:sldId id="581" r:id="rId15"/>
    <p:sldId id="585" r:id="rId16"/>
    <p:sldId id="571" r:id="rId17"/>
    <p:sldId id="587" r:id="rId18"/>
    <p:sldId id="574" r:id="rId19"/>
    <p:sldId id="588" r:id="rId20"/>
    <p:sldId id="593" r:id="rId21"/>
    <p:sldId id="5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E"/>
    <a:srgbClr val="5D2366"/>
    <a:srgbClr val="E22D7E"/>
    <a:srgbClr val="F3A100"/>
    <a:srgbClr val="FFFFFF"/>
    <a:srgbClr val="75B02C"/>
    <a:srgbClr val="164588"/>
    <a:srgbClr val="CF181A"/>
    <a:srgbClr val="196A31"/>
    <a:srgbClr val="ED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62"/>
  </p:normalViewPr>
  <p:slideViewPr>
    <p:cSldViewPr snapToGrid="0">
      <p:cViewPr varScale="1">
        <p:scale>
          <a:sx n="78" d="100"/>
          <a:sy n="78" d="100"/>
        </p:scale>
        <p:origin x="850" y="4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12-12-2022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263687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224461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13</a:t>
            </a:fld>
            <a:endParaRPr lang="nl-NL"/>
          </a:p>
        </p:txBody>
      </p:sp>
    </p:spTree>
    <p:extLst>
      <p:ext uri="{BB962C8B-B14F-4D97-AF65-F5344CB8AC3E}">
        <p14:creationId xmlns:p14="http://schemas.microsoft.com/office/powerpoint/2010/main" val="299115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14</a:t>
            </a:fld>
            <a:endParaRPr lang="nl-NL"/>
          </a:p>
        </p:txBody>
      </p:sp>
    </p:spTree>
    <p:extLst>
      <p:ext uri="{BB962C8B-B14F-4D97-AF65-F5344CB8AC3E}">
        <p14:creationId xmlns:p14="http://schemas.microsoft.com/office/powerpoint/2010/main" val="363427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15</a:t>
            </a:fld>
            <a:endParaRPr lang="nl-NL"/>
          </a:p>
        </p:txBody>
      </p:sp>
    </p:spTree>
    <p:extLst>
      <p:ext uri="{BB962C8B-B14F-4D97-AF65-F5344CB8AC3E}">
        <p14:creationId xmlns:p14="http://schemas.microsoft.com/office/powerpoint/2010/main" val="51965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16</a:t>
            </a:fld>
            <a:endParaRPr lang="nl-NL"/>
          </a:p>
        </p:txBody>
      </p:sp>
    </p:spTree>
    <p:extLst>
      <p:ext uri="{BB962C8B-B14F-4D97-AF65-F5344CB8AC3E}">
        <p14:creationId xmlns:p14="http://schemas.microsoft.com/office/powerpoint/2010/main" val="198620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17</a:t>
            </a:fld>
            <a:endParaRPr lang="nl-NL"/>
          </a:p>
        </p:txBody>
      </p:sp>
    </p:spTree>
    <p:extLst>
      <p:ext uri="{BB962C8B-B14F-4D97-AF65-F5344CB8AC3E}">
        <p14:creationId xmlns:p14="http://schemas.microsoft.com/office/powerpoint/2010/main" val="260007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221784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9743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41325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168345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70479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8</a:t>
            </a:fld>
            <a:endParaRPr lang="nl-NL"/>
          </a:p>
        </p:txBody>
      </p:sp>
    </p:spTree>
    <p:extLst>
      <p:ext uri="{BB962C8B-B14F-4D97-AF65-F5344CB8AC3E}">
        <p14:creationId xmlns:p14="http://schemas.microsoft.com/office/powerpoint/2010/main" val="386038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67772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1668291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a:srcRect l="14706" t="1" b="1"/>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oto%20door%20Artem%20Podrez:%20https:/www.pexels.com/nl-nl/foto/vrouw-laptop-browsen-verbinding-449213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a%20href=%22https:/www.flaticon.com/free-icons/goal%22%20title=%22goal%20icons%22%3eGoal%20icons%20created%20by%20Freepik%20-%20Flaticon%3c/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a%20href=%22https:/www.flaticon.com/free-icons/emoji%22%20title=%22emoji%20icons%22%3eEmoji%20icons%20created%20by%20Ruslan%20Babkin%20-%20Flaticon%3c/a"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a%20href=%22https:/www.flaticon.com/free-icons/emoji%22%20title=%22emoji%20icons%22%3eEmoji%20icons%20created%20by%20Ruslan%20Babkin%20-%20Flaticon%3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a%20href=%22https:/www.flaticon.com/free-icons/excel%22%20title=%22excel%20icons%22%3eExcel%20icons%20created%20by%20Pixel%20perfect%20-%20Flaticon%3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a%20href=%22https:/www.flaticon.com/free-icons/www%22%20title=%22www%20icons%22%3eWww%20icons%20created%20by%20Soodesign%20-%20Flaticon%3c/a"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a%20href=%22https:/www.flaticon.com/free-icons/brain%22%20title=%22brain%20icons%22%3eBrain%20icons%20created%20by%20Freepik%20-%20Flaticon%3c/a"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a%20href=%22https:/www.flaticon.com/free-icons/calculator%22%20title=%22calculator%20icons%22%3eCalculator%20icons%20created%20by%20Flat%20Icons%20-%20Flaticon%3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qn1TrtjVR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169430"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Excel special</a:t>
            </a:r>
            <a:endParaRPr lang="en-US" sz="3600" b="1" dirty="0"/>
          </a:p>
        </p:txBody>
      </p:sp>
      <p:pic>
        <p:nvPicPr>
          <p:cNvPr id="5" name="Afbeelding 4">
            <a:hlinkClick r:id="rId3"/>
            <a:extLst>
              <a:ext uri="{FF2B5EF4-FFF2-40B4-BE49-F238E27FC236}">
                <a16:creationId xmlns:a16="http://schemas.microsoft.com/office/drawing/2014/main" id="{79765968-23C8-46B7-A35C-C8BAE8009C8D}"/>
              </a:ext>
            </a:extLst>
          </p:cNvPr>
          <p:cNvPicPr>
            <a:picLocks noChangeAspect="1"/>
          </p:cNvPicPr>
          <p:nvPr/>
        </p:nvPicPr>
        <p:blipFill rotWithShape="1">
          <a:blip r:embed="rId4"/>
          <a:srcRect l="7399" r="17077"/>
          <a:stretch/>
        </p:blipFill>
        <p:spPr>
          <a:xfrm>
            <a:off x="6096000" y="2079811"/>
            <a:ext cx="6415323" cy="4778189"/>
          </a:xfrm>
          <a:prstGeom prst="rect">
            <a:avLst/>
          </a:prstGeom>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Makkelijk rekenen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916272" y="1461247"/>
            <a:ext cx="4352364" cy="4428564"/>
          </a:xfrm>
        </p:spPr>
        <p:txBody>
          <a:bodyPr>
            <a:normAutofit fontScale="77500" lnSpcReduction="20000"/>
          </a:bodyPr>
          <a:lstStyle/>
          <a:p>
            <a:pPr marL="0" indent="0" algn="l" fontAlgn="base">
              <a:buNone/>
            </a:pPr>
            <a:r>
              <a:rPr lang="nl-NL" dirty="0"/>
              <a:t>Je hebt een reeks getallen in Excel. Nu wil je een paar van die getallen (of de hele reeks) bij elkaar optellen en snel de uitkomst zien. </a:t>
            </a:r>
            <a:br>
              <a:rPr lang="nl-NL" dirty="0"/>
            </a:br>
            <a:r>
              <a:rPr lang="nl-NL" dirty="0"/>
              <a:t>Excel heeft daarvoor een optie in de statusbalk. </a:t>
            </a:r>
            <a:br>
              <a:rPr lang="nl-NL" dirty="0"/>
            </a:br>
            <a:br>
              <a:rPr lang="nl-NL" dirty="0"/>
            </a:br>
            <a:r>
              <a:rPr lang="nl-NL" dirty="0"/>
              <a:t>Wedden dat het je nog niet was opgevallen? Maar probeer de volgende tip eens:</a:t>
            </a:r>
          </a:p>
          <a:p>
            <a:pPr marL="0" indent="0" algn="l" fontAlgn="base">
              <a:buNone/>
            </a:pPr>
            <a:r>
              <a:rPr lang="nl-NL" dirty="0"/>
              <a:t>Selecteer een paar getallen in Excel.</a:t>
            </a:r>
          </a:p>
          <a:p>
            <a:pPr marL="0" indent="0" algn="l" fontAlgn="base">
              <a:buNone/>
            </a:pPr>
            <a:r>
              <a:rPr lang="nl-NL" dirty="0"/>
              <a:t>Kijk rechtsonder op de statusbalk.</a:t>
            </a:r>
          </a:p>
          <a:p>
            <a:pPr marL="0" indent="0" algn="l" fontAlgn="base">
              <a:buNone/>
            </a:pPr>
            <a:r>
              <a:rPr lang="nl-NL" dirty="0"/>
              <a:t>Je ziet het gemiddelde, het aantal geselecteerde getallen en de uitkomst van de som.</a:t>
            </a:r>
          </a:p>
          <a:p>
            <a:pPr marL="0" indent="0" algn="l">
              <a:buNone/>
            </a:pPr>
            <a:r>
              <a:rPr lang="nl-NL" dirty="0"/>
              <a:t> </a:t>
            </a:r>
          </a:p>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pic>
        <p:nvPicPr>
          <p:cNvPr id="5" name="Afbeelding 4">
            <a:extLst>
              <a:ext uri="{FF2B5EF4-FFF2-40B4-BE49-F238E27FC236}">
                <a16:creationId xmlns:a16="http://schemas.microsoft.com/office/drawing/2014/main" id="{35F86BBC-210F-4C08-8D40-D18A48E5C806}"/>
              </a:ext>
            </a:extLst>
          </p:cNvPr>
          <p:cNvPicPr>
            <a:picLocks noChangeAspect="1"/>
          </p:cNvPicPr>
          <p:nvPr/>
        </p:nvPicPr>
        <p:blipFill>
          <a:blip r:embed="rId3"/>
          <a:stretch>
            <a:fillRect/>
          </a:stretch>
        </p:blipFill>
        <p:spPr>
          <a:xfrm>
            <a:off x="731040" y="1077267"/>
            <a:ext cx="5624936" cy="4812544"/>
          </a:xfrm>
          <a:prstGeom prst="rect">
            <a:avLst/>
          </a:prstGeom>
        </p:spPr>
      </p:pic>
    </p:spTree>
    <p:extLst>
      <p:ext uri="{BB962C8B-B14F-4D97-AF65-F5344CB8AC3E}">
        <p14:creationId xmlns:p14="http://schemas.microsoft.com/office/powerpoint/2010/main" val="375988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Knippen, kopiëren en plakken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Je kan formules makkelijk kopiëren naar de volgende cel. </a:t>
            </a:r>
          </a:p>
          <a:p>
            <a:pPr marL="0" indent="0" algn="l">
              <a:buNone/>
            </a:pPr>
            <a:r>
              <a:rPr lang="nl-NL" dirty="0"/>
              <a:t>Met de </a:t>
            </a:r>
            <a:r>
              <a:rPr lang="nl-NL" dirty="0" err="1"/>
              <a:t>snelknoppen</a:t>
            </a:r>
            <a:r>
              <a:rPr lang="nl-NL" dirty="0"/>
              <a:t>, of met het groene kruisje in de hoek van elk vakje</a:t>
            </a:r>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3756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6360938" y="5587714"/>
            <a:ext cx="735106" cy="369332"/>
          </a:xfrm>
          <a:prstGeom prst="rect">
            <a:avLst/>
          </a:prstGeom>
          <a:noFill/>
        </p:spPr>
        <p:txBody>
          <a:bodyPr wrap="square" rtlCol="0">
            <a:spAutoFit/>
          </a:bodyPr>
          <a:lstStyle/>
          <a:p>
            <a:r>
              <a:rPr lang="nl-NL" dirty="0"/>
              <a:t>CTRL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5" name="Tekstvak 24">
            <a:extLst>
              <a:ext uri="{FF2B5EF4-FFF2-40B4-BE49-F238E27FC236}">
                <a16:creationId xmlns:a16="http://schemas.microsoft.com/office/drawing/2014/main" id="{6C01A971-80F7-44A3-AE2B-9361D8E5BE42}"/>
              </a:ext>
            </a:extLst>
          </p:cNvPr>
          <p:cNvSpPr txBox="1"/>
          <p:nvPr/>
        </p:nvSpPr>
        <p:spPr>
          <a:xfrm>
            <a:off x="9405570" y="3005566"/>
            <a:ext cx="1027076" cy="369332"/>
          </a:xfrm>
          <a:prstGeom prst="rect">
            <a:avLst/>
          </a:prstGeom>
          <a:noFill/>
        </p:spPr>
        <p:txBody>
          <a:bodyPr wrap="none" rtlCol="0">
            <a:spAutoFit/>
          </a:bodyPr>
          <a:lstStyle/>
          <a:p>
            <a:r>
              <a:rPr lang="nl-NL" dirty="0"/>
              <a:t>Kopiëren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9431341" y="4220863"/>
            <a:ext cx="956929" cy="369332"/>
          </a:xfrm>
          <a:prstGeom prst="rect">
            <a:avLst/>
          </a:prstGeom>
          <a:noFill/>
        </p:spPr>
        <p:txBody>
          <a:bodyPr wrap="none" rtlCol="0">
            <a:spAutoFit/>
          </a:bodyPr>
          <a:lstStyle/>
          <a:p>
            <a:r>
              <a:rPr lang="nl-NL" dirty="0"/>
              <a:t>Knippen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9483279" y="5436160"/>
            <a:ext cx="904991" cy="369332"/>
          </a:xfrm>
          <a:prstGeom prst="rect">
            <a:avLst/>
          </a:prstGeom>
          <a:noFill/>
        </p:spPr>
        <p:txBody>
          <a:bodyPr wrap="none" rtlCol="0">
            <a:spAutoFit/>
          </a:bodyPr>
          <a:lstStyle/>
          <a:p>
            <a:r>
              <a:rPr lang="nl-NL" dirty="0"/>
              <a:t>Plakken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
        <p:nvSpPr>
          <p:cNvPr id="37" name="Tekstvak 36">
            <a:extLst>
              <a:ext uri="{FF2B5EF4-FFF2-40B4-BE49-F238E27FC236}">
                <a16:creationId xmlns:a16="http://schemas.microsoft.com/office/drawing/2014/main" id="{662EDE1D-5A9B-4D0D-A2EF-A240D1426D84}"/>
              </a:ext>
            </a:extLst>
          </p:cNvPr>
          <p:cNvSpPr txBox="1"/>
          <p:nvPr/>
        </p:nvSpPr>
        <p:spPr>
          <a:xfrm>
            <a:off x="6348763" y="3108066"/>
            <a:ext cx="735106" cy="369332"/>
          </a:xfrm>
          <a:prstGeom prst="rect">
            <a:avLst/>
          </a:prstGeom>
          <a:noFill/>
        </p:spPr>
        <p:txBody>
          <a:bodyPr wrap="square" rtlCol="0">
            <a:spAutoFit/>
          </a:bodyPr>
          <a:lstStyle/>
          <a:p>
            <a:r>
              <a:rPr lang="nl-NL" dirty="0"/>
              <a:t>CTRL </a:t>
            </a:r>
          </a:p>
        </p:txBody>
      </p:sp>
      <p:sp>
        <p:nvSpPr>
          <p:cNvPr id="38" name="Tekstvak 37">
            <a:extLst>
              <a:ext uri="{FF2B5EF4-FFF2-40B4-BE49-F238E27FC236}">
                <a16:creationId xmlns:a16="http://schemas.microsoft.com/office/drawing/2014/main" id="{AD497F75-BE51-4109-ACA9-F293BC0AB65B}"/>
              </a:ext>
            </a:extLst>
          </p:cNvPr>
          <p:cNvSpPr txBox="1"/>
          <p:nvPr/>
        </p:nvSpPr>
        <p:spPr>
          <a:xfrm>
            <a:off x="6324329" y="4355216"/>
            <a:ext cx="735106" cy="369332"/>
          </a:xfrm>
          <a:prstGeom prst="rect">
            <a:avLst/>
          </a:prstGeom>
          <a:noFill/>
        </p:spPr>
        <p:txBody>
          <a:bodyPr wrap="square" rtlCol="0">
            <a:spAutoFit/>
          </a:bodyPr>
          <a:lstStyle/>
          <a:p>
            <a:r>
              <a:rPr lang="nl-NL" dirty="0"/>
              <a:t>CTRL </a:t>
            </a:r>
          </a:p>
        </p:txBody>
      </p:sp>
      <p:sp>
        <p:nvSpPr>
          <p:cNvPr id="39" name="Tekstvak 38">
            <a:extLst>
              <a:ext uri="{FF2B5EF4-FFF2-40B4-BE49-F238E27FC236}">
                <a16:creationId xmlns:a16="http://schemas.microsoft.com/office/drawing/2014/main" id="{9ABB072D-BCF2-4FCA-BB04-3AFDFFB297F6}"/>
              </a:ext>
            </a:extLst>
          </p:cNvPr>
          <p:cNvSpPr txBox="1"/>
          <p:nvPr/>
        </p:nvSpPr>
        <p:spPr>
          <a:xfrm>
            <a:off x="7906868" y="3102480"/>
            <a:ext cx="708212" cy="369332"/>
          </a:xfrm>
          <a:prstGeom prst="rect">
            <a:avLst/>
          </a:prstGeom>
          <a:noFill/>
        </p:spPr>
        <p:txBody>
          <a:bodyPr wrap="square" rtlCol="0">
            <a:spAutoFit/>
          </a:bodyPr>
          <a:lstStyle/>
          <a:p>
            <a:r>
              <a:rPr lang="nl-NL" dirty="0"/>
              <a:t>C </a:t>
            </a:r>
          </a:p>
        </p:txBody>
      </p:sp>
      <p:sp>
        <p:nvSpPr>
          <p:cNvPr id="40" name="Tekstvak 39">
            <a:extLst>
              <a:ext uri="{FF2B5EF4-FFF2-40B4-BE49-F238E27FC236}">
                <a16:creationId xmlns:a16="http://schemas.microsoft.com/office/drawing/2014/main" id="{B17ED4F4-32EC-4A6B-AC34-132AF3A6A589}"/>
              </a:ext>
            </a:extLst>
          </p:cNvPr>
          <p:cNvSpPr txBox="1"/>
          <p:nvPr/>
        </p:nvSpPr>
        <p:spPr>
          <a:xfrm>
            <a:off x="7915470" y="5587714"/>
            <a:ext cx="708212" cy="369332"/>
          </a:xfrm>
          <a:prstGeom prst="rect">
            <a:avLst/>
          </a:prstGeom>
          <a:noFill/>
        </p:spPr>
        <p:txBody>
          <a:bodyPr wrap="square" rtlCol="0">
            <a:spAutoFit/>
          </a:bodyPr>
          <a:lstStyle/>
          <a:p>
            <a:r>
              <a:rPr lang="nl-NL" dirty="0"/>
              <a:t>V </a:t>
            </a:r>
          </a:p>
        </p:txBody>
      </p:sp>
      <p:sp>
        <p:nvSpPr>
          <p:cNvPr id="41" name="Tekstvak 40">
            <a:extLst>
              <a:ext uri="{FF2B5EF4-FFF2-40B4-BE49-F238E27FC236}">
                <a16:creationId xmlns:a16="http://schemas.microsoft.com/office/drawing/2014/main" id="{7AD3AAC2-98E6-4B85-A55E-D88C9B9089BF}"/>
              </a:ext>
            </a:extLst>
          </p:cNvPr>
          <p:cNvSpPr txBox="1"/>
          <p:nvPr/>
        </p:nvSpPr>
        <p:spPr>
          <a:xfrm>
            <a:off x="7935200" y="4335145"/>
            <a:ext cx="708212" cy="369332"/>
          </a:xfrm>
          <a:prstGeom prst="rect">
            <a:avLst/>
          </a:prstGeom>
          <a:noFill/>
        </p:spPr>
        <p:txBody>
          <a:bodyPr wrap="square" rtlCol="0">
            <a:spAutoFit/>
          </a:bodyPr>
          <a:lstStyle/>
          <a:p>
            <a:r>
              <a:rPr lang="nl-NL" dirty="0"/>
              <a:t>X </a:t>
            </a:r>
          </a:p>
        </p:txBody>
      </p:sp>
      <p:pic>
        <p:nvPicPr>
          <p:cNvPr id="7" name="Afbeelding 6">
            <a:hlinkClick r:id="rId3" action="ppaction://hlinkfile"/>
            <a:extLst>
              <a:ext uri="{FF2B5EF4-FFF2-40B4-BE49-F238E27FC236}">
                <a16:creationId xmlns:a16="http://schemas.microsoft.com/office/drawing/2014/main" id="{365DB016-6F92-4D7E-94A0-A93FF89F2FF5}"/>
              </a:ext>
            </a:extLst>
          </p:cNvPr>
          <p:cNvPicPr>
            <a:picLocks noChangeAspect="1"/>
          </p:cNvPicPr>
          <p:nvPr/>
        </p:nvPicPr>
        <p:blipFill>
          <a:blip r:embed="rId4"/>
          <a:stretch>
            <a:fillRect/>
          </a:stretch>
        </p:blipFill>
        <p:spPr>
          <a:xfrm rot="722824">
            <a:off x="8216429" y="1089928"/>
            <a:ext cx="1192392" cy="1192392"/>
          </a:xfrm>
          <a:prstGeom prst="rect">
            <a:avLst/>
          </a:prstGeom>
        </p:spPr>
      </p:pic>
      <p:pic>
        <p:nvPicPr>
          <p:cNvPr id="32" name="Afbeelding 31">
            <a:extLst>
              <a:ext uri="{FF2B5EF4-FFF2-40B4-BE49-F238E27FC236}">
                <a16:creationId xmlns:a16="http://schemas.microsoft.com/office/drawing/2014/main" id="{BD30BD1E-0912-445D-B0C6-6742161C2279}"/>
              </a:ext>
            </a:extLst>
          </p:cNvPr>
          <p:cNvPicPr>
            <a:picLocks noChangeAspect="1"/>
          </p:cNvPicPr>
          <p:nvPr/>
        </p:nvPicPr>
        <p:blipFill>
          <a:blip r:embed="rId5"/>
          <a:stretch>
            <a:fillRect/>
          </a:stretch>
        </p:blipFill>
        <p:spPr>
          <a:xfrm>
            <a:off x="3803895" y="3569240"/>
            <a:ext cx="1896541" cy="2655156"/>
          </a:xfrm>
          <a:prstGeom prst="rect">
            <a:avLst/>
          </a:prstGeom>
        </p:spPr>
      </p:pic>
      <p:sp>
        <p:nvSpPr>
          <p:cNvPr id="28" name="Tekstvak 27">
            <a:extLst>
              <a:ext uri="{FF2B5EF4-FFF2-40B4-BE49-F238E27FC236}">
                <a16:creationId xmlns:a16="http://schemas.microsoft.com/office/drawing/2014/main" id="{D63CD516-34D3-4378-B514-D13FC3A611C2}"/>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08300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Optellingen doortrekken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7343944" y="1532965"/>
            <a:ext cx="4352364" cy="4428564"/>
          </a:xfrm>
        </p:spPr>
        <p:txBody>
          <a:bodyPr>
            <a:normAutofit/>
          </a:bodyPr>
          <a:lstStyle/>
          <a:p>
            <a:pPr marL="0" indent="0" algn="l">
              <a:buNone/>
            </a:pPr>
            <a:r>
              <a:rPr lang="nl-NL" dirty="0"/>
              <a:t>Met het groene kruisje kan je ook makkelijk optellingen doortrekken. </a:t>
            </a:r>
          </a:p>
          <a:p>
            <a:pPr marL="0" indent="0" algn="l">
              <a:buNone/>
            </a:pPr>
            <a:r>
              <a:rPr lang="nl-NL" dirty="0"/>
              <a:t>Dit gaat zo automatisch, met getallen, of bijvoorbeeld data. </a:t>
            </a:r>
          </a:p>
          <a:p>
            <a:pPr marL="0" indent="0" algn="l">
              <a:buNone/>
            </a:pPr>
            <a:endParaRPr lang="nl-NL" dirty="0"/>
          </a:p>
          <a:p>
            <a:pPr marL="0" indent="0" algn="l">
              <a:buNone/>
            </a:pPr>
            <a:r>
              <a:rPr lang="nl-NL" dirty="0"/>
              <a:t>Je typt bijv. 1 en 2 en ‘trekt’ dan aan het groene kruisje</a:t>
            </a:r>
          </a:p>
        </p:txBody>
      </p:sp>
      <p:pic>
        <p:nvPicPr>
          <p:cNvPr id="5" name="Afbeelding 4">
            <a:extLst>
              <a:ext uri="{FF2B5EF4-FFF2-40B4-BE49-F238E27FC236}">
                <a16:creationId xmlns:a16="http://schemas.microsoft.com/office/drawing/2014/main" id="{C01EE896-9BB6-42EC-8233-9136A6FA7004}"/>
              </a:ext>
            </a:extLst>
          </p:cNvPr>
          <p:cNvPicPr>
            <a:picLocks noChangeAspect="1"/>
          </p:cNvPicPr>
          <p:nvPr/>
        </p:nvPicPr>
        <p:blipFill>
          <a:blip r:embed="rId3"/>
          <a:stretch>
            <a:fillRect/>
          </a:stretch>
        </p:blipFill>
        <p:spPr>
          <a:xfrm>
            <a:off x="838200" y="1758647"/>
            <a:ext cx="1641522" cy="1820455"/>
          </a:xfrm>
          <a:prstGeom prst="rect">
            <a:avLst/>
          </a:prstGeom>
        </p:spPr>
      </p:pic>
      <p:pic>
        <p:nvPicPr>
          <p:cNvPr id="9" name="Afbeelding 8">
            <a:extLst>
              <a:ext uri="{FF2B5EF4-FFF2-40B4-BE49-F238E27FC236}">
                <a16:creationId xmlns:a16="http://schemas.microsoft.com/office/drawing/2014/main" id="{F0492337-2021-467F-BECC-49972DBB4DAB}"/>
              </a:ext>
            </a:extLst>
          </p:cNvPr>
          <p:cNvPicPr>
            <a:picLocks noChangeAspect="1"/>
          </p:cNvPicPr>
          <p:nvPr/>
        </p:nvPicPr>
        <p:blipFill>
          <a:blip r:embed="rId4"/>
          <a:stretch>
            <a:fillRect/>
          </a:stretch>
        </p:blipFill>
        <p:spPr>
          <a:xfrm>
            <a:off x="3249006" y="1758647"/>
            <a:ext cx="1520941" cy="3679229"/>
          </a:xfrm>
          <a:prstGeom prst="rect">
            <a:avLst/>
          </a:prstGeom>
        </p:spPr>
      </p:pic>
      <p:sp>
        <p:nvSpPr>
          <p:cNvPr id="7" name="Tekstvak 6">
            <a:extLst>
              <a:ext uri="{FF2B5EF4-FFF2-40B4-BE49-F238E27FC236}">
                <a16:creationId xmlns:a16="http://schemas.microsoft.com/office/drawing/2014/main" id="{B67516F0-7FA3-4028-B441-78866F91C3D4}"/>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8" name="Afbeelding 7">
            <a:hlinkClick r:id="rId5" action="ppaction://hlinkfile"/>
            <a:extLst>
              <a:ext uri="{FF2B5EF4-FFF2-40B4-BE49-F238E27FC236}">
                <a16:creationId xmlns:a16="http://schemas.microsoft.com/office/drawing/2014/main" id="{B6E6000F-88E6-4EC1-BCF5-AFDB3D9750FF}"/>
              </a:ext>
            </a:extLst>
          </p:cNvPr>
          <p:cNvPicPr>
            <a:picLocks noChangeAspect="1"/>
          </p:cNvPicPr>
          <p:nvPr/>
        </p:nvPicPr>
        <p:blipFill>
          <a:blip r:embed="rId6"/>
          <a:stretch>
            <a:fillRect/>
          </a:stretch>
        </p:blipFill>
        <p:spPr>
          <a:xfrm rot="20615692">
            <a:off x="799618" y="4027730"/>
            <a:ext cx="1501223" cy="1501223"/>
          </a:xfrm>
          <a:prstGeom prst="rect">
            <a:avLst/>
          </a:prstGeom>
        </p:spPr>
      </p:pic>
    </p:spTree>
    <p:extLst>
      <p:ext uri="{BB962C8B-B14F-4D97-AF65-F5344CB8AC3E}">
        <p14:creationId xmlns:p14="http://schemas.microsoft.com/office/powerpoint/2010/main" val="17337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Keuzelijst maken met gegevensvalidatie</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444033" y="1260202"/>
            <a:ext cx="11514884" cy="1308847"/>
          </a:xfrm>
        </p:spPr>
        <p:txBody>
          <a:bodyPr>
            <a:normAutofit fontScale="92500" lnSpcReduction="10000"/>
          </a:bodyPr>
          <a:lstStyle/>
          <a:p>
            <a:pPr marL="0" indent="0" algn="l">
              <a:buNone/>
            </a:pPr>
            <a:r>
              <a:rPr lang="nl-NL" dirty="0"/>
              <a:t>Je kan vaste waarden in een tabel laten invullen met ‘gegevensvalidatie’</a:t>
            </a:r>
          </a:p>
          <a:p>
            <a:pPr marL="0" indent="0" algn="l">
              <a:buNone/>
            </a:pPr>
            <a:r>
              <a:rPr lang="nl-NL" dirty="0"/>
              <a:t>Maak eerst een tweede tabblad aan met de waarden die je wil </a:t>
            </a:r>
          </a:p>
          <a:p>
            <a:pPr marL="0" indent="0" algn="l">
              <a:buNone/>
            </a:pPr>
            <a:r>
              <a:rPr lang="nl-NL" dirty="0"/>
              <a:t>Selecteer de kolom waar je de gegevens wil vullen en klik dan op ‘gegevensvalidatie’</a:t>
            </a:r>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p:txBody>
      </p:sp>
      <p:pic>
        <p:nvPicPr>
          <p:cNvPr id="7" name="Afbeelding 6">
            <a:extLst>
              <a:ext uri="{FF2B5EF4-FFF2-40B4-BE49-F238E27FC236}">
                <a16:creationId xmlns:a16="http://schemas.microsoft.com/office/drawing/2014/main" id="{2B82482F-8C5C-4696-87BA-15BBFB779814}"/>
              </a:ext>
            </a:extLst>
          </p:cNvPr>
          <p:cNvPicPr>
            <a:picLocks noChangeAspect="1"/>
          </p:cNvPicPr>
          <p:nvPr/>
        </p:nvPicPr>
        <p:blipFill>
          <a:blip r:embed="rId3"/>
          <a:stretch>
            <a:fillRect/>
          </a:stretch>
        </p:blipFill>
        <p:spPr>
          <a:xfrm>
            <a:off x="4997287" y="2934673"/>
            <a:ext cx="6282396" cy="3105583"/>
          </a:xfrm>
          <a:prstGeom prst="rect">
            <a:avLst/>
          </a:prstGeom>
        </p:spPr>
      </p:pic>
      <p:pic>
        <p:nvPicPr>
          <p:cNvPr id="17" name="Afbeelding 16">
            <a:extLst>
              <a:ext uri="{FF2B5EF4-FFF2-40B4-BE49-F238E27FC236}">
                <a16:creationId xmlns:a16="http://schemas.microsoft.com/office/drawing/2014/main" id="{893275B6-55BE-43C0-AB40-4EC6D9142DF3}"/>
              </a:ext>
            </a:extLst>
          </p:cNvPr>
          <p:cNvPicPr>
            <a:picLocks noChangeAspect="1"/>
          </p:cNvPicPr>
          <p:nvPr/>
        </p:nvPicPr>
        <p:blipFill>
          <a:blip r:embed="rId4"/>
          <a:stretch>
            <a:fillRect/>
          </a:stretch>
        </p:blipFill>
        <p:spPr>
          <a:xfrm>
            <a:off x="912317" y="3057658"/>
            <a:ext cx="1743318" cy="2105319"/>
          </a:xfrm>
          <a:prstGeom prst="rect">
            <a:avLst/>
          </a:prstGeom>
        </p:spPr>
      </p:pic>
      <p:sp>
        <p:nvSpPr>
          <p:cNvPr id="8" name="Tekstvak 7">
            <a:extLst>
              <a:ext uri="{FF2B5EF4-FFF2-40B4-BE49-F238E27FC236}">
                <a16:creationId xmlns:a16="http://schemas.microsoft.com/office/drawing/2014/main" id="{CE659330-27B3-405B-AA56-CDF4C2D6F4F5}"/>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860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Keuzelijst maken met gegevensvalidatie</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59186" y="1112388"/>
            <a:ext cx="10515599" cy="2177659"/>
          </a:xfrm>
        </p:spPr>
        <p:txBody>
          <a:bodyPr>
            <a:normAutofit fontScale="92500" lnSpcReduction="20000"/>
          </a:bodyPr>
          <a:lstStyle/>
          <a:p>
            <a:pPr marL="0" indent="0" algn="l">
              <a:buNone/>
            </a:pPr>
            <a:r>
              <a:rPr lang="nl-NL" dirty="0"/>
              <a:t>Klik bij instellingen op ‘lijst’ </a:t>
            </a:r>
          </a:p>
          <a:p>
            <a:pPr marL="0" indent="0" algn="l">
              <a:buNone/>
            </a:pPr>
            <a:r>
              <a:rPr lang="nl-NL" dirty="0"/>
              <a:t>En dan op het pijltje bij bron </a:t>
            </a:r>
          </a:p>
          <a:p>
            <a:pPr marL="0" indent="0" algn="l">
              <a:buNone/>
            </a:pPr>
            <a:r>
              <a:rPr lang="nl-NL" dirty="0"/>
              <a:t>Ga haar het juiste tabblad en selecteer de waarden. </a:t>
            </a:r>
          </a:p>
          <a:p>
            <a:pPr marL="0" indent="0" algn="l">
              <a:buNone/>
            </a:pPr>
            <a:r>
              <a:rPr lang="nl-NL" dirty="0"/>
              <a:t>Klik dan op enter. </a:t>
            </a:r>
          </a:p>
          <a:p>
            <a:pPr marL="0" indent="0" algn="l">
              <a:buNone/>
            </a:pPr>
            <a:r>
              <a:rPr lang="nl-NL" dirty="0"/>
              <a:t>Je kan dan alleen nog kiezen uit de vooringestelde lijst. </a:t>
            </a:r>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p:txBody>
      </p:sp>
      <p:pic>
        <p:nvPicPr>
          <p:cNvPr id="13" name="Afbeelding 12">
            <a:extLst>
              <a:ext uri="{FF2B5EF4-FFF2-40B4-BE49-F238E27FC236}">
                <a16:creationId xmlns:a16="http://schemas.microsoft.com/office/drawing/2014/main" id="{84415632-4AF8-452A-9A38-0DA897755441}"/>
              </a:ext>
            </a:extLst>
          </p:cNvPr>
          <p:cNvPicPr>
            <a:picLocks noChangeAspect="1"/>
          </p:cNvPicPr>
          <p:nvPr/>
        </p:nvPicPr>
        <p:blipFill>
          <a:blip r:embed="rId3"/>
          <a:stretch>
            <a:fillRect/>
          </a:stretch>
        </p:blipFill>
        <p:spPr>
          <a:xfrm>
            <a:off x="3482787" y="4013935"/>
            <a:ext cx="4609125" cy="1731677"/>
          </a:xfrm>
          <a:prstGeom prst="rect">
            <a:avLst/>
          </a:prstGeom>
        </p:spPr>
      </p:pic>
      <p:pic>
        <p:nvPicPr>
          <p:cNvPr id="15" name="Afbeelding 14">
            <a:extLst>
              <a:ext uri="{FF2B5EF4-FFF2-40B4-BE49-F238E27FC236}">
                <a16:creationId xmlns:a16="http://schemas.microsoft.com/office/drawing/2014/main" id="{7CC8186A-F3AF-43A5-BABB-2B7EAD7F2F00}"/>
              </a:ext>
            </a:extLst>
          </p:cNvPr>
          <p:cNvPicPr>
            <a:picLocks noChangeAspect="1"/>
          </p:cNvPicPr>
          <p:nvPr/>
        </p:nvPicPr>
        <p:blipFill>
          <a:blip r:embed="rId4"/>
          <a:stretch>
            <a:fillRect/>
          </a:stretch>
        </p:blipFill>
        <p:spPr>
          <a:xfrm>
            <a:off x="8643729" y="3429000"/>
            <a:ext cx="3089933" cy="2596180"/>
          </a:xfrm>
          <a:prstGeom prst="rect">
            <a:avLst/>
          </a:prstGeom>
        </p:spPr>
      </p:pic>
      <p:pic>
        <p:nvPicPr>
          <p:cNvPr id="4" name="Afbeelding 3">
            <a:extLst>
              <a:ext uri="{FF2B5EF4-FFF2-40B4-BE49-F238E27FC236}">
                <a16:creationId xmlns:a16="http://schemas.microsoft.com/office/drawing/2014/main" id="{E13E8BBD-A929-45BD-8F15-B1805029D7D9}"/>
              </a:ext>
            </a:extLst>
          </p:cNvPr>
          <p:cNvPicPr>
            <a:picLocks noChangeAspect="1"/>
          </p:cNvPicPr>
          <p:nvPr/>
        </p:nvPicPr>
        <p:blipFill>
          <a:blip r:embed="rId5"/>
          <a:stretch>
            <a:fillRect/>
          </a:stretch>
        </p:blipFill>
        <p:spPr>
          <a:xfrm>
            <a:off x="184181" y="3407918"/>
            <a:ext cx="3089933" cy="2597108"/>
          </a:xfrm>
          <a:prstGeom prst="rect">
            <a:avLst/>
          </a:prstGeom>
        </p:spPr>
      </p:pic>
      <p:sp>
        <p:nvSpPr>
          <p:cNvPr id="7" name="Tekstvak 6">
            <a:extLst>
              <a:ext uri="{FF2B5EF4-FFF2-40B4-BE49-F238E27FC236}">
                <a16:creationId xmlns:a16="http://schemas.microsoft.com/office/drawing/2014/main" id="{8B8D1293-0D3C-4EFE-B741-B9BE4A5E8706}"/>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51536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Sorteren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a:bodyPr>
          <a:lstStyle/>
          <a:p>
            <a:pPr marL="0" indent="0" algn="l">
              <a:buNone/>
            </a:pPr>
            <a:r>
              <a:rPr lang="nl-NL" dirty="0"/>
              <a:t>Met de functie ‘sorteren en filteren’ onder ‘start’ kun je lijsten met gegevens sorteren op alfabet of andere gegevens. </a:t>
            </a:r>
          </a:p>
          <a:p>
            <a:pPr marL="0" indent="0" algn="l">
              <a:buNone/>
            </a:pPr>
            <a:endParaRPr lang="nl-NL" dirty="0"/>
          </a:p>
        </p:txBody>
      </p:sp>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6891">
            <a:off x="9437103" y="2927803"/>
            <a:ext cx="2502738" cy="2502738"/>
          </a:xfrm>
          <a:prstGeom prst="rect">
            <a:avLst/>
          </a:prstGeom>
        </p:spPr>
      </p:pic>
      <p:pic>
        <p:nvPicPr>
          <p:cNvPr id="8" name="Afbeelding 7">
            <a:extLst>
              <a:ext uri="{FF2B5EF4-FFF2-40B4-BE49-F238E27FC236}">
                <a16:creationId xmlns:a16="http://schemas.microsoft.com/office/drawing/2014/main" id="{EE9269A3-7299-4576-8B61-86700FBF4BED}"/>
              </a:ext>
            </a:extLst>
          </p:cNvPr>
          <p:cNvPicPr>
            <a:picLocks noChangeAspect="1"/>
          </p:cNvPicPr>
          <p:nvPr/>
        </p:nvPicPr>
        <p:blipFill>
          <a:blip r:embed="rId5"/>
          <a:stretch>
            <a:fillRect/>
          </a:stretch>
        </p:blipFill>
        <p:spPr>
          <a:xfrm>
            <a:off x="1383245" y="1711853"/>
            <a:ext cx="1733792" cy="2467319"/>
          </a:xfrm>
          <a:prstGeom prst="rect">
            <a:avLst/>
          </a:prstGeom>
        </p:spPr>
      </p:pic>
      <p:sp>
        <p:nvSpPr>
          <p:cNvPr id="9" name="Tekstvak 8">
            <a:extLst>
              <a:ext uri="{FF2B5EF4-FFF2-40B4-BE49-F238E27FC236}">
                <a16:creationId xmlns:a16="http://schemas.microsoft.com/office/drawing/2014/main" id="{772B7804-74F0-4FB1-BB52-EEF3E431D08C}"/>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81115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Filter</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848416"/>
          </a:xfrm>
        </p:spPr>
        <p:txBody>
          <a:bodyPr>
            <a:normAutofit/>
          </a:bodyPr>
          <a:lstStyle/>
          <a:p>
            <a:pPr marL="0" indent="0" algn="l">
              <a:buNone/>
            </a:pPr>
            <a:r>
              <a:rPr lang="nl-NL" dirty="0"/>
              <a:t>Met de functie ‘Filter’ onder ‘start’ kun je een filter toepassen. Selecteer de betreffende kolommen en klik op ‘filter’</a:t>
            </a:r>
          </a:p>
          <a:p>
            <a:pPr marL="0" indent="0" algn="l">
              <a:buNone/>
            </a:pPr>
            <a:r>
              <a:rPr lang="nl-NL" dirty="0"/>
              <a:t>Je ziet dan pijltjes boven de kolom, door daarop te klikken krijg je opties voor sorteren en filteren. Je kan </a:t>
            </a:r>
            <a:r>
              <a:rPr lang="nl-NL" dirty="0" err="1"/>
              <a:t>bijv</a:t>
            </a:r>
            <a:r>
              <a:rPr lang="nl-NL" dirty="0"/>
              <a:t> alle mannen uit de selectie halen. </a:t>
            </a:r>
          </a:p>
          <a:p>
            <a:pPr marL="0" indent="0" algn="l">
              <a:buNone/>
            </a:pPr>
            <a:endParaRPr lang="nl-NL" dirty="0"/>
          </a:p>
        </p:txBody>
      </p:sp>
      <p:pic>
        <p:nvPicPr>
          <p:cNvPr id="10" name="Afbeelding 9">
            <a:extLst>
              <a:ext uri="{FF2B5EF4-FFF2-40B4-BE49-F238E27FC236}">
                <a16:creationId xmlns:a16="http://schemas.microsoft.com/office/drawing/2014/main" id="{14A17C13-6E63-4DA0-864C-CBD2C2FF3DF5}"/>
              </a:ext>
            </a:extLst>
          </p:cNvPr>
          <p:cNvPicPr>
            <a:picLocks noChangeAspect="1"/>
          </p:cNvPicPr>
          <p:nvPr/>
        </p:nvPicPr>
        <p:blipFill>
          <a:blip r:embed="rId3"/>
          <a:stretch>
            <a:fillRect/>
          </a:stretch>
        </p:blipFill>
        <p:spPr>
          <a:xfrm>
            <a:off x="594150" y="1568824"/>
            <a:ext cx="3311982" cy="3654852"/>
          </a:xfrm>
          <a:prstGeom prst="rect">
            <a:avLst/>
          </a:prstGeom>
        </p:spPr>
      </p:pic>
      <p:sp>
        <p:nvSpPr>
          <p:cNvPr id="8" name="Tekstvak 7">
            <a:extLst>
              <a:ext uri="{FF2B5EF4-FFF2-40B4-BE49-F238E27FC236}">
                <a16:creationId xmlns:a16="http://schemas.microsoft.com/office/drawing/2014/main" id="{CAE2DCD6-1546-4326-9C8F-029D205DB753}"/>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9" name="Afbeelding 8">
            <a:hlinkClick r:id="rId4" action="ppaction://hlinkfile"/>
            <a:extLst>
              <a:ext uri="{FF2B5EF4-FFF2-40B4-BE49-F238E27FC236}">
                <a16:creationId xmlns:a16="http://schemas.microsoft.com/office/drawing/2014/main" id="{47295560-336C-4EB7-AE63-DBDD6AF57C19}"/>
              </a:ext>
            </a:extLst>
          </p:cNvPr>
          <p:cNvPicPr>
            <a:picLocks noChangeAspect="1"/>
          </p:cNvPicPr>
          <p:nvPr/>
        </p:nvPicPr>
        <p:blipFill>
          <a:blip r:embed="rId5"/>
          <a:stretch>
            <a:fillRect/>
          </a:stretch>
        </p:blipFill>
        <p:spPr>
          <a:xfrm rot="20615692">
            <a:off x="10234536" y="3242421"/>
            <a:ext cx="1501223" cy="1501223"/>
          </a:xfrm>
          <a:prstGeom prst="rect">
            <a:avLst/>
          </a:prstGeom>
        </p:spPr>
      </p:pic>
    </p:spTree>
    <p:extLst>
      <p:ext uri="{BB962C8B-B14F-4D97-AF65-F5344CB8AC3E}">
        <p14:creationId xmlns:p14="http://schemas.microsoft.com/office/powerpoint/2010/main" val="107034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Leeftijd weergeven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365578" y="1628677"/>
            <a:ext cx="6366916"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fontAlgn="base"/>
            <a:r>
              <a:rPr lang="nl-NL" dirty="0">
                <a:solidFill>
                  <a:schemeClr val="tx1">
                    <a:lumMod val="50000"/>
                    <a:lumOff val="50000"/>
                  </a:schemeClr>
                </a:solidFill>
              </a:rPr>
              <a:t>Als je de geboortedatum van iemand kent, kan Excel de actuele leeftijd weergeven.</a:t>
            </a:r>
          </a:p>
          <a:p>
            <a:pPr algn="l" fontAlgn="base">
              <a:buFont typeface="Arial" panose="020B0604020202020204" pitchFamily="34" charset="0"/>
              <a:buChar char="•"/>
            </a:pPr>
            <a:r>
              <a:rPr lang="nl-NL" dirty="0">
                <a:solidFill>
                  <a:schemeClr val="tx1">
                    <a:lumMod val="50000"/>
                    <a:lumOff val="50000"/>
                  </a:schemeClr>
                </a:solidFill>
              </a:rPr>
              <a:t>Typ de geboortedatum (bijvoorbeeld 13-11-1955) in cel A1.</a:t>
            </a:r>
          </a:p>
          <a:p>
            <a:pPr algn="l" fontAlgn="base">
              <a:buFont typeface="Arial" panose="020B0604020202020204" pitchFamily="34" charset="0"/>
              <a:buChar char="•"/>
            </a:pPr>
            <a:r>
              <a:rPr lang="nl-NL" dirty="0">
                <a:solidFill>
                  <a:schemeClr val="tx1">
                    <a:lumMod val="50000"/>
                    <a:lumOff val="50000"/>
                  </a:schemeClr>
                </a:solidFill>
              </a:rPr>
              <a:t>Selecteer en kopieer de volgende formule met de sneltoets </a:t>
            </a:r>
            <a:r>
              <a:rPr lang="nl-NL" dirty="0" err="1">
                <a:solidFill>
                  <a:schemeClr val="tx1">
                    <a:lumMod val="50000"/>
                    <a:lumOff val="50000"/>
                  </a:schemeClr>
                </a:solidFill>
              </a:rPr>
              <a:t>Ctrl+C</a:t>
            </a:r>
            <a:r>
              <a:rPr lang="nl-NL" dirty="0">
                <a:solidFill>
                  <a:schemeClr val="tx1">
                    <a:lumMod val="50000"/>
                    <a:lumOff val="50000"/>
                  </a:schemeClr>
                </a:solidFill>
              </a:rPr>
              <a:t>: =AFRONDEN.NAAR.BENEDEN((VANDAAG()-A1)/ 365,25;0)</a:t>
            </a:r>
          </a:p>
          <a:p>
            <a:pPr algn="l" fontAlgn="base">
              <a:buFont typeface="Arial" panose="020B0604020202020204" pitchFamily="34" charset="0"/>
              <a:buChar char="•"/>
            </a:pPr>
            <a:r>
              <a:rPr lang="nl-NL" dirty="0">
                <a:solidFill>
                  <a:schemeClr val="tx1">
                    <a:lumMod val="50000"/>
                    <a:lumOff val="50000"/>
                  </a:schemeClr>
                </a:solidFill>
              </a:rPr>
              <a:t>Plak de formule met de sneltoets </a:t>
            </a:r>
            <a:r>
              <a:rPr lang="nl-NL" dirty="0" err="1">
                <a:solidFill>
                  <a:schemeClr val="tx1">
                    <a:lumMod val="50000"/>
                    <a:lumOff val="50000"/>
                  </a:schemeClr>
                </a:solidFill>
              </a:rPr>
              <a:t>Ctrl+V</a:t>
            </a:r>
            <a:r>
              <a:rPr lang="nl-NL" dirty="0">
                <a:solidFill>
                  <a:schemeClr val="tx1">
                    <a:lumMod val="50000"/>
                    <a:lumOff val="50000"/>
                  </a:schemeClr>
                </a:solidFill>
              </a:rPr>
              <a:t> in de cel waar je de leeftijd wilt zien. Wij doen dit in cel B1.</a:t>
            </a:r>
          </a:p>
          <a:p>
            <a:pPr algn="l" fontAlgn="base">
              <a:buFont typeface="Arial" panose="020B0604020202020204" pitchFamily="34" charset="0"/>
              <a:buChar char="•"/>
            </a:pPr>
            <a:r>
              <a:rPr lang="nl-NL" dirty="0">
                <a:solidFill>
                  <a:schemeClr val="tx1">
                    <a:lumMod val="50000"/>
                    <a:lumOff val="50000"/>
                  </a:schemeClr>
                </a:solidFill>
              </a:rPr>
              <a:t>Druk zo nodig op de </a:t>
            </a:r>
            <a:r>
              <a:rPr lang="nl-NL" dirty="0" err="1">
                <a:solidFill>
                  <a:schemeClr val="tx1">
                    <a:lumMod val="50000"/>
                    <a:lumOff val="50000"/>
                  </a:schemeClr>
                </a:solidFill>
              </a:rPr>
              <a:t>Enter-toets</a:t>
            </a:r>
            <a:r>
              <a:rPr lang="nl-NL" dirty="0">
                <a:solidFill>
                  <a:schemeClr val="tx1">
                    <a:lumMod val="50000"/>
                    <a:lumOff val="50000"/>
                  </a:schemeClr>
                </a:solidFill>
              </a:rPr>
              <a:t>.</a:t>
            </a:r>
          </a:p>
          <a:p>
            <a:pPr algn="l" fontAlgn="base"/>
            <a:endParaRPr lang="nl-NL" dirty="0">
              <a:solidFill>
                <a:schemeClr val="tx1">
                  <a:lumMod val="50000"/>
                  <a:lumOff val="50000"/>
                </a:schemeClr>
              </a:solidFill>
            </a:endParaRPr>
          </a:p>
          <a:p>
            <a:pPr algn="l" fontAlgn="base"/>
            <a:r>
              <a:rPr lang="nl-NL" dirty="0">
                <a:solidFill>
                  <a:schemeClr val="tx1">
                    <a:lumMod val="50000"/>
                    <a:lumOff val="50000"/>
                  </a:schemeClr>
                </a:solidFill>
              </a:rPr>
              <a:t>Let op: de formule bevat de verwijzing naar cel A1, waar de geboortedatum te vinden is. Staat de geboortedatum in een andere cel, vervang 'A1' in de formule dan door de cel waar de geboortedatum staat </a:t>
            </a:r>
          </a:p>
          <a:p>
            <a:pPr algn="l" fontAlgn="base"/>
            <a:endParaRPr lang="nl-NL" dirty="0">
              <a:solidFill>
                <a:schemeClr val="tx1">
                  <a:lumMod val="50000"/>
                  <a:lumOff val="50000"/>
                </a:schemeClr>
              </a:solidFill>
            </a:endParaRPr>
          </a:p>
          <a:p>
            <a:pPr algn="l" fontAlgn="base"/>
            <a:endParaRPr lang="nl-NL" dirty="0">
              <a:solidFill>
                <a:schemeClr val="tx1">
                  <a:lumMod val="50000"/>
                  <a:lumOff val="50000"/>
                </a:schemeClr>
              </a:solidFill>
            </a:endParaRP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92D6DD4F-EF91-477D-996A-3AD165D468FD}"/>
              </a:ext>
            </a:extLst>
          </p:cNvPr>
          <p:cNvPicPr>
            <a:picLocks noChangeAspect="1"/>
          </p:cNvPicPr>
          <p:nvPr/>
        </p:nvPicPr>
        <p:blipFill rotWithShape="1">
          <a:blip r:embed="rId4"/>
          <a:srcRect l="2931"/>
          <a:stretch/>
        </p:blipFill>
        <p:spPr>
          <a:xfrm>
            <a:off x="7002188" y="1351678"/>
            <a:ext cx="4748957" cy="3489264"/>
          </a:xfrm>
          <a:prstGeom prst="rect">
            <a:avLst/>
          </a:prstGeom>
        </p:spPr>
      </p:pic>
    </p:spTree>
    <p:extLst>
      <p:ext uri="{BB962C8B-B14F-4D97-AF65-F5344CB8AC3E}">
        <p14:creationId xmlns:p14="http://schemas.microsoft.com/office/powerpoint/2010/main" val="320181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Een rij of kolom vast zetten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32965"/>
            <a:ext cx="5553635" cy="4267200"/>
          </a:xfrm>
        </p:spPr>
        <p:txBody>
          <a:bodyPr>
            <a:normAutofit/>
          </a:bodyPr>
          <a:lstStyle/>
          <a:p>
            <a:pPr marL="0" indent="0">
              <a:buNone/>
            </a:pPr>
            <a:r>
              <a:rPr lang="nl-NL" dirty="0"/>
              <a:t>Een rij of kolom vastzetten in Excel </a:t>
            </a:r>
          </a:p>
          <a:p>
            <a:pPr marL="0" indent="0">
              <a:buNone/>
            </a:pPr>
            <a:r>
              <a:rPr lang="nl-NL" dirty="0"/>
              <a:t>Je kan een rij of kolom blokkeren, zodat deze niet mee beweegt als je het werkblad verschuift. Erg handig als je de titels in zicht wil houden. </a:t>
            </a:r>
          </a:p>
          <a:p>
            <a:pPr marL="0" indent="0">
              <a:buNone/>
            </a:pPr>
            <a:endParaRPr lang="nl-NL" dirty="0"/>
          </a:p>
          <a:p>
            <a:pPr marL="0" indent="0">
              <a:buNone/>
            </a:pPr>
            <a:r>
              <a:rPr lang="nl-NL" dirty="0"/>
              <a:t>Klik in het lint op ‘beeld’ en dan ‘blokkeren’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8" name="Afbeelding 7">
            <a:extLst>
              <a:ext uri="{FF2B5EF4-FFF2-40B4-BE49-F238E27FC236}">
                <a16:creationId xmlns:a16="http://schemas.microsoft.com/office/drawing/2014/main" id="{B92C4920-6765-4BCB-A896-6BA41476451F}"/>
              </a:ext>
            </a:extLst>
          </p:cNvPr>
          <p:cNvPicPr>
            <a:picLocks noChangeAspect="1"/>
          </p:cNvPicPr>
          <p:nvPr/>
        </p:nvPicPr>
        <p:blipFill>
          <a:blip r:embed="rId3"/>
          <a:stretch>
            <a:fillRect/>
          </a:stretch>
        </p:blipFill>
        <p:spPr>
          <a:xfrm>
            <a:off x="6391836" y="1739783"/>
            <a:ext cx="4699008" cy="2742570"/>
          </a:xfrm>
          <a:prstGeom prst="rect">
            <a:avLst/>
          </a:prstGeom>
        </p:spPr>
      </p:pic>
      <p:pic>
        <p:nvPicPr>
          <p:cNvPr id="5" name="Afbeelding 4">
            <a:hlinkClick r:id="rId4" action="ppaction://hlinkfile"/>
            <a:extLst>
              <a:ext uri="{FF2B5EF4-FFF2-40B4-BE49-F238E27FC236}">
                <a16:creationId xmlns:a16="http://schemas.microsoft.com/office/drawing/2014/main" id="{3862B797-4AC9-4058-B27A-1C457CE202FE}"/>
              </a:ext>
            </a:extLst>
          </p:cNvPr>
          <p:cNvPicPr>
            <a:picLocks noChangeAspect="1"/>
          </p:cNvPicPr>
          <p:nvPr/>
        </p:nvPicPr>
        <p:blipFill>
          <a:blip r:embed="rId5"/>
          <a:stretch>
            <a:fillRect/>
          </a:stretch>
        </p:blipFill>
        <p:spPr>
          <a:xfrm rot="493090">
            <a:off x="5239160" y="4703560"/>
            <a:ext cx="1287146" cy="1287146"/>
          </a:xfrm>
          <a:prstGeom prst="rect">
            <a:avLst/>
          </a:prstGeom>
        </p:spPr>
      </p:pic>
    </p:spTree>
    <p:extLst>
      <p:ext uri="{BB962C8B-B14F-4D97-AF65-F5344CB8AC3E}">
        <p14:creationId xmlns:p14="http://schemas.microsoft.com/office/powerpoint/2010/main" val="21164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err="1"/>
              <a:t>Getalnotitie</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3671046" cy="4428564"/>
          </a:xfrm>
        </p:spPr>
        <p:txBody>
          <a:bodyPr>
            <a:normAutofit fontScale="85000" lnSpcReduction="10000"/>
          </a:bodyPr>
          <a:lstStyle/>
          <a:p>
            <a:pPr marL="0" indent="0" algn="l">
              <a:buNone/>
            </a:pPr>
            <a:r>
              <a:rPr lang="nl-NL" dirty="0"/>
              <a:t>Via ‘</a:t>
            </a:r>
            <a:r>
              <a:rPr lang="nl-NL" dirty="0" err="1"/>
              <a:t>celeigenschappen</a:t>
            </a:r>
            <a:r>
              <a:rPr lang="nl-NL" dirty="0"/>
              <a:t>’ en het tabblad ‘getal’ kun je aangeven wat voor getal je in het vakje wil invullen. </a:t>
            </a:r>
          </a:p>
          <a:p>
            <a:pPr marL="0" indent="0" algn="l">
              <a:buNone/>
            </a:pPr>
            <a:endParaRPr lang="nl-NL" dirty="0"/>
          </a:p>
          <a:p>
            <a:pPr marL="0" indent="0" algn="l">
              <a:buNone/>
            </a:pPr>
            <a:r>
              <a:rPr lang="nl-NL" dirty="0"/>
              <a:t>Bijvoorbeeld een datum, of valuta </a:t>
            </a:r>
          </a:p>
          <a:p>
            <a:pPr marL="0" indent="0" algn="l">
              <a:buNone/>
            </a:pPr>
            <a:endParaRPr lang="nl-NL" dirty="0"/>
          </a:p>
          <a:p>
            <a:pPr marL="0" indent="0" algn="l">
              <a:buNone/>
            </a:pPr>
            <a:r>
              <a:rPr lang="nl-NL" dirty="0"/>
              <a:t>Excel maakt het getal dan op zoals jij wil, je kan ook een hele kolom of rij selecteren en dit in één keer goed instellen. </a:t>
            </a:r>
          </a:p>
          <a:p>
            <a:pPr marL="0" indent="0" algn="l">
              <a:buNone/>
            </a:pPr>
            <a:endParaRPr lang="nl-NL" dirty="0"/>
          </a:p>
        </p:txBody>
      </p:sp>
      <p:pic>
        <p:nvPicPr>
          <p:cNvPr id="11" name="Afbeelding 10">
            <a:extLst>
              <a:ext uri="{FF2B5EF4-FFF2-40B4-BE49-F238E27FC236}">
                <a16:creationId xmlns:a16="http://schemas.microsoft.com/office/drawing/2014/main" id="{D4A397ED-01A4-448B-B794-0C2641AC4A95}"/>
              </a:ext>
            </a:extLst>
          </p:cNvPr>
          <p:cNvPicPr>
            <a:picLocks noChangeAspect="1"/>
          </p:cNvPicPr>
          <p:nvPr/>
        </p:nvPicPr>
        <p:blipFill>
          <a:blip r:embed="rId3"/>
          <a:stretch>
            <a:fillRect/>
          </a:stretch>
        </p:blipFill>
        <p:spPr>
          <a:xfrm>
            <a:off x="4623279" y="1982706"/>
            <a:ext cx="2192410" cy="3228457"/>
          </a:xfrm>
          <a:prstGeom prst="rect">
            <a:avLst/>
          </a:prstGeom>
        </p:spPr>
      </p:pic>
      <p:pic>
        <p:nvPicPr>
          <p:cNvPr id="13" name="Afbeelding 12">
            <a:extLst>
              <a:ext uri="{FF2B5EF4-FFF2-40B4-BE49-F238E27FC236}">
                <a16:creationId xmlns:a16="http://schemas.microsoft.com/office/drawing/2014/main" id="{B3D4E135-210D-4F9A-9CE7-D7BCA8E295F2}"/>
              </a:ext>
            </a:extLst>
          </p:cNvPr>
          <p:cNvPicPr>
            <a:picLocks noChangeAspect="1"/>
          </p:cNvPicPr>
          <p:nvPr/>
        </p:nvPicPr>
        <p:blipFill>
          <a:blip r:embed="rId4"/>
          <a:stretch>
            <a:fillRect/>
          </a:stretch>
        </p:blipFill>
        <p:spPr>
          <a:xfrm>
            <a:off x="7125417" y="1889204"/>
            <a:ext cx="3820058" cy="3410426"/>
          </a:xfrm>
          <a:prstGeom prst="rect">
            <a:avLst/>
          </a:prstGeom>
        </p:spPr>
      </p:pic>
      <p:sp>
        <p:nvSpPr>
          <p:cNvPr id="7" name="Tekstvak 6">
            <a:extLst>
              <a:ext uri="{FF2B5EF4-FFF2-40B4-BE49-F238E27FC236}">
                <a16:creationId xmlns:a16="http://schemas.microsoft.com/office/drawing/2014/main" id="{8E62E506-3F7D-4657-AAAB-033AD509972E}"/>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6399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Kolom te smal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pic>
        <p:nvPicPr>
          <p:cNvPr id="5" name="Afbeelding 4">
            <a:hlinkClick r:id="rId3" action="ppaction://hlinkfile"/>
            <a:extLst>
              <a:ext uri="{FF2B5EF4-FFF2-40B4-BE49-F238E27FC236}">
                <a16:creationId xmlns:a16="http://schemas.microsoft.com/office/drawing/2014/main" id="{F2DF218E-785F-45BD-B8A9-4E14F985FA67}"/>
              </a:ext>
            </a:extLst>
          </p:cNvPr>
          <p:cNvPicPr>
            <a:picLocks noChangeAspect="1"/>
          </p:cNvPicPr>
          <p:nvPr/>
        </p:nvPicPr>
        <p:blipFill>
          <a:blip r:embed="rId4"/>
          <a:stretch>
            <a:fillRect/>
          </a:stretch>
        </p:blipFill>
        <p:spPr>
          <a:xfrm rot="1107889">
            <a:off x="9511562" y="3879761"/>
            <a:ext cx="2027979" cy="2027979"/>
          </a:xfrm>
          <a:prstGeom prst="rect">
            <a:avLst/>
          </a:prstGeom>
        </p:spPr>
      </p:pic>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838200" y="1533318"/>
            <a:ext cx="4352365"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In Excel past een rekenuitkomst niet altijd in een tabel, dan zie je '######' in plaats van een getal. </a:t>
            </a:r>
            <a:br>
              <a:rPr lang="nl-NL" altLang="nl-NL" dirty="0">
                <a:solidFill>
                  <a:schemeClr val="tx1">
                    <a:lumMod val="50000"/>
                    <a:lumOff val="50000"/>
                  </a:schemeClr>
                </a:solidFill>
              </a:rPr>
            </a:br>
            <a:r>
              <a:rPr lang="nl-NL" altLang="nl-NL" dirty="0">
                <a:solidFill>
                  <a:schemeClr val="tx1">
                    <a:lumMod val="50000"/>
                    <a:lumOff val="50000"/>
                  </a:schemeClr>
                </a:solidFill>
              </a:rPr>
              <a:t>Pas dan de breedte van de cel als volgt aan:</a:t>
            </a:r>
          </a:p>
          <a:p>
            <a:pPr marL="0" marR="0" lvl="0" indent="0" algn="l" defTabSz="914400" rtl="0" eaLnBrk="0" fontAlgn="base" latinLnBrk="0" hangingPunct="0">
              <a:lnSpc>
                <a:spcPct val="100000"/>
              </a:lnSpc>
              <a:spcBef>
                <a:spcPct val="0"/>
              </a:spcBef>
              <a:spcAft>
                <a:spcPct val="0"/>
              </a:spcAft>
              <a:buClrTx/>
              <a:buSzTx/>
              <a:buFontTx/>
              <a:buChar char="•"/>
              <a:tabLst/>
            </a:pPr>
            <a:r>
              <a:rPr lang="nl-NL" altLang="nl-NL" dirty="0">
                <a:solidFill>
                  <a:schemeClr val="tx1">
                    <a:lumMod val="50000"/>
                    <a:lumOff val="50000"/>
                  </a:schemeClr>
                </a:solidFill>
              </a:rPr>
              <a:t>Beweeg de muisaanwijzer naar de bewuste kolom tot je bij de letters bent aangekomen.</a:t>
            </a:r>
          </a:p>
          <a:p>
            <a:pPr marL="0" marR="0" lvl="0" indent="0" algn="l" defTabSz="914400" rtl="0" eaLnBrk="0" fontAlgn="base" latinLnBrk="0" hangingPunct="0">
              <a:lnSpc>
                <a:spcPct val="100000"/>
              </a:lnSpc>
              <a:spcBef>
                <a:spcPct val="0"/>
              </a:spcBef>
              <a:spcAft>
                <a:spcPct val="0"/>
              </a:spcAft>
              <a:buClrTx/>
              <a:buSzTx/>
              <a:buFontTx/>
              <a:buChar char="•"/>
              <a:tabLst/>
            </a:pPr>
            <a:r>
              <a:rPr lang="nl-NL" altLang="nl-NL" dirty="0">
                <a:solidFill>
                  <a:schemeClr val="tx1">
                    <a:lumMod val="50000"/>
                    <a:lumOff val="50000"/>
                  </a:schemeClr>
                </a:solidFill>
              </a:rPr>
              <a:t>Beweeg naar rechts tot je bij de kolomscheiding komt.</a:t>
            </a:r>
          </a:p>
          <a:p>
            <a:pPr marL="0" marR="0" lvl="0" indent="0" algn="l" defTabSz="914400" rtl="0" eaLnBrk="0" fontAlgn="base" latinLnBrk="0" hangingPunct="0">
              <a:lnSpc>
                <a:spcPct val="100000"/>
              </a:lnSpc>
              <a:spcBef>
                <a:spcPct val="0"/>
              </a:spcBef>
              <a:spcAft>
                <a:spcPct val="0"/>
              </a:spcAft>
              <a:buClrTx/>
              <a:buSzTx/>
              <a:buFontTx/>
              <a:buChar char="•"/>
              <a:tabLst/>
            </a:pPr>
            <a:r>
              <a:rPr lang="nl-NL" altLang="nl-NL" dirty="0">
                <a:solidFill>
                  <a:schemeClr val="tx1">
                    <a:lumMod val="50000"/>
                    <a:lumOff val="50000"/>
                  </a:schemeClr>
                </a:solidFill>
              </a:rPr>
              <a:t>De muisaanwijzer verandert in een zwart kruis met horizontale pijlen        . Dubbelklik nu op de kolomscheiding.</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Excel past de breedte aan, zodat het getal precies past.</a:t>
            </a: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F30CD26-DF0F-4B9E-955C-D637325DFF01}"/>
              </a:ext>
            </a:extLst>
          </p:cNvPr>
          <p:cNvPicPr>
            <a:picLocks noChangeAspect="1"/>
          </p:cNvPicPr>
          <p:nvPr/>
        </p:nvPicPr>
        <p:blipFill>
          <a:blip r:embed="rId6"/>
          <a:stretch>
            <a:fillRect/>
          </a:stretch>
        </p:blipFill>
        <p:spPr>
          <a:xfrm>
            <a:off x="5989192" y="1535604"/>
            <a:ext cx="1440093" cy="1704330"/>
          </a:xfrm>
          <a:prstGeom prst="rect">
            <a:avLst/>
          </a:prstGeom>
        </p:spPr>
      </p:pic>
      <p:pic>
        <p:nvPicPr>
          <p:cNvPr id="11" name="Afbeelding 10">
            <a:extLst>
              <a:ext uri="{FF2B5EF4-FFF2-40B4-BE49-F238E27FC236}">
                <a16:creationId xmlns:a16="http://schemas.microsoft.com/office/drawing/2014/main" id="{BF17F85A-F8F1-4B20-A3F4-8BBA9C9FD2F6}"/>
              </a:ext>
            </a:extLst>
          </p:cNvPr>
          <p:cNvPicPr>
            <a:picLocks noChangeAspect="1"/>
          </p:cNvPicPr>
          <p:nvPr/>
        </p:nvPicPr>
        <p:blipFill>
          <a:blip r:embed="rId7"/>
          <a:stretch>
            <a:fillRect/>
          </a:stretch>
        </p:blipFill>
        <p:spPr>
          <a:xfrm>
            <a:off x="8227912" y="1532965"/>
            <a:ext cx="2106927" cy="1704329"/>
          </a:xfrm>
          <a:prstGeom prst="rect">
            <a:avLst/>
          </a:prstGeom>
        </p:spPr>
      </p:pic>
    </p:spTree>
    <p:extLst>
      <p:ext uri="{BB962C8B-B14F-4D97-AF65-F5344CB8AC3E}">
        <p14:creationId xmlns:p14="http://schemas.microsoft.com/office/powerpoint/2010/main" val="24346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Tekstterugloop</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2775215" y="1637202"/>
            <a:ext cx="8485092"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Bij tekst kun je deze functie ook gebruiken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dirty="0">
              <a:solidFill>
                <a:schemeClr val="tx1">
                  <a:lumMod val="50000"/>
                  <a:lumOff val="50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Je kunt ook kiezen voor tekstterugloop, dan zet Excel het automatisch op de volgende regel. </a:t>
            </a: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8C6D3401-98C4-49CA-8799-F4E97F7EBF45}"/>
              </a:ext>
            </a:extLst>
          </p:cNvPr>
          <p:cNvPicPr>
            <a:picLocks noChangeAspect="1"/>
          </p:cNvPicPr>
          <p:nvPr/>
        </p:nvPicPr>
        <p:blipFill>
          <a:blip r:embed="rId4"/>
          <a:stretch>
            <a:fillRect/>
          </a:stretch>
        </p:blipFill>
        <p:spPr>
          <a:xfrm>
            <a:off x="3223464" y="2923604"/>
            <a:ext cx="6819411" cy="3189724"/>
          </a:xfrm>
          <a:prstGeom prst="rect">
            <a:avLst/>
          </a:prstGeom>
        </p:spPr>
      </p:pic>
      <p:pic>
        <p:nvPicPr>
          <p:cNvPr id="12" name="Afbeelding 11">
            <a:hlinkClick r:id="rId5" action="ppaction://hlinkfile"/>
            <a:extLst>
              <a:ext uri="{FF2B5EF4-FFF2-40B4-BE49-F238E27FC236}">
                <a16:creationId xmlns:a16="http://schemas.microsoft.com/office/drawing/2014/main" id="{1D4A5C3B-227E-462A-BE22-89E6B02AD8B2}"/>
              </a:ext>
            </a:extLst>
          </p:cNvPr>
          <p:cNvPicPr>
            <a:picLocks noChangeAspect="1"/>
          </p:cNvPicPr>
          <p:nvPr/>
        </p:nvPicPr>
        <p:blipFill>
          <a:blip r:embed="rId6"/>
          <a:stretch>
            <a:fillRect/>
          </a:stretch>
        </p:blipFill>
        <p:spPr>
          <a:xfrm>
            <a:off x="399148" y="3515886"/>
            <a:ext cx="1811709" cy="1811709"/>
          </a:xfrm>
          <a:prstGeom prst="rect">
            <a:avLst/>
          </a:prstGeom>
        </p:spPr>
      </p:pic>
    </p:spTree>
    <p:extLst>
      <p:ext uri="{BB962C8B-B14F-4D97-AF65-F5344CB8AC3E}">
        <p14:creationId xmlns:p14="http://schemas.microsoft.com/office/powerpoint/2010/main" val="403918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Meerdere regels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17777" y="1218176"/>
            <a:ext cx="4352364" cy="4848416"/>
          </a:xfrm>
        </p:spPr>
        <p:txBody>
          <a:bodyPr>
            <a:normAutofit fontScale="92500" lnSpcReduction="20000"/>
          </a:bodyPr>
          <a:lstStyle/>
          <a:p>
            <a:pPr marL="0" indent="0" algn="l">
              <a:buNone/>
            </a:pPr>
            <a:r>
              <a:rPr lang="nl-NL" dirty="0"/>
              <a:t>Soms is een tekst aan de lange kant. </a:t>
            </a:r>
          </a:p>
          <a:p>
            <a:pPr marL="0" indent="0" algn="l">
              <a:buNone/>
            </a:pPr>
            <a:r>
              <a:rPr lang="nl-NL" dirty="0"/>
              <a:t>Onnodig om die tekst over de gehele breedte te laten doorlopen: verdeel 'm over meerdere regels in één cel. </a:t>
            </a:r>
            <a:br>
              <a:rPr lang="nl-NL" dirty="0"/>
            </a:br>
            <a:r>
              <a:rPr lang="nl-NL" dirty="0"/>
              <a:t>Dat gaat eenvoudig. Typ de tekst en druk op de sneltoets </a:t>
            </a:r>
            <a:r>
              <a:rPr lang="nl-NL" dirty="0" err="1"/>
              <a:t>Alt+Enter</a:t>
            </a:r>
            <a:r>
              <a:rPr lang="nl-NL" dirty="0"/>
              <a:t> wanneer je deze (steeds) wil afbreken, typ daarna gewoon verder. </a:t>
            </a:r>
            <a:br>
              <a:rPr lang="nl-NL" dirty="0"/>
            </a:br>
            <a:r>
              <a:rPr lang="nl-NL" dirty="0"/>
              <a:t>Druk aan het eind van de tekst op de </a:t>
            </a:r>
            <a:r>
              <a:rPr lang="nl-NL" dirty="0" err="1"/>
              <a:t>Enter-toets</a:t>
            </a:r>
            <a:r>
              <a:rPr lang="nl-NL" dirty="0"/>
              <a:t>. </a:t>
            </a:r>
            <a:br>
              <a:rPr lang="nl-NL" dirty="0"/>
            </a:br>
            <a:r>
              <a:rPr lang="nl-NL" dirty="0"/>
              <a:t>De cel wordt dan niet breder maar alleen hoger, zodat de tekst in zijn geheel zichtbaar is.</a:t>
            </a:r>
          </a:p>
        </p:txBody>
      </p:sp>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6891">
            <a:off x="9437103" y="2927803"/>
            <a:ext cx="2502738" cy="2502738"/>
          </a:xfrm>
          <a:prstGeom prst="rect">
            <a:avLst/>
          </a:prstGeom>
        </p:spPr>
      </p:pic>
      <p:sp>
        <p:nvSpPr>
          <p:cNvPr id="8" name="Tekstvak 7">
            <a:extLst>
              <a:ext uri="{FF2B5EF4-FFF2-40B4-BE49-F238E27FC236}">
                <a16:creationId xmlns:a16="http://schemas.microsoft.com/office/drawing/2014/main" id="{CAE2DCD6-1546-4326-9C8F-029D205DB753}"/>
              </a:ext>
            </a:extLst>
          </p:cNvPr>
          <p:cNvSpPr txBox="1"/>
          <p:nvPr/>
        </p:nvSpPr>
        <p:spPr>
          <a:xfrm>
            <a:off x="10032141" y="6390346"/>
            <a:ext cx="1961050" cy="369332"/>
          </a:xfrm>
          <a:prstGeom prst="rect">
            <a:avLst/>
          </a:prstGeom>
          <a:noFill/>
        </p:spPr>
        <p:txBody>
          <a:bodyPr wrap="none" rtlCol="0">
            <a:spAutoFit/>
          </a:bodyPr>
          <a:lstStyle/>
          <a:p>
            <a:r>
              <a:rPr lang="nl-NL" dirty="0"/>
              <a:t>Bron: seniorweb.nl</a:t>
            </a:r>
          </a:p>
        </p:txBody>
      </p:sp>
      <p:pic>
        <p:nvPicPr>
          <p:cNvPr id="4" name="Afbeelding 3">
            <a:extLst>
              <a:ext uri="{FF2B5EF4-FFF2-40B4-BE49-F238E27FC236}">
                <a16:creationId xmlns:a16="http://schemas.microsoft.com/office/drawing/2014/main" id="{75E5E0DD-2057-4F8A-8718-689294864CB2}"/>
              </a:ext>
            </a:extLst>
          </p:cNvPr>
          <p:cNvPicPr>
            <a:picLocks noChangeAspect="1"/>
          </p:cNvPicPr>
          <p:nvPr/>
        </p:nvPicPr>
        <p:blipFill>
          <a:blip r:embed="rId5"/>
          <a:stretch>
            <a:fillRect/>
          </a:stretch>
        </p:blipFill>
        <p:spPr>
          <a:xfrm>
            <a:off x="1196920" y="1551878"/>
            <a:ext cx="2935809" cy="2685673"/>
          </a:xfrm>
          <a:prstGeom prst="rect">
            <a:avLst/>
          </a:prstGeom>
        </p:spPr>
      </p:pic>
    </p:spTree>
    <p:extLst>
      <p:ext uri="{BB962C8B-B14F-4D97-AF65-F5344CB8AC3E}">
        <p14:creationId xmlns:p14="http://schemas.microsoft.com/office/powerpoint/2010/main" val="276898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Formulegebruik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Excel is een rekenprogramma. </a:t>
            </a:r>
          </a:p>
          <a:p>
            <a:pPr marL="0" indent="0" algn="l">
              <a:buNone/>
            </a:pPr>
            <a:endParaRPr lang="nl-NL" dirty="0"/>
          </a:p>
          <a:p>
            <a:pPr marL="0" indent="0" algn="l">
              <a:buNone/>
            </a:pPr>
            <a:r>
              <a:rPr lang="nl-NL" dirty="0"/>
              <a:t>Je gebruikt de rekenfunctie heel makkelijk door ‘=‘ te typen en dan de som die je wil laten uitrekenen.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10" name="Afbeelding 9">
            <a:extLst>
              <a:ext uri="{FF2B5EF4-FFF2-40B4-BE49-F238E27FC236}">
                <a16:creationId xmlns:a16="http://schemas.microsoft.com/office/drawing/2014/main" id="{7D96F43D-B636-48E1-AE82-618B0369386E}"/>
              </a:ext>
            </a:extLst>
          </p:cNvPr>
          <p:cNvPicPr>
            <a:picLocks noChangeAspect="1"/>
          </p:cNvPicPr>
          <p:nvPr/>
        </p:nvPicPr>
        <p:blipFill>
          <a:blip r:embed="rId3"/>
          <a:stretch>
            <a:fillRect/>
          </a:stretch>
        </p:blipFill>
        <p:spPr>
          <a:xfrm>
            <a:off x="6006204" y="1532965"/>
            <a:ext cx="2133898" cy="1962424"/>
          </a:xfrm>
          <a:prstGeom prst="rect">
            <a:avLst/>
          </a:prstGeom>
        </p:spPr>
      </p:pic>
      <p:pic>
        <p:nvPicPr>
          <p:cNvPr id="7" name="Afbeelding 6">
            <a:hlinkClick r:id="rId4" action="ppaction://hlinkfile"/>
            <a:extLst>
              <a:ext uri="{FF2B5EF4-FFF2-40B4-BE49-F238E27FC236}">
                <a16:creationId xmlns:a16="http://schemas.microsoft.com/office/drawing/2014/main" id="{AD23015B-546E-42A2-9874-039B708B7217}"/>
              </a:ext>
            </a:extLst>
          </p:cNvPr>
          <p:cNvPicPr>
            <a:picLocks noChangeAspect="1"/>
          </p:cNvPicPr>
          <p:nvPr/>
        </p:nvPicPr>
        <p:blipFill>
          <a:blip r:embed="rId5"/>
          <a:stretch>
            <a:fillRect/>
          </a:stretch>
        </p:blipFill>
        <p:spPr>
          <a:xfrm>
            <a:off x="8579528" y="3043823"/>
            <a:ext cx="2438095" cy="2438095"/>
          </a:xfrm>
          <a:prstGeom prst="rect">
            <a:avLst/>
          </a:prstGeom>
        </p:spPr>
      </p:pic>
    </p:spTree>
    <p:extLst>
      <p:ext uri="{BB962C8B-B14F-4D97-AF65-F5344CB8AC3E}">
        <p14:creationId xmlns:p14="http://schemas.microsoft.com/office/powerpoint/2010/main" val="16955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Tabel met formules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916272" y="1461247"/>
            <a:ext cx="4352364" cy="4428564"/>
          </a:xfrm>
        </p:spPr>
        <p:txBody>
          <a:bodyPr>
            <a:normAutofit/>
          </a:bodyPr>
          <a:lstStyle/>
          <a:p>
            <a:pPr marL="0" indent="0" algn="l">
              <a:buNone/>
            </a:pPr>
            <a:r>
              <a:rPr lang="nl-NL" dirty="0"/>
              <a:t>In dit filmpje nog meer uitleg over het werken met tabellen en rekenen in Excel!</a:t>
            </a:r>
          </a:p>
          <a:p>
            <a:pPr marL="0" indent="0" algn="l">
              <a:buNone/>
            </a:pPr>
            <a:endParaRPr lang="nl-NL" dirty="0"/>
          </a:p>
          <a:p>
            <a:pPr marL="0" indent="0" algn="l">
              <a:buNone/>
            </a:pPr>
            <a:r>
              <a:rPr lang="nl-NL" dirty="0"/>
              <a:t>Klik op het plaatje om de video te starten </a:t>
            </a:r>
          </a:p>
          <a:p>
            <a:pPr marL="0" indent="0" algn="l">
              <a:buNone/>
            </a:pPr>
            <a:r>
              <a:rPr lang="nl-NL" dirty="0"/>
              <a:t> </a:t>
            </a:r>
          </a:p>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092454" y="6394798"/>
            <a:ext cx="2980431" cy="369332"/>
          </a:xfrm>
          <a:prstGeom prst="rect">
            <a:avLst/>
          </a:prstGeom>
          <a:noFill/>
        </p:spPr>
        <p:txBody>
          <a:bodyPr wrap="none" rtlCol="0">
            <a:spAutoFit/>
          </a:bodyPr>
          <a:lstStyle/>
          <a:p>
            <a:r>
              <a:rPr lang="nl-NL" dirty="0"/>
              <a:t>Bron: Youtube.nl tips van </a:t>
            </a:r>
            <a:r>
              <a:rPr lang="nl-NL" dirty="0" err="1"/>
              <a:t>thijs</a:t>
            </a:r>
            <a:endParaRPr lang="nl-NL" dirty="0"/>
          </a:p>
        </p:txBody>
      </p:sp>
      <p:pic>
        <p:nvPicPr>
          <p:cNvPr id="7" name="Afbeelding 6">
            <a:hlinkClick r:id="rId3"/>
            <a:extLst>
              <a:ext uri="{FF2B5EF4-FFF2-40B4-BE49-F238E27FC236}">
                <a16:creationId xmlns:a16="http://schemas.microsoft.com/office/drawing/2014/main" id="{37D300E2-3A48-46B1-9300-1FD5D4AF8196}"/>
              </a:ext>
            </a:extLst>
          </p:cNvPr>
          <p:cNvPicPr>
            <a:picLocks noChangeAspect="1"/>
          </p:cNvPicPr>
          <p:nvPr/>
        </p:nvPicPr>
        <p:blipFill>
          <a:blip r:embed="rId4"/>
          <a:stretch>
            <a:fillRect/>
          </a:stretch>
        </p:blipFill>
        <p:spPr>
          <a:xfrm>
            <a:off x="557844" y="1708216"/>
            <a:ext cx="5899831" cy="3441568"/>
          </a:xfrm>
          <a:prstGeom prst="rect">
            <a:avLst/>
          </a:prstGeom>
        </p:spPr>
      </p:pic>
    </p:spTree>
    <p:extLst>
      <p:ext uri="{BB962C8B-B14F-4D97-AF65-F5344CB8AC3E}">
        <p14:creationId xmlns:p14="http://schemas.microsoft.com/office/powerpoint/2010/main" val="3177083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54e68df-b62e-4fe9-a444-6394041cf2f1">
      <UserInfo>
        <DisplayName>Lies van Gennip</DisplayName>
        <AccountId>2174</AccountId>
        <AccountType/>
      </UserInfo>
      <UserInfo>
        <DisplayName>Suzanne Verheijden</DisplayName>
        <AccountId>971</AccountId>
        <AccountType/>
      </UserInfo>
    </SharedWithUsers>
    <TaxCatchAll xmlns="a54e68df-b62e-4fe9-a444-6394041cf2f1" xsi:nil="true"/>
    <lcf76f155ced4ddcb4097134ff3c332f xmlns="195ad4a4-80db-4ebb-b539-99146a9d0d7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CC47356F656149AEDD21A7048DF849" ma:contentTypeVersion="18" ma:contentTypeDescription="Een nieuw document maken." ma:contentTypeScope="" ma:versionID="eabf79ff1f219435b388669a934c0709">
  <xsd:schema xmlns:xsd="http://www.w3.org/2001/XMLSchema" xmlns:xs="http://www.w3.org/2001/XMLSchema" xmlns:p="http://schemas.microsoft.com/office/2006/metadata/properties" xmlns:ns2="a54e68df-b62e-4fe9-a444-6394041cf2f1" xmlns:ns3="195ad4a4-80db-4ebb-b539-99146a9d0d7b" targetNamespace="http://schemas.microsoft.com/office/2006/metadata/properties" ma:root="true" ma:fieldsID="490cc17e13564212cdc92c543a848f8c" ns2:_="" ns3:_="">
    <xsd:import namespace="a54e68df-b62e-4fe9-a444-6394041cf2f1"/>
    <xsd:import namespace="195ad4a4-80db-4ebb-b539-99146a9d0d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e68df-b62e-4fe9-a444-6394041cf2f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element name="TaxCatchAll" ma:index="25" nillable="true" ma:displayName="Taxonomy Catch All Column" ma:hidden="true" ma:list="{b5af7897-41a3-48cb-b9ae-d04dae50a547}" ma:internalName="TaxCatchAll" ma:showField="CatchAllData" ma:web="a54e68df-b62e-4fe9-a444-6394041cf2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5ad4a4-80db-4ebb-b539-99146a9d0d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944E2-4A84-4BF4-B0BD-0E160FA08EA0}">
  <ds:schemaRefs>
    <ds:schemaRef ds:uri="195ad4a4-80db-4ebb-b539-99146a9d0d7b"/>
    <ds:schemaRef ds:uri="a54e68df-b62e-4fe9-a444-6394041cf2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9F88DE-BFDC-4C9A-A987-1B8C3CAED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e68df-b62e-4fe9-a444-6394041cf2f1"/>
    <ds:schemaRef ds:uri="195ad4a4-80db-4ebb-b539-99146a9d0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BD377-FEC6-4940-B9FB-85BA76893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14833</TotalTime>
  <Words>1019</Words>
  <Application>Microsoft Office PowerPoint</Application>
  <PresentationFormat>Breedbeeld</PresentationFormat>
  <Paragraphs>126</Paragraphs>
  <Slides>18</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Avenir</vt:lpstr>
      <vt:lpstr>Avenir Black</vt:lpstr>
      <vt:lpstr>Avenir Book</vt:lpstr>
      <vt:lpstr>Calibri</vt:lpstr>
      <vt:lpstr>Calibri Light</vt:lpstr>
      <vt:lpstr>1_Office Theme</vt:lpstr>
      <vt:lpstr>Digitips Office Excel special</vt:lpstr>
      <vt:lpstr>Uitleg voor digicoaches</vt:lpstr>
      <vt:lpstr>Een rij of kolom vast zetten </vt:lpstr>
      <vt:lpstr>Getalnotitie</vt:lpstr>
      <vt:lpstr>Kolom te smal </vt:lpstr>
      <vt:lpstr>Tekstterugloop</vt:lpstr>
      <vt:lpstr>Meerdere regels </vt:lpstr>
      <vt:lpstr>Formulegebruik </vt:lpstr>
      <vt:lpstr>Tabel met formules  </vt:lpstr>
      <vt:lpstr>Makkelijk rekenen</vt:lpstr>
      <vt:lpstr>Knippen, kopiëren en plakken</vt:lpstr>
      <vt:lpstr>Optellingen doortrekken </vt:lpstr>
      <vt:lpstr>Keuzelijst maken met gegevensvalidatie</vt:lpstr>
      <vt:lpstr>Keuzelijst maken met gegevensvalidatie</vt:lpstr>
      <vt:lpstr>Sorteren</vt:lpstr>
      <vt:lpstr>Filter</vt:lpstr>
      <vt:lpstr>Leeftijd weergeven</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Suzanne Verheijden | Buro Strakz</cp:lastModifiedBy>
  <cp:revision>67</cp:revision>
  <dcterms:created xsi:type="dcterms:W3CDTF">2020-09-17T11:26:02Z</dcterms:created>
  <dcterms:modified xsi:type="dcterms:W3CDTF">2022-12-12T11:46:27Z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0x01010043CC47356F656149AEDD21A7048DF849</vt:lpwstr>
  </property>
</Properties>
</file>