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4"/>
  </p:sldMasterIdLst>
  <p:notesMasterIdLst>
    <p:notesMasterId r:id="rId30"/>
  </p:notesMasterIdLst>
  <p:sldIdLst>
    <p:sldId id="256" r:id="rId5"/>
    <p:sldId id="540" r:id="rId6"/>
    <p:sldId id="550" r:id="rId7"/>
    <p:sldId id="572" r:id="rId8"/>
    <p:sldId id="590" r:id="rId9"/>
    <p:sldId id="594" r:id="rId10"/>
    <p:sldId id="592" r:id="rId11"/>
    <p:sldId id="598" r:id="rId12"/>
    <p:sldId id="570" r:id="rId13"/>
    <p:sldId id="589" r:id="rId14"/>
    <p:sldId id="591" r:id="rId15"/>
    <p:sldId id="581" r:id="rId16"/>
    <p:sldId id="600" r:id="rId17"/>
    <p:sldId id="602" r:id="rId18"/>
    <p:sldId id="599" r:id="rId19"/>
    <p:sldId id="585" r:id="rId20"/>
    <p:sldId id="574" r:id="rId21"/>
    <p:sldId id="588" r:id="rId22"/>
    <p:sldId id="593" r:id="rId23"/>
    <p:sldId id="596" r:id="rId24"/>
    <p:sldId id="595" r:id="rId25"/>
    <p:sldId id="597" r:id="rId26"/>
    <p:sldId id="601" r:id="rId27"/>
    <p:sldId id="558" r:id="rId28"/>
    <p:sldId id="55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23DF20-7C07-3EB7-9418-C79B8693DA9D}" name="Lies van Gennip" initials="LvG" userId="5b795c0474e8656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428E"/>
    <a:srgbClr val="5D2366"/>
    <a:srgbClr val="E22D7E"/>
    <a:srgbClr val="F3A100"/>
    <a:srgbClr val="FFFFFF"/>
    <a:srgbClr val="75B02C"/>
    <a:srgbClr val="164588"/>
    <a:srgbClr val="CF181A"/>
    <a:srgbClr val="196A31"/>
    <a:srgbClr val="ED6B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C3D622-C7B6-4A7D-B5F7-EEBA6AFF5083}" v="1" dt="2025-11-06T10:24:18.476"/>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76078" autoAdjust="0"/>
  </p:normalViewPr>
  <p:slideViewPr>
    <p:cSldViewPr snapToGrid="0">
      <p:cViewPr varScale="1">
        <p:scale>
          <a:sx n="56" d="100"/>
          <a:sy n="56" d="100"/>
        </p:scale>
        <p:origin x="1044" y="32"/>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25FC5C-105F-48BF-BF00-D035067C6823}" type="datetimeFigureOut">
              <a:rPr lang="nl-NL" smtClean="0"/>
              <a:t>6-11-2025</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86E16E-FF95-485E-B50F-2288FD1E3686}" type="slidenum">
              <a:rPr lang="nl-NL" smtClean="0"/>
              <a:t>‹nr.›</a:t>
            </a:fld>
            <a:endParaRPr lang="nl-NL"/>
          </a:p>
        </p:txBody>
      </p:sp>
    </p:spTree>
    <p:extLst>
      <p:ext uri="{BB962C8B-B14F-4D97-AF65-F5344CB8AC3E}">
        <p14:creationId xmlns:p14="http://schemas.microsoft.com/office/powerpoint/2010/main" val="1570057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a:t>
            </a:fld>
            <a:endParaRPr lang="nl-NL"/>
          </a:p>
        </p:txBody>
      </p:sp>
    </p:spTree>
    <p:extLst>
      <p:ext uri="{BB962C8B-B14F-4D97-AF65-F5344CB8AC3E}">
        <p14:creationId xmlns:p14="http://schemas.microsoft.com/office/powerpoint/2010/main" val="1606076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12</a:t>
            </a:fld>
            <a:endParaRPr lang="nl-NL"/>
          </a:p>
        </p:txBody>
      </p:sp>
    </p:spTree>
    <p:extLst>
      <p:ext uri="{BB962C8B-B14F-4D97-AF65-F5344CB8AC3E}">
        <p14:creationId xmlns:p14="http://schemas.microsoft.com/office/powerpoint/2010/main" val="2636878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16</a:t>
            </a:fld>
            <a:endParaRPr lang="nl-NL"/>
          </a:p>
        </p:txBody>
      </p:sp>
    </p:spTree>
    <p:extLst>
      <p:ext uri="{BB962C8B-B14F-4D97-AF65-F5344CB8AC3E}">
        <p14:creationId xmlns:p14="http://schemas.microsoft.com/office/powerpoint/2010/main" val="22446173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17</a:t>
            </a:fld>
            <a:endParaRPr lang="nl-NL"/>
          </a:p>
        </p:txBody>
      </p:sp>
    </p:spTree>
    <p:extLst>
      <p:ext uri="{BB962C8B-B14F-4D97-AF65-F5344CB8AC3E}">
        <p14:creationId xmlns:p14="http://schemas.microsoft.com/office/powerpoint/2010/main" val="519652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18</a:t>
            </a:fld>
            <a:endParaRPr lang="nl-NL"/>
          </a:p>
        </p:txBody>
      </p:sp>
    </p:spTree>
    <p:extLst>
      <p:ext uri="{BB962C8B-B14F-4D97-AF65-F5344CB8AC3E}">
        <p14:creationId xmlns:p14="http://schemas.microsoft.com/office/powerpoint/2010/main" val="1986200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19</a:t>
            </a:fld>
            <a:endParaRPr lang="nl-NL"/>
          </a:p>
        </p:txBody>
      </p:sp>
    </p:spTree>
    <p:extLst>
      <p:ext uri="{BB962C8B-B14F-4D97-AF65-F5344CB8AC3E}">
        <p14:creationId xmlns:p14="http://schemas.microsoft.com/office/powerpoint/2010/main" val="2600078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20</a:t>
            </a:fld>
            <a:endParaRPr lang="nl-NL"/>
          </a:p>
        </p:txBody>
      </p:sp>
    </p:spTree>
    <p:extLst>
      <p:ext uri="{BB962C8B-B14F-4D97-AF65-F5344CB8AC3E}">
        <p14:creationId xmlns:p14="http://schemas.microsoft.com/office/powerpoint/2010/main" val="14155524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21</a:t>
            </a:fld>
            <a:endParaRPr lang="nl-NL"/>
          </a:p>
        </p:txBody>
      </p:sp>
    </p:spTree>
    <p:extLst>
      <p:ext uri="{BB962C8B-B14F-4D97-AF65-F5344CB8AC3E}">
        <p14:creationId xmlns:p14="http://schemas.microsoft.com/office/powerpoint/2010/main" val="1501111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24</a:t>
            </a:fld>
            <a:endParaRPr lang="nl-NL"/>
          </a:p>
        </p:txBody>
      </p:sp>
    </p:spTree>
    <p:extLst>
      <p:ext uri="{BB962C8B-B14F-4D97-AF65-F5344CB8AC3E}">
        <p14:creationId xmlns:p14="http://schemas.microsoft.com/office/powerpoint/2010/main" val="2023035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a:t>
            </a:fld>
            <a:endParaRPr lang="nl-NL"/>
          </a:p>
        </p:txBody>
      </p:sp>
    </p:spTree>
    <p:extLst>
      <p:ext uri="{BB962C8B-B14F-4D97-AF65-F5344CB8AC3E}">
        <p14:creationId xmlns:p14="http://schemas.microsoft.com/office/powerpoint/2010/main" val="2217841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4</a:t>
            </a:fld>
            <a:endParaRPr lang="nl-NL"/>
          </a:p>
        </p:txBody>
      </p:sp>
    </p:spTree>
    <p:extLst>
      <p:ext uri="{BB962C8B-B14F-4D97-AF65-F5344CB8AC3E}">
        <p14:creationId xmlns:p14="http://schemas.microsoft.com/office/powerpoint/2010/main" val="3974342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5</a:t>
            </a:fld>
            <a:endParaRPr lang="nl-NL"/>
          </a:p>
        </p:txBody>
      </p:sp>
    </p:spTree>
    <p:extLst>
      <p:ext uri="{BB962C8B-B14F-4D97-AF65-F5344CB8AC3E}">
        <p14:creationId xmlns:p14="http://schemas.microsoft.com/office/powerpoint/2010/main" val="413257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6</a:t>
            </a:fld>
            <a:endParaRPr lang="nl-NL"/>
          </a:p>
        </p:txBody>
      </p:sp>
    </p:spTree>
    <p:extLst>
      <p:ext uri="{BB962C8B-B14F-4D97-AF65-F5344CB8AC3E}">
        <p14:creationId xmlns:p14="http://schemas.microsoft.com/office/powerpoint/2010/main" val="16834513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7</a:t>
            </a:fld>
            <a:endParaRPr lang="nl-NL"/>
          </a:p>
        </p:txBody>
      </p:sp>
    </p:spTree>
    <p:extLst>
      <p:ext uri="{BB962C8B-B14F-4D97-AF65-F5344CB8AC3E}">
        <p14:creationId xmlns:p14="http://schemas.microsoft.com/office/powerpoint/2010/main" val="704791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9</a:t>
            </a:fld>
            <a:endParaRPr lang="nl-NL"/>
          </a:p>
        </p:txBody>
      </p:sp>
    </p:spTree>
    <p:extLst>
      <p:ext uri="{BB962C8B-B14F-4D97-AF65-F5344CB8AC3E}">
        <p14:creationId xmlns:p14="http://schemas.microsoft.com/office/powerpoint/2010/main" val="3860380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10</a:t>
            </a:fld>
            <a:endParaRPr lang="nl-NL"/>
          </a:p>
        </p:txBody>
      </p:sp>
    </p:spTree>
    <p:extLst>
      <p:ext uri="{BB962C8B-B14F-4D97-AF65-F5344CB8AC3E}">
        <p14:creationId xmlns:p14="http://schemas.microsoft.com/office/powerpoint/2010/main" val="677722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11</a:t>
            </a:fld>
            <a:endParaRPr lang="nl-NL"/>
          </a:p>
        </p:txBody>
      </p:sp>
    </p:spTree>
    <p:extLst>
      <p:ext uri="{BB962C8B-B14F-4D97-AF65-F5344CB8AC3E}">
        <p14:creationId xmlns:p14="http://schemas.microsoft.com/office/powerpoint/2010/main" val="16682917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C26ACD7-2AAD-7644-BBDA-C1BAA81CA64B}"/>
              </a:ext>
            </a:extLst>
          </p:cNvPr>
          <p:cNvSpPr/>
          <p:nvPr userDrawn="1"/>
        </p:nvSpPr>
        <p:spPr>
          <a:xfrm>
            <a:off x="0" y="2081284"/>
            <a:ext cx="12192000" cy="4776716"/>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9D303C90-3216-F744-BCC9-F339FB9FCE0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096000" y="2081284"/>
            <a:ext cx="6111410" cy="4776716"/>
          </a:xfrm>
          <a:prstGeom prst="rect">
            <a:avLst/>
          </a:prstGeom>
        </p:spPr>
      </p:pic>
      <p:sp>
        <p:nvSpPr>
          <p:cNvPr id="6" name="Slide Number Placeholder 5">
            <a:extLst>
              <a:ext uri="{FF2B5EF4-FFF2-40B4-BE49-F238E27FC236}">
                <a16:creationId xmlns:a16="http://schemas.microsoft.com/office/drawing/2014/main" id="{EF0CB357-C7E1-644C-A8C3-145191BC3A3F}"/>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9" name="Picture 8">
            <a:extLst>
              <a:ext uri="{FF2B5EF4-FFF2-40B4-BE49-F238E27FC236}">
                <a16:creationId xmlns:a16="http://schemas.microsoft.com/office/drawing/2014/main" id="{3BFCDB1D-5BDD-9541-B27D-784ED0FF1E4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247706" y="0"/>
            <a:ext cx="3962400" cy="3860800"/>
          </a:xfrm>
          <a:prstGeom prst="rect">
            <a:avLst/>
          </a:prstGeom>
        </p:spPr>
      </p:pic>
      <p:sp>
        <p:nvSpPr>
          <p:cNvPr id="13" name="object 13">
            <a:extLst>
              <a:ext uri="{FF2B5EF4-FFF2-40B4-BE49-F238E27FC236}">
                <a16:creationId xmlns:a16="http://schemas.microsoft.com/office/drawing/2014/main" id="{D10D6E32-1131-6F44-A1D2-67E5AEFA4578}"/>
              </a:ext>
            </a:extLst>
          </p:cNvPr>
          <p:cNvSpPr/>
          <p:nvPr userDrawn="1"/>
        </p:nvSpPr>
        <p:spPr>
          <a:xfrm>
            <a:off x="820958" y="2764258"/>
            <a:ext cx="2100580"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4" name="object 14">
            <a:extLst>
              <a:ext uri="{FF2B5EF4-FFF2-40B4-BE49-F238E27FC236}">
                <a16:creationId xmlns:a16="http://schemas.microsoft.com/office/drawing/2014/main" id="{64009525-0FE1-AF40-96F5-5B01BF7B4E1E}"/>
              </a:ext>
            </a:extLst>
          </p:cNvPr>
          <p:cNvSpPr/>
          <p:nvPr userDrawn="1"/>
        </p:nvSpPr>
        <p:spPr>
          <a:xfrm>
            <a:off x="508006" y="3105907"/>
            <a:ext cx="626110" cy="723265"/>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
        <p:nvSpPr>
          <p:cNvPr id="15" name="object 15">
            <a:extLst>
              <a:ext uri="{FF2B5EF4-FFF2-40B4-BE49-F238E27FC236}">
                <a16:creationId xmlns:a16="http://schemas.microsoft.com/office/drawing/2014/main" id="{1FA5F469-06E6-2A4A-8C50-E54093CF20B4}"/>
              </a:ext>
            </a:extLst>
          </p:cNvPr>
          <p:cNvSpPr/>
          <p:nvPr userDrawn="1"/>
        </p:nvSpPr>
        <p:spPr>
          <a:xfrm>
            <a:off x="652796" y="3286158"/>
            <a:ext cx="312954" cy="350197"/>
          </a:xfrm>
          <a:prstGeom prst="rect">
            <a:avLst/>
          </a:prstGeom>
          <a:blipFill>
            <a:blip r:embed="rId4"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16">
            <a:extLst>
              <a:ext uri="{FF2B5EF4-FFF2-40B4-BE49-F238E27FC236}">
                <a16:creationId xmlns:a16="http://schemas.microsoft.com/office/drawing/2014/main" id="{730E1AA5-7DCA-074E-91EF-015205AC5AEE}"/>
              </a:ext>
            </a:extLst>
          </p:cNvPr>
          <p:cNvSpPr txBox="1"/>
          <p:nvPr userDrawn="1"/>
        </p:nvSpPr>
        <p:spPr>
          <a:xfrm>
            <a:off x="1502705" y="6159430"/>
            <a:ext cx="2047875" cy="285750"/>
          </a:xfrm>
          <a:prstGeom prst="rect">
            <a:avLst/>
          </a:prstGeom>
        </p:spPr>
        <p:txBody>
          <a:bodyPr vert="horz" wrap="square" lIns="0" tIns="12700" rIns="0" bIns="0" rtlCol="0">
            <a:spAutoFit/>
          </a:bodyPr>
          <a:lstStyle/>
          <a:p>
            <a:pPr marL="12700">
              <a:lnSpc>
                <a:spcPct val="100000"/>
              </a:lnSpc>
              <a:spcBef>
                <a:spcPts val="100"/>
              </a:spcBef>
            </a:pPr>
            <a:r>
              <a:rPr sz="1500" b="1" spc="-5">
                <a:solidFill>
                  <a:srgbClr val="FFFFFF"/>
                </a:solidFill>
                <a:latin typeface="Avenir"/>
                <a:cs typeface="Avenir"/>
              </a:rPr>
              <a:t>digivaardigindezorg.nl</a:t>
            </a:r>
            <a:endParaRPr sz="1500">
              <a:latin typeface="Avenir"/>
              <a:cs typeface="Avenir"/>
            </a:endParaRPr>
          </a:p>
        </p:txBody>
      </p:sp>
      <p:sp>
        <p:nvSpPr>
          <p:cNvPr id="18" name="Rectangle 17">
            <a:extLst>
              <a:ext uri="{FF2B5EF4-FFF2-40B4-BE49-F238E27FC236}">
                <a16:creationId xmlns:a16="http://schemas.microsoft.com/office/drawing/2014/main" id="{0B32DB8D-FBBD-5642-B982-AC3809892666}"/>
              </a:ext>
            </a:extLst>
          </p:cNvPr>
          <p:cNvSpPr/>
          <p:nvPr userDrawn="1"/>
        </p:nvSpPr>
        <p:spPr>
          <a:xfrm>
            <a:off x="6096000" y="2081284"/>
            <a:ext cx="6096000" cy="4776716"/>
          </a:xfrm>
          <a:prstGeom prst="rect">
            <a:avLst/>
          </a:prstGeom>
          <a:solidFill>
            <a:srgbClr val="5D23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3D759913-A377-0846-92E9-2D89A6875346}"/>
              </a:ext>
            </a:extLst>
          </p:cNvPr>
          <p:cNvPicPr>
            <a:picLocks noChangeAspect="1"/>
          </p:cNvPicPr>
          <p:nvPr userDrawn="1"/>
        </p:nvPicPr>
        <p:blipFill>
          <a:blip r:embed="rId5"/>
          <a:stretch>
            <a:fillRect/>
          </a:stretch>
        </p:blipFill>
        <p:spPr>
          <a:xfrm>
            <a:off x="437867" y="0"/>
            <a:ext cx="4177549" cy="1850057"/>
          </a:xfrm>
          <a:prstGeom prst="rect">
            <a:avLst/>
          </a:prstGeom>
        </p:spPr>
      </p:pic>
      <p:sp>
        <p:nvSpPr>
          <p:cNvPr id="23" name="Title 1">
            <a:extLst>
              <a:ext uri="{FF2B5EF4-FFF2-40B4-BE49-F238E27FC236}">
                <a16:creationId xmlns:a16="http://schemas.microsoft.com/office/drawing/2014/main" id="{DD801724-FF05-B244-9D85-EDE7FC91ACEC}"/>
              </a:ext>
            </a:extLst>
          </p:cNvPr>
          <p:cNvSpPr>
            <a:spLocks noGrp="1"/>
          </p:cNvSpPr>
          <p:nvPr>
            <p:ph type="ctrTitle" hasCustomPrompt="1"/>
          </p:nvPr>
        </p:nvSpPr>
        <p:spPr>
          <a:xfrm>
            <a:off x="1434902" y="3116734"/>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4" name="Subtitle 2">
            <a:extLst>
              <a:ext uri="{FF2B5EF4-FFF2-40B4-BE49-F238E27FC236}">
                <a16:creationId xmlns:a16="http://schemas.microsoft.com/office/drawing/2014/main" id="{7E1B8DC5-C3EA-234C-BED0-BEF7A231DABE}"/>
              </a:ext>
            </a:extLst>
          </p:cNvPr>
          <p:cNvSpPr>
            <a:spLocks noGrp="1"/>
          </p:cNvSpPr>
          <p:nvPr>
            <p:ph type="subTitle" idx="1"/>
          </p:nvPr>
        </p:nvSpPr>
        <p:spPr>
          <a:xfrm>
            <a:off x="1434902" y="4648246"/>
            <a:ext cx="4091873" cy="837090"/>
          </a:xfrm>
        </p:spPr>
        <p:txBody>
          <a:bodyPr anchor="t">
            <a:normAutofit/>
          </a:bodyPr>
          <a:lstStyle>
            <a:lvl1pPr marL="0" indent="0" algn="l">
              <a:buNone/>
              <a:defRPr sz="2000" b="0" i="0">
                <a:solidFill>
                  <a:schemeClr val="bg1"/>
                </a:solidFill>
                <a:latin typeface="Avenir" panose="02000503020000020003"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pic>
        <p:nvPicPr>
          <p:cNvPr id="25" name="Picture 24">
            <a:extLst>
              <a:ext uri="{FF2B5EF4-FFF2-40B4-BE49-F238E27FC236}">
                <a16:creationId xmlns:a16="http://schemas.microsoft.com/office/drawing/2014/main" id="{E4652E1E-0343-2747-9961-39A07ECF2E9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39627" r="6977"/>
          <a:stretch/>
        </p:blipFill>
        <p:spPr>
          <a:xfrm rot="10800000">
            <a:off x="-15411" y="4527112"/>
            <a:ext cx="3685949" cy="2330888"/>
          </a:xfrm>
          <a:prstGeom prst="rect">
            <a:avLst/>
          </a:prstGeom>
        </p:spPr>
      </p:pic>
    </p:spTree>
    <p:extLst>
      <p:ext uri="{BB962C8B-B14F-4D97-AF65-F5344CB8AC3E}">
        <p14:creationId xmlns:p14="http://schemas.microsoft.com/office/powerpoint/2010/main" val="1855428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16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ject 13">
            <a:extLst>
              <a:ext uri="{FF2B5EF4-FFF2-40B4-BE49-F238E27FC236}">
                <a16:creationId xmlns:a16="http://schemas.microsoft.com/office/drawing/2014/main" id="{8D384386-EA5C-F644-8FBA-C0DD5DD74EEB}"/>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8" name="Title 1">
            <a:extLst>
              <a:ext uri="{FF2B5EF4-FFF2-40B4-BE49-F238E27FC236}">
                <a16:creationId xmlns:a16="http://schemas.microsoft.com/office/drawing/2014/main" id="{2FFA7254-63BC-5044-BB0E-4289CFE2A66D}"/>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19" name="object 14">
            <a:extLst>
              <a:ext uri="{FF2B5EF4-FFF2-40B4-BE49-F238E27FC236}">
                <a16:creationId xmlns:a16="http://schemas.microsoft.com/office/drawing/2014/main" id="{6410E8EE-1F82-4F41-AF08-D0DF7AEC8BCC}"/>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pic>
        <p:nvPicPr>
          <p:cNvPr id="5" name="Picture 4">
            <a:extLst>
              <a:ext uri="{FF2B5EF4-FFF2-40B4-BE49-F238E27FC236}">
                <a16:creationId xmlns:a16="http://schemas.microsoft.com/office/drawing/2014/main" id="{5B3536CD-ACE5-E042-8615-DDCF5822D6D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558393" y="1520202"/>
            <a:ext cx="3541469" cy="3323794"/>
          </a:xfrm>
          <a:prstGeom prst="rect">
            <a:avLst/>
          </a:prstGeom>
        </p:spPr>
      </p:pic>
    </p:spTree>
    <p:extLst>
      <p:ext uri="{BB962C8B-B14F-4D97-AF65-F5344CB8AC3E}">
        <p14:creationId xmlns:p14="http://schemas.microsoft.com/office/powerpoint/2010/main" val="534290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63B0-83A4-3340-A759-446C0D09F2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DC1733-3FD6-E043-BFEF-4A3D8F0817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57D6CC-6886-3941-8075-4FB59734AF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D25F08-CC9C-BE45-83C0-F189C458891F}"/>
              </a:ext>
            </a:extLst>
          </p:cNvPr>
          <p:cNvSpPr>
            <a:spLocks noGrp="1"/>
          </p:cNvSpPr>
          <p:nvPr>
            <p:ph type="dt" sz="half" idx="10"/>
          </p:nvPr>
        </p:nvSpPr>
        <p:spPr/>
        <p:txBody>
          <a:bodyPr/>
          <a:lstStyle/>
          <a:p>
            <a:fld id="{53BBFB44-2F96-3B42-A340-01A44FC5424B}" type="datetimeFigureOut">
              <a:rPr lang="en-US" smtClean="0"/>
              <a:t>11/6/2025</a:t>
            </a:fld>
            <a:endParaRPr lang="en-US"/>
          </a:p>
        </p:txBody>
      </p:sp>
      <p:sp>
        <p:nvSpPr>
          <p:cNvPr id="6" name="Footer Placeholder 5">
            <a:extLst>
              <a:ext uri="{FF2B5EF4-FFF2-40B4-BE49-F238E27FC236}">
                <a16:creationId xmlns:a16="http://schemas.microsoft.com/office/drawing/2014/main" id="{28309DDE-2E7F-6841-B037-360CFD06F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B1A874-F3C2-5647-A327-446B522E3787}"/>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3128625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AC36-AD57-BD47-A072-DF5EABAD62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5E88C0-17B4-E54C-8FA7-A5EA58A75A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8B1FC7-58A4-9F44-8EA3-834B202E2B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F40B45-1E90-0B49-A143-565637F9B65F}"/>
              </a:ext>
            </a:extLst>
          </p:cNvPr>
          <p:cNvSpPr>
            <a:spLocks noGrp="1"/>
          </p:cNvSpPr>
          <p:nvPr>
            <p:ph type="dt" sz="half" idx="10"/>
          </p:nvPr>
        </p:nvSpPr>
        <p:spPr/>
        <p:txBody>
          <a:bodyPr/>
          <a:lstStyle/>
          <a:p>
            <a:fld id="{53BBFB44-2F96-3B42-A340-01A44FC5424B}" type="datetimeFigureOut">
              <a:rPr lang="en-US" smtClean="0"/>
              <a:t>11/6/2025</a:t>
            </a:fld>
            <a:endParaRPr lang="en-US"/>
          </a:p>
        </p:txBody>
      </p:sp>
      <p:sp>
        <p:nvSpPr>
          <p:cNvPr id="6" name="Footer Placeholder 5">
            <a:extLst>
              <a:ext uri="{FF2B5EF4-FFF2-40B4-BE49-F238E27FC236}">
                <a16:creationId xmlns:a16="http://schemas.microsoft.com/office/drawing/2014/main" id="{F4435A72-0604-FB4B-999C-1DA3D31F43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5F285C-5A7E-694B-B5AA-7374B4E669E9}"/>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2387777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308E2-113C-F546-9F64-825F59A26A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A9A0BA-5130-564C-BDAA-270C8F1E45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2920FF-255D-AF49-B338-5D8FD29F0EBA}"/>
              </a:ext>
            </a:extLst>
          </p:cNvPr>
          <p:cNvSpPr>
            <a:spLocks noGrp="1"/>
          </p:cNvSpPr>
          <p:nvPr>
            <p:ph type="dt" sz="half" idx="10"/>
          </p:nvPr>
        </p:nvSpPr>
        <p:spPr/>
        <p:txBody>
          <a:bodyPr/>
          <a:lstStyle/>
          <a:p>
            <a:fld id="{53BBFB44-2F96-3B42-A340-01A44FC5424B}" type="datetimeFigureOut">
              <a:rPr lang="en-US" smtClean="0"/>
              <a:t>11/6/2025</a:t>
            </a:fld>
            <a:endParaRPr lang="en-US"/>
          </a:p>
        </p:txBody>
      </p:sp>
      <p:sp>
        <p:nvSpPr>
          <p:cNvPr id="5" name="Footer Placeholder 4">
            <a:extLst>
              <a:ext uri="{FF2B5EF4-FFF2-40B4-BE49-F238E27FC236}">
                <a16:creationId xmlns:a16="http://schemas.microsoft.com/office/drawing/2014/main" id="{1E06975B-16D8-D848-9E1F-99154A5230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E16030-AF54-F442-A960-943B50A4C306}"/>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1335605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334937-8B64-954C-B6E8-E6616336B6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582F7A-D325-C74B-9360-909BB788CD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055E49-F082-8C49-9BC0-964871A95700}"/>
              </a:ext>
            </a:extLst>
          </p:cNvPr>
          <p:cNvSpPr>
            <a:spLocks noGrp="1"/>
          </p:cNvSpPr>
          <p:nvPr>
            <p:ph type="dt" sz="half" idx="10"/>
          </p:nvPr>
        </p:nvSpPr>
        <p:spPr/>
        <p:txBody>
          <a:bodyPr/>
          <a:lstStyle/>
          <a:p>
            <a:fld id="{53BBFB44-2F96-3B42-A340-01A44FC5424B}" type="datetimeFigureOut">
              <a:rPr lang="en-US" smtClean="0"/>
              <a:t>11/6/2025</a:t>
            </a:fld>
            <a:endParaRPr lang="en-US"/>
          </a:p>
        </p:txBody>
      </p:sp>
      <p:sp>
        <p:nvSpPr>
          <p:cNvPr id="5" name="Footer Placeholder 4">
            <a:extLst>
              <a:ext uri="{FF2B5EF4-FFF2-40B4-BE49-F238E27FC236}">
                <a16:creationId xmlns:a16="http://schemas.microsoft.com/office/drawing/2014/main" id="{AA5EF580-C294-414A-8FD3-4A0C315062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7D7BB4-949F-914C-B8E7-3DFE2F1712F0}"/>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1840407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C26ACD7-2AAD-7644-BBDA-C1BAA81CA64B}"/>
              </a:ext>
            </a:extLst>
          </p:cNvPr>
          <p:cNvSpPr/>
          <p:nvPr userDrawn="1"/>
        </p:nvSpPr>
        <p:spPr>
          <a:xfrm>
            <a:off x="0" y="2081284"/>
            <a:ext cx="12192000" cy="4776716"/>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EF0CB357-C7E1-644C-A8C3-145191BC3A3F}"/>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13" name="object 13">
            <a:extLst>
              <a:ext uri="{FF2B5EF4-FFF2-40B4-BE49-F238E27FC236}">
                <a16:creationId xmlns:a16="http://schemas.microsoft.com/office/drawing/2014/main" id="{D10D6E32-1131-6F44-A1D2-67E5AEFA4578}"/>
              </a:ext>
            </a:extLst>
          </p:cNvPr>
          <p:cNvSpPr/>
          <p:nvPr userDrawn="1"/>
        </p:nvSpPr>
        <p:spPr>
          <a:xfrm>
            <a:off x="820958" y="2764258"/>
            <a:ext cx="2100580"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4" name="object 14">
            <a:extLst>
              <a:ext uri="{FF2B5EF4-FFF2-40B4-BE49-F238E27FC236}">
                <a16:creationId xmlns:a16="http://schemas.microsoft.com/office/drawing/2014/main" id="{64009525-0FE1-AF40-96F5-5B01BF7B4E1E}"/>
              </a:ext>
            </a:extLst>
          </p:cNvPr>
          <p:cNvSpPr/>
          <p:nvPr userDrawn="1"/>
        </p:nvSpPr>
        <p:spPr>
          <a:xfrm>
            <a:off x="508006" y="3105907"/>
            <a:ext cx="626110" cy="723265"/>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
        <p:nvSpPr>
          <p:cNvPr id="15" name="object 15">
            <a:extLst>
              <a:ext uri="{FF2B5EF4-FFF2-40B4-BE49-F238E27FC236}">
                <a16:creationId xmlns:a16="http://schemas.microsoft.com/office/drawing/2014/main" id="{1FA5F469-06E6-2A4A-8C50-E54093CF20B4}"/>
              </a:ext>
            </a:extLst>
          </p:cNvPr>
          <p:cNvSpPr/>
          <p:nvPr userDrawn="1"/>
        </p:nvSpPr>
        <p:spPr>
          <a:xfrm>
            <a:off x="652796" y="3286158"/>
            <a:ext cx="312954" cy="350197"/>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16">
            <a:extLst>
              <a:ext uri="{FF2B5EF4-FFF2-40B4-BE49-F238E27FC236}">
                <a16:creationId xmlns:a16="http://schemas.microsoft.com/office/drawing/2014/main" id="{730E1AA5-7DCA-074E-91EF-015205AC5AEE}"/>
              </a:ext>
            </a:extLst>
          </p:cNvPr>
          <p:cNvSpPr txBox="1"/>
          <p:nvPr userDrawn="1"/>
        </p:nvSpPr>
        <p:spPr>
          <a:xfrm>
            <a:off x="1502705" y="6159430"/>
            <a:ext cx="2047875" cy="285750"/>
          </a:xfrm>
          <a:prstGeom prst="rect">
            <a:avLst/>
          </a:prstGeom>
        </p:spPr>
        <p:txBody>
          <a:bodyPr vert="horz" wrap="square" lIns="0" tIns="12700" rIns="0" bIns="0" rtlCol="0">
            <a:spAutoFit/>
          </a:bodyPr>
          <a:lstStyle/>
          <a:p>
            <a:pPr marL="12700">
              <a:lnSpc>
                <a:spcPct val="100000"/>
              </a:lnSpc>
              <a:spcBef>
                <a:spcPts val="100"/>
              </a:spcBef>
            </a:pPr>
            <a:r>
              <a:rPr sz="1500" b="1" spc="-5">
                <a:solidFill>
                  <a:srgbClr val="FFFFFF"/>
                </a:solidFill>
                <a:latin typeface="Avenir"/>
                <a:cs typeface="Avenir"/>
              </a:rPr>
              <a:t>digivaardigindezorg.nl</a:t>
            </a:r>
            <a:endParaRPr sz="1500">
              <a:latin typeface="Avenir"/>
              <a:cs typeface="Avenir"/>
            </a:endParaRPr>
          </a:p>
        </p:txBody>
      </p:sp>
      <p:pic>
        <p:nvPicPr>
          <p:cNvPr id="22" name="Picture 21">
            <a:extLst>
              <a:ext uri="{FF2B5EF4-FFF2-40B4-BE49-F238E27FC236}">
                <a16:creationId xmlns:a16="http://schemas.microsoft.com/office/drawing/2014/main" id="{3D759913-A377-0846-92E9-2D89A6875346}"/>
              </a:ext>
            </a:extLst>
          </p:cNvPr>
          <p:cNvPicPr>
            <a:picLocks noChangeAspect="1"/>
          </p:cNvPicPr>
          <p:nvPr userDrawn="1"/>
        </p:nvPicPr>
        <p:blipFill>
          <a:blip r:embed="rId3"/>
          <a:stretch>
            <a:fillRect/>
          </a:stretch>
        </p:blipFill>
        <p:spPr>
          <a:xfrm>
            <a:off x="437867" y="0"/>
            <a:ext cx="4177549" cy="1850057"/>
          </a:xfrm>
          <a:prstGeom prst="rect">
            <a:avLst/>
          </a:prstGeom>
        </p:spPr>
      </p:pic>
      <p:sp>
        <p:nvSpPr>
          <p:cNvPr id="23" name="Title 1">
            <a:extLst>
              <a:ext uri="{FF2B5EF4-FFF2-40B4-BE49-F238E27FC236}">
                <a16:creationId xmlns:a16="http://schemas.microsoft.com/office/drawing/2014/main" id="{DD801724-FF05-B244-9D85-EDE7FC91ACEC}"/>
              </a:ext>
            </a:extLst>
          </p:cNvPr>
          <p:cNvSpPr>
            <a:spLocks noGrp="1"/>
          </p:cNvSpPr>
          <p:nvPr>
            <p:ph type="ctrTitle" hasCustomPrompt="1"/>
          </p:nvPr>
        </p:nvSpPr>
        <p:spPr>
          <a:xfrm>
            <a:off x="1434902" y="3116734"/>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4" name="Subtitle 2">
            <a:extLst>
              <a:ext uri="{FF2B5EF4-FFF2-40B4-BE49-F238E27FC236}">
                <a16:creationId xmlns:a16="http://schemas.microsoft.com/office/drawing/2014/main" id="{7E1B8DC5-C3EA-234C-BED0-BEF7A231DABE}"/>
              </a:ext>
            </a:extLst>
          </p:cNvPr>
          <p:cNvSpPr>
            <a:spLocks noGrp="1"/>
          </p:cNvSpPr>
          <p:nvPr>
            <p:ph type="subTitle" idx="1"/>
          </p:nvPr>
        </p:nvSpPr>
        <p:spPr>
          <a:xfrm>
            <a:off x="1434902" y="4648246"/>
            <a:ext cx="4091873" cy="837090"/>
          </a:xfrm>
        </p:spPr>
        <p:txBody>
          <a:bodyPr anchor="t">
            <a:normAutofit/>
          </a:bodyPr>
          <a:lstStyle>
            <a:lvl1pPr marL="0" indent="0" algn="l">
              <a:buNone/>
              <a:defRPr sz="2000" b="0" i="0">
                <a:solidFill>
                  <a:schemeClr val="bg1"/>
                </a:solidFill>
                <a:latin typeface="Avenir" panose="02000503020000020003"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pic>
        <p:nvPicPr>
          <p:cNvPr id="25" name="Picture 24">
            <a:extLst>
              <a:ext uri="{FF2B5EF4-FFF2-40B4-BE49-F238E27FC236}">
                <a16:creationId xmlns:a16="http://schemas.microsoft.com/office/drawing/2014/main" id="{E4652E1E-0343-2747-9961-39A07ECF2E9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39627" r="6977"/>
          <a:stretch/>
        </p:blipFill>
        <p:spPr>
          <a:xfrm rot="10800000">
            <a:off x="-15411" y="4527112"/>
            <a:ext cx="3685949" cy="2330888"/>
          </a:xfrm>
          <a:prstGeom prst="rect">
            <a:avLst/>
          </a:prstGeom>
        </p:spPr>
      </p:pic>
      <p:pic>
        <p:nvPicPr>
          <p:cNvPr id="3" name="Picture 2">
            <a:extLst>
              <a:ext uri="{FF2B5EF4-FFF2-40B4-BE49-F238E27FC236}">
                <a16:creationId xmlns:a16="http://schemas.microsoft.com/office/drawing/2014/main" id="{AA882C9B-3EE3-AD4F-9A83-3016F7DDD95E}"/>
              </a:ext>
            </a:extLst>
          </p:cNvPr>
          <p:cNvPicPr>
            <a:picLocks noChangeAspect="1"/>
          </p:cNvPicPr>
          <p:nvPr userDrawn="1"/>
        </p:nvPicPr>
        <p:blipFill rotWithShape="1">
          <a:blip r:embed="rId5"/>
          <a:srcRect l="9339" r="11592"/>
          <a:stretch/>
        </p:blipFill>
        <p:spPr>
          <a:xfrm>
            <a:off x="6096000" y="2081284"/>
            <a:ext cx="6096000" cy="4776717"/>
          </a:xfrm>
          <a:prstGeom prst="rect">
            <a:avLst/>
          </a:prstGeom>
        </p:spPr>
      </p:pic>
      <p:pic>
        <p:nvPicPr>
          <p:cNvPr id="9" name="Picture 8">
            <a:extLst>
              <a:ext uri="{FF2B5EF4-FFF2-40B4-BE49-F238E27FC236}">
                <a16:creationId xmlns:a16="http://schemas.microsoft.com/office/drawing/2014/main" id="{3BFCDB1D-5BDD-9541-B27D-784ED0FF1E4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47706" y="0"/>
            <a:ext cx="3962400" cy="3860800"/>
          </a:xfrm>
          <a:prstGeom prst="rect">
            <a:avLst/>
          </a:prstGeom>
        </p:spPr>
      </p:pic>
    </p:spTree>
    <p:extLst>
      <p:ext uri="{BB962C8B-B14F-4D97-AF65-F5344CB8AC3E}">
        <p14:creationId xmlns:p14="http://schemas.microsoft.com/office/powerpoint/2010/main" val="419233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A924670-6B8A-114D-A196-312E7271D20D}"/>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BDCEBF4-3B9C-3342-99EC-50900A007B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2" name="Title 1">
            <a:extLst>
              <a:ext uri="{FF2B5EF4-FFF2-40B4-BE49-F238E27FC236}">
                <a16:creationId xmlns:a16="http://schemas.microsoft.com/office/drawing/2014/main" id="{2D5B00E9-3D2C-F244-93C8-D37A0ED9E06B}"/>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9F7A9EE1-2163-0D40-98EE-EF23022D7631}"/>
              </a:ext>
            </a:extLst>
          </p:cNvPr>
          <p:cNvSpPr>
            <a:spLocks noGrp="1"/>
          </p:cNvSpPr>
          <p:nvPr>
            <p:ph idx="1"/>
          </p:nvPr>
        </p:nvSpPr>
        <p:spPr/>
        <p:txBody>
          <a:bodyPr/>
          <a:lstStyle>
            <a:lvl1pPr marL="228600" indent="-228600">
              <a:buSzPct val="80000"/>
              <a:buFontTx/>
              <a:buBlip>
                <a:blip r:embed="rId3"/>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3"/>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3"/>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3"/>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3"/>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76702C7-C1F2-3749-ACED-3BE23D5784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800A44-74B8-0D4F-9762-5CC27641FFAC}"/>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1" name="Picture 10">
            <a:extLst>
              <a:ext uri="{FF2B5EF4-FFF2-40B4-BE49-F238E27FC236}">
                <a16:creationId xmlns:a16="http://schemas.microsoft.com/office/drawing/2014/main" id="{3D1ACBAC-E530-A546-B6FD-89594FAA4072}"/>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3" name="Straight Connector 12">
            <a:extLst>
              <a:ext uri="{FF2B5EF4-FFF2-40B4-BE49-F238E27FC236}">
                <a16:creationId xmlns:a16="http://schemas.microsoft.com/office/drawing/2014/main" id="{8218C2B5-ECB9-7440-A819-CAE995AFC16B}"/>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1445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6F4CD-4AD5-014B-9066-D02D0B01C933}"/>
              </a:ext>
            </a:extLst>
          </p:cNvPr>
          <p:cNvSpPr>
            <a:spLocks noGrp="1"/>
          </p:cNvSpPr>
          <p:nvPr>
            <p:ph type="title"/>
          </p:nvPr>
        </p:nvSpPr>
        <p:spPr>
          <a:xfrm>
            <a:off x="831850" y="1709738"/>
            <a:ext cx="10515600" cy="2852737"/>
          </a:xfrm>
        </p:spPr>
        <p:txBody>
          <a:bodyPr anchor="b"/>
          <a:lstStyle>
            <a:lvl1pPr>
              <a:defRPr sz="6000" b="0" i="0">
                <a:solidFill>
                  <a:schemeClr val="tx1">
                    <a:lumMod val="50000"/>
                    <a:lumOff val="50000"/>
                  </a:schemeClr>
                </a:solidFill>
                <a:latin typeface="Avenir" panose="02000503020000020003"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6007BAF0-9B3C-5C48-9C2A-3A23223EBEC0}"/>
              </a:ext>
            </a:extLst>
          </p:cNvPr>
          <p:cNvSpPr>
            <a:spLocks noGrp="1"/>
          </p:cNvSpPr>
          <p:nvPr>
            <p:ph type="body" idx="1"/>
          </p:nvPr>
        </p:nvSpPr>
        <p:spPr>
          <a:xfrm>
            <a:off x="831850" y="4589463"/>
            <a:ext cx="10515600" cy="1500187"/>
          </a:xfrm>
        </p:spPr>
        <p:txBody>
          <a:bodyPr/>
          <a:lstStyle>
            <a:lvl1pPr marL="0" indent="0">
              <a:buNone/>
              <a:defRPr sz="2400" b="0" i="0">
                <a:solidFill>
                  <a:schemeClr val="tx1">
                    <a:lumMod val="50000"/>
                    <a:lumOff val="50000"/>
                  </a:schemeClr>
                </a:solidFill>
                <a:latin typeface="Avenir" panose="02000503020000020003"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74EAEFB5-0777-CB43-9283-5DF7F71558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177FBB-2A82-9E47-8A30-3A30BBC5F0C5}"/>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7" name="Rectangle 6">
            <a:extLst>
              <a:ext uri="{FF2B5EF4-FFF2-40B4-BE49-F238E27FC236}">
                <a16:creationId xmlns:a16="http://schemas.microsoft.com/office/drawing/2014/main" id="{964B2477-47A1-2341-8D8F-7D729D4D6CBB}"/>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38B01CF-C21D-6848-80B6-F9DBAC4D569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9" name="Title 1">
            <a:extLst>
              <a:ext uri="{FF2B5EF4-FFF2-40B4-BE49-F238E27FC236}">
                <a16:creationId xmlns:a16="http://schemas.microsoft.com/office/drawing/2014/main" id="{A4116A70-6D30-B64B-84AE-6676CE25EE11}"/>
              </a:ext>
            </a:extLst>
          </p:cNvPr>
          <p:cNvSpPr txBox="1">
            <a:spLocks/>
          </p:cNvSpPr>
          <p:nvPr userDrawn="1"/>
        </p:nvSpPr>
        <p:spPr>
          <a:xfrm>
            <a:off x="838200" y="182562"/>
            <a:ext cx="10515600" cy="5890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i="0" kern="1200">
                <a:solidFill>
                  <a:schemeClr val="bg1"/>
                </a:solidFill>
                <a:latin typeface="Avenir Book" panose="02000503020000020003" pitchFamily="2" charset="0"/>
                <a:ea typeface="+mj-ea"/>
                <a:cs typeface="+mj-cs"/>
              </a:defRPr>
            </a:lvl1pPr>
          </a:lstStyle>
          <a:p>
            <a:r>
              <a:rPr lang="en-US"/>
              <a:t>Click to edit Master title style</a:t>
            </a:r>
          </a:p>
        </p:txBody>
      </p:sp>
      <p:pic>
        <p:nvPicPr>
          <p:cNvPr id="10" name="Picture 9">
            <a:extLst>
              <a:ext uri="{FF2B5EF4-FFF2-40B4-BE49-F238E27FC236}">
                <a16:creationId xmlns:a16="http://schemas.microsoft.com/office/drawing/2014/main" id="{9987FABC-386B-BE41-9360-990D0DC92C8B}"/>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1" name="Straight Connector 10">
            <a:extLst>
              <a:ext uri="{FF2B5EF4-FFF2-40B4-BE49-F238E27FC236}">
                <a16:creationId xmlns:a16="http://schemas.microsoft.com/office/drawing/2014/main" id="{1C0E5DD1-1D5A-EC48-90ED-036D487F2498}"/>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944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6FBFB7-708F-7843-990E-227FD2CF7868}"/>
              </a:ext>
            </a:extLst>
          </p:cNvPr>
          <p:cNvSpPr>
            <a:spLocks noGrp="1"/>
          </p:cNvSpPr>
          <p:nvPr>
            <p:ph sz="half" idx="1"/>
          </p:nvPr>
        </p:nvSpPr>
        <p:spPr>
          <a:xfrm>
            <a:off x="838200" y="1825625"/>
            <a:ext cx="5181600" cy="4351338"/>
          </a:xfrm>
        </p:spPr>
        <p:txBody>
          <a:bodyPr/>
          <a:lstStyle>
            <a:lvl1pPr marL="228600" indent="-228600">
              <a:buSzPct val="80000"/>
              <a:buFontTx/>
              <a:buBlip>
                <a:blip r:embed="rId2"/>
              </a:buBlip>
              <a:defRPr>
                <a:solidFill>
                  <a:schemeClr val="tx1">
                    <a:lumMod val="50000"/>
                    <a:lumOff val="50000"/>
                  </a:schemeClr>
                </a:solidFill>
              </a:defRPr>
            </a:lvl1pPr>
            <a:lvl2pPr marL="685800" indent="-228600">
              <a:buSzPct val="80000"/>
              <a:buFontTx/>
              <a:buBlip>
                <a:blip r:embed="rId2"/>
              </a:buBlip>
              <a:defRPr>
                <a:solidFill>
                  <a:schemeClr val="tx1">
                    <a:lumMod val="50000"/>
                    <a:lumOff val="50000"/>
                  </a:schemeClr>
                </a:solidFill>
              </a:defRPr>
            </a:lvl2pPr>
            <a:lvl3pPr marL="1143000" indent="-228600">
              <a:buSzPct val="80000"/>
              <a:buFontTx/>
              <a:buBlip>
                <a:blip r:embed="rId2"/>
              </a:buBlip>
              <a:defRPr>
                <a:solidFill>
                  <a:schemeClr val="tx1">
                    <a:lumMod val="50000"/>
                    <a:lumOff val="50000"/>
                  </a:schemeClr>
                </a:solidFill>
              </a:defRPr>
            </a:lvl3pPr>
            <a:lvl4pPr marL="1600200" indent="-228600">
              <a:buSzPct val="80000"/>
              <a:buFontTx/>
              <a:buBlip>
                <a:blip r:embed="rId2"/>
              </a:buBlip>
              <a:defRPr>
                <a:solidFill>
                  <a:schemeClr val="tx1">
                    <a:lumMod val="50000"/>
                    <a:lumOff val="50000"/>
                  </a:schemeClr>
                </a:solidFill>
              </a:defRPr>
            </a:lvl4pPr>
            <a:lvl5pPr marL="2057400" indent="-228600">
              <a:buSzPct val="80000"/>
              <a:buFontTx/>
              <a:buBlip>
                <a:blip r:embed="rId2"/>
              </a:buBlip>
              <a:defRPr>
                <a:solidFill>
                  <a:schemeClr val="tx1">
                    <a:lumMod val="50000"/>
                    <a:lumOff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1316F0-BC46-1F40-9E60-DE0C85C9B2F0}"/>
              </a:ext>
            </a:extLst>
          </p:cNvPr>
          <p:cNvSpPr>
            <a:spLocks noGrp="1"/>
          </p:cNvSpPr>
          <p:nvPr>
            <p:ph sz="half" idx="2"/>
          </p:nvPr>
        </p:nvSpPr>
        <p:spPr>
          <a:xfrm>
            <a:off x="6172200" y="1825625"/>
            <a:ext cx="5181600" cy="4351338"/>
          </a:xfrm>
        </p:spPr>
        <p:txBody>
          <a:bodyPr/>
          <a:lstStyle>
            <a:lvl1pPr marL="228600" indent="-228600">
              <a:buSzPct val="80000"/>
              <a:buFontTx/>
              <a:buBlip>
                <a:blip r:embed="rId2"/>
              </a:buBlip>
              <a:defRPr>
                <a:solidFill>
                  <a:schemeClr val="tx1">
                    <a:lumMod val="50000"/>
                    <a:lumOff val="50000"/>
                  </a:schemeClr>
                </a:solidFill>
              </a:defRPr>
            </a:lvl1pPr>
            <a:lvl2pPr marL="685800" indent="-228600">
              <a:buSzPct val="80000"/>
              <a:buFontTx/>
              <a:buBlip>
                <a:blip r:embed="rId2"/>
              </a:buBlip>
              <a:defRPr>
                <a:solidFill>
                  <a:schemeClr val="tx1">
                    <a:lumMod val="50000"/>
                    <a:lumOff val="50000"/>
                  </a:schemeClr>
                </a:solidFill>
              </a:defRPr>
            </a:lvl2pPr>
            <a:lvl3pPr marL="1143000" indent="-228600">
              <a:buSzPct val="80000"/>
              <a:buFontTx/>
              <a:buBlip>
                <a:blip r:embed="rId2"/>
              </a:buBlip>
              <a:defRPr>
                <a:solidFill>
                  <a:schemeClr val="tx1">
                    <a:lumMod val="50000"/>
                    <a:lumOff val="50000"/>
                  </a:schemeClr>
                </a:solidFill>
              </a:defRPr>
            </a:lvl3pPr>
            <a:lvl4pPr marL="1600200" indent="-228600">
              <a:buSzPct val="80000"/>
              <a:buFontTx/>
              <a:buBlip>
                <a:blip r:embed="rId2"/>
              </a:buBlip>
              <a:defRPr>
                <a:solidFill>
                  <a:schemeClr val="tx1">
                    <a:lumMod val="50000"/>
                    <a:lumOff val="50000"/>
                  </a:schemeClr>
                </a:solidFill>
              </a:defRPr>
            </a:lvl4pPr>
            <a:lvl5pPr marL="2057400" indent="-228600">
              <a:buSzPct val="80000"/>
              <a:buFontTx/>
              <a:buBlip>
                <a:blip r:embed="rId2"/>
              </a:buBlip>
              <a:defRPr>
                <a:solidFill>
                  <a:schemeClr val="tx1">
                    <a:lumMod val="50000"/>
                    <a:lumOff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9959A37-C859-364B-9728-D6D9722F49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E2F7EE-8905-134D-8CA3-3C0C9C19015E}"/>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8" name="Rectangle 7">
            <a:extLst>
              <a:ext uri="{FF2B5EF4-FFF2-40B4-BE49-F238E27FC236}">
                <a16:creationId xmlns:a16="http://schemas.microsoft.com/office/drawing/2014/main" id="{C9EB147C-6EAA-6443-BD52-87A31167BFA7}"/>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5955714-5BB0-8C4B-B306-C4F13CD5445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10" name="Title 1">
            <a:extLst>
              <a:ext uri="{FF2B5EF4-FFF2-40B4-BE49-F238E27FC236}">
                <a16:creationId xmlns:a16="http://schemas.microsoft.com/office/drawing/2014/main" id="{C2BD0349-85FF-354C-A51B-3BBEEF64FBDB}"/>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11" name="Picture 10">
            <a:extLst>
              <a:ext uri="{FF2B5EF4-FFF2-40B4-BE49-F238E27FC236}">
                <a16:creationId xmlns:a16="http://schemas.microsoft.com/office/drawing/2014/main" id="{68B38FBB-AE6A-574C-8E04-0AC4CE4364DB}"/>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D253E0E5-D131-C44A-B927-20F78A67F88B}"/>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489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9A4803-6D8E-C84B-A43A-F1DCF30248D1}"/>
              </a:ext>
            </a:extLst>
          </p:cNvPr>
          <p:cNvSpPr>
            <a:spLocks noGrp="1"/>
          </p:cNvSpPr>
          <p:nvPr>
            <p:ph type="body" idx="1"/>
          </p:nvPr>
        </p:nvSpPr>
        <p:spPr>
          <a:xfrm>
            <a:off x="839788" y="1681163"/>
            <a:ext cx="5157787" cy="823912"/>
          </a:xfrm>
        </p:spPr>
        <p:txBody>
          <a:bodyPr anchor="b"/>
          <a:lstStyle>
            <a:lvl1pPr marL="0" indent="0">
              <a:buNone/>
              <a:defRPr sz="2400" b="1" i="0">
                <a:solidFill>
                  <a:schemeClr val="tx1">
                    <a:lumMod val="50000"/>
                    <a:lumOff val="50000"/>
                  </a:schemeClr>
                </a:solidFill>
                <a:latin typeface="Avenir Black"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998487-C1F9-2646-B346-AF99AA366F2F}"/>
              </a:ext>
            </a:extLst>
          </p:cNvPr>
          <p:cNvSpPr>
            <a:spLocks noGrp="1"/>
          </p:cNvSpPr>
          <p:nvPr>
            <p:ph sz="half" idx="2"/>
          </p:nvPr>
        </p:nvSpPr>
        <p:spPr>
          <a:xfrm>
            <a:off x="839788" y="2505075"/>
            <a:ext cx="5157787" cy="3684588"/>
          </a:xfrm>
        </p:spPr>
        <p:txBody>
          <a:bodyPr/>
          <a:lstStyle>
            <a:lvl1pPr marL="228600" indent="-228600">
              <a:buSzPct val="80000"/>
              <a:buFontTx/>
              <a:buBlip>
                <a:blip r:embed="rId2"/>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2"/>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2"/>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2"/>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2"/>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6AE207-E463-6B4F-BE0D-CD43B8A00FD7}"/>
              </a:ext>
            </a:extLst>
          </p:cNvPr>
          <p:cNvSpPr>
            <a:spLocks noGrp="1"/>
          </p:cNvSpPr>
          <p:nvPr>
            <p:ph type="body" sz="quarter" idx="3"/>
          </p:nvPr>
        </p:nvSpPr>
        <p:spPr>
          <a:xfrm>
            <a:off x="6172200" y="1681163"/>
            <a:ext cx="5183188" cy="823912"/>
          </a:xfrm>
        </p:spPr>
        <p:txBody>
          <a:bodyPr anchor="b"/>
          <a:lstStyle>
            <a:lvl1pPr marL="0" indent="0">
              <a:buNone/>
              <a:defRPr sz="2400" b="1" i="0">
                <a:solidFill>
                  <a:schemeClr val="tx1">
                    <a:lumMod val="50000"/>
                    <a:lumOff val="50000"/>
                  </a:schemeClr>
                </a:solidFill>
                <a:latin typeface="Avenir Black"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9E7A9A-946A-2741-9961-720F4E471DBA}"/>
              </a:ext>
            </a:extLst>
          </p:cNvPr>
          <p:cNvSpPr>
            <a:spLocks noGrp="1"/>
          </p:cNvSpPr>
          <p:nvPr>
            <p:ph sz="quarter" idx="4"/>
          </p:nvPr>
        </p:nvSpPr>
        <p:spPr>
          <a:xfrm>
            <a:off x="6172200" y="2505075"/>
            <a:ext cx="5183188" cy="3684588"/>
          </a:xfrm>
        </p:spPr>
        <p:txBody>
          <a:bodyPr/>
          <a:lstStyle>
            <a:lvl1pPr marL="228600" indent="-228600">
              <a:buSzPct val="80000"/>
              <a:buFontTx/>
              <a:buBlip>
                <a:blip r:embed="rId2"/>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2"/>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2"/>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2"/>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2"/>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AB244A63-EE85-1647-B0EC-2FA1318675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A35C03-6DB5-E54D-A04C-AB0C62742AAA}"/>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10" name="Rectangle 9">
            <a:extLst>
              <a:ext uri="{FF2B5EF4-FFF2-40B4-BE49-F238E27FC236}">
                <a16:creationId xmlns:a16="http://schemas.microsoft.com/office/drawing/2014/main" id="{2F312477-CB84-7941-A937-4E4B2DB5F06B}"/>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3BDF0B7-3333-7840-86E0-1B069A8DA2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12" name="Title 1">
            <a:extLst>
              <a:ext uri="{FF2B5EF4-FFF2-40B4-BE49-F238E27FC236}">
                <a16:creationId xmlns:a16="http://schemas.microsoft.com/office/drawing/2014/main" id="{BAD6BAD8-B930-0647-8165-C722D023B048}"/>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13" name="Picture 12">
            <a:extLst>
              <a:ext uri="{FF2B5EF4-FFF2-40B4-BE49-F238E27FC236}">
                <a16:creationId xmlns:a16="http://schemas.microsoft.com/office/drawing/2014/main" id="{D7A76EC1-74AC-4441-8873-CD1776111750}"/>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4" name="Straight Connector 13">
            <a:extLst>
              <a:ext uri="{FF2B5EF4-FFF2-40B4-BE49-F238E27FC236}">
                <a16:creationId xmlns:a16="http://schemas.microsoft.com/office/drawing/2014/main" id="{B7C8F05B-4864-7744-9866-9AD28EF2E2E5}"/>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72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75FB2B-A61B-4B4A-BAC4-3B3C6CA38B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915EAA-065A-FC4C-89A7-0710E20D0521}"/>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6" name="Rectangle 5">
            <a:extLst>
              <a:ext uri="{FF2B5EF4-FFF2-40B4-BE49-F238E27FC236}">
                <a16:creationId xmlns:a16="http://schemas.microsoft.com/office/drawing/2014/main" id="{1E64E641-8CBE-8F4E-9EF7-1F217E8E32E6}"/>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6792487-8619-5B4E-AA9A-0FF1B91BED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sp>
        <p:nvSpPr>
          <p:cNvPr id="8" name="Title 1">
            <a:extLst>
              <a:ext uri="{FF2B5EF4-FFF2-40B4-BE49-F238E27FC236}">
                <a16:creationId xmlns:a16="http://schemas.microsoft.com/office/drawing/2014/main" id="{93C19B40-8463-5641-99C6-0C54A08F0772}"/>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9" name="Picture 8">
            <a:extLst>
              <a:ext uri="{FF2B5EF4-FFF2-40B4-BE49-F238E27FC236}">
                <a16:creationId xmlns:a16="http://schemas.microsoft.com/office/drawing/2014/main" id="{38EEC196-927F-014D-B784-81B08B30A414}"/>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0" name="Straight Connector 9">
            <a:extLst>
              <a:ext uri="{FF2B5EF4-FFF2-40B4-BE49-F238E27FC236}">
                <a16:creationId xmlns:a16="http://schemas.microsoft.com/office/drawing/2014/main" id="{301AC10F-D77F-6D4A-B56E-4E04CCB838A7}"/>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55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6CB7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CECBF844-07CF-6942-8CE9-4F077AD89CD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883109" y="1649110"/>
            <a:ext cx="4536228" cy="2907788"/>
          </a:xfrm>
          <a:prstGeom prst="rect">
            <a:avLst/>
          </a:prstGeom>
        </p:spPr>
      </p:pic>
      <p:sp>
        <p:nvSpPr>
          <p:cNvPr id="20" name="object 13">
            <a:extLst>
              <a:ext uri="{FF2B5EF4-FFF2-40B4-BE49-F238E27FC236}">
                <a16:creationId xmlns:a16="http://schemas.microsoft.com/office/drawing/2014/main" id="{378AF080-BF4E-AF48-90F2-31D9A102C9A8}"/>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21" name="Title 1">
            <a:extLst>
              <a:ext uri="{FF2B5EF4-FFF2-40B4-BE49-F238E27FC236}">
                <a16:creationId xmlns:a16="http://schemas.microsoft.com/office/drawing/2014/main" id="{E249C02A-F248-4E40-AD44-BAAC3299B488}"/>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2" name="object 14">
            <a:extLst>
              <a:ext uri="{FF2B5EF4-FFF2-40B4-BE49-F238E27FC236}">
                <a16:creationId xmlns:a16="http://schemas.microsoft.com/office/drawing/2014/main" id="{35F27C4D-F674-8942-BC24-D1136026E56A}"/>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2371588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75B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ject 13">
            <a:extLst>
              <a:ext uri="{FF2B5EF4-FFF2-40B4-BE49-F238E27FC236}">
                <a16:creationId xmlns:a16="http://schemas.microsoft.com/office/drawing/2014/main" id="{8D384386-EA5C-F644-8FBA-C0DD5DD74EEB}"/>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8" name="Title 1">
            <a:extLst>
              <a:ext uri="{FF2B5EF4-FFF2-40B4-BE49-F238E27FC236}">
                <a16:creationId xmlns:a16="http://schemas.microsoft.com/office/drawing/2014/main" id="{2FFA7254-63BC-5044-BB0E-4289CFE2A66D}"/>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19" name="object 14">
            <a:extLst>
              <a:ext uri="{FF2B5EF4-FFF2-40B4-BE49-F238E27FC236}">
                <a16:creationId xmlns:a16="http://schemas.microsoft.com/office/drawing/2014/main" id="{6410E8EE-1F82-4F41-AF08-D0DF7AEC8BCC}"/>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pic>
        <p:nvPicPr>
          <p:cNvPr id="7" name="Picture 6">
            <a:extLst>
              <a:ext uri="{FF2B5EF4-FFF2-40B4-BE49-F238E27FC236}">
                <a16:creationId xmlns:a16="http://schemas.microsoft.com/office/drawing/2014/main" id="{4334FFF1-A6AF-EB4F-8939-BD021E59AD8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017385" y="1562099"/>
            <a:ext cx="4383916" cy="3082803"/>
          </a:xfrm>
          <a:prstGeom prst="rect">
            <a:avLst/>
          </a:prstGeom>
        </p:spPr>
      </p:pic>
    </p:spTree>
    <p:extLst>
      <p:ext uri="{BB962C8B-B14F-4D97-AF65-F5344CB8AC3E}">
        <p14:creationId xmlns:p14="http://schemas.microsoft.com/office/powerpoint/2010/main" val="1963026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E57FEC-9278-6245-AA6A-F08D89FB2D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BD65EB-3FB2-3E41-9346-F629229ACF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AA0F8D-B8E8-264A-8A96-85FC0B0D91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BBFB44-2F96-3B42-A340-01A44FC5424B}" type="datetimeFigureOut">
              <a:rPr lang="en-US" smtClean="0"/>
              <a:t>11/6/2025</a:t>
            </a:fld>
            <a:endParaRPr lang="en-US"/>
          </a:p>
        </p:txBody>
      </p:sp>
      <p:sp>
        <p:nvSpPr>
          <p:cNvPr id="5" name="Footer Placeholder 4">
            <a:extLst>
              <a:ext uri="{FF2B5EF4-FFF2-40B4-BE49-F238E27FC236}">
                <a16:creationId xmlns:a16="http://schemas.microsoft.com/office/drawing/2014/main" id="{410F9055-58D8-2741-82F5-5BF541CFF4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3CDC80-FB81-2E44-BCD1-106ADF2BD8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F8C65E-48B1-C440-8686-E2028FF5D4DC}" type="slidenum">
              <a:rPr lang="en-US" smtClean="0"/>
              <a:t>‹nr.›</a:t>
            </a:fld>
            <a:endParaRPr lang="en-US"/>
          </a:p>
        </p:txBody>
      </p:sp>
    </p:spTree>
    <p:extLst>
      <p:ext uri="{BB962C8B-B14F-4D97-AF65-F5344CB8AC3E}">
        <p14:creationId xmlns:p14="http://schemas.microsoft.com/office/powerpoint/2010/main" val="184853129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Foto%20door%20Artem%20Podrez:%20https:/www.pexels.com/nl-nl/foto/vrouw-laptop-browsen-verbinding-4492135/"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1qn1TrtjVRQ"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a%20href=%22https:/www.flaticon.com/free-icons/goal%22%20title=%22goal%20icons%22%3eGoal%20icons%20created%20by%20Freepik%20-%20Flaticon%3c/a"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hyperlink" Target="a%20href=%22https:/www.flaticon.com/free-icons/emoji%22%20title=%22emoji%20icons%22%3eEmoji%20icons%20created%20by%20Ruslan%20Babkin%20-%20Flaticon%3c/a" TargetMode="Externa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23.sv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hyperlink" Target="a%20href=%22https:/www.flaticon.com/free-icons/emoji%22%20title=%22emoji%20icons%22%3eEmoji%20icons%20created%20by%20Ruslan%20Babkin%20-%20Flaticon%3c/a"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hyperlink" Target="a%20href=%22https:/www.flaticon.com/free-icons/excel%22%20title=%22excel%20icons%22%3eExcel%20icons%20created%20by%20Pixel%20perfect%20-%20Flaticon%3c/a"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hyperlink" Target="a%20href=%22https:/www.flaticon.com/free-icons/www%22%20title=%22www%20icons%22%3eWww%20icons%20created%20by%20Soodesign%20-%20Flaticon%3c/a" TargetMode="External"/><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hyperlink" Target="a%20href=%22https:/www.flaticon.com/free-icons/brain%22%20title=%22brain%20icons%22%3eBrain%20icons%20created%20by%20Freepik%20-%20Flaticon%3c/a" TargetMode="Externa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6.png"/><Relationship Id="rId4" Type="http://schemas.openxmlformats.org/officeDocument/2006/relationships/hyperlink" Target="a%20href=%22https:/www.flaticon.com/free-icons/calculator%22%20title=%22calculator%20icons%22%3eCalculator%20icons%20created%20by%20Flat%20Icons%20-%20Flaticon%3c/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BA873D9-1694-4644-92A6-1A329EE5AE65}"/>
              </a:ext>
            </a:extLst>
          </p:cNvPr>
          <p:cNvSpPr>
            <a:spLocks noGrp="1"/>
          </p:cNvSpPr>
          <p:nvPr>
            <p:ph type="ctrTitle" hasCustomPrompt="1"/>
          </p:nvPr>
        </p:nvSpPr>
        <p:spPr>
          <a:xfrm>
            <a:off x="1169430" y="2985163"/>
            <a:ext cx="4708855" cy="2068529"/>
          </a:xfrm>
        </p:spPr>
        <p:txBody>
          <a:bodyPr anchor="t">
            <a:noAutofit/>
          </a:bodyPr>
          <a:lstStyle>
            <a:lvl1pPr algn="l">
              <a:defRPr sz="4800" b="0" i="0">
                <a:solidFill>
                  <a:schemeClr val="bg1"/>
                </a:solidFill>
                <a:latin typeface="Avenir" panose="02000503020000020003" pitchFamily="2" charset="0"/>
              </a:defRPr>
            </a:lvl1pPr>
          </a:lstStyle>
          <a:p>
            <a:r>
              <a:rPr lang="nl-NL" dirty="0" err="1"/>
              <a:t>Digitips</a:t>
            </a:r>
            <a:br>
              <a:rPr lang="nl-NL" dirty="0"/>
            </a:br>
            <a:r>
              <a:rPr lang="nl-NL" dirty="0"/>
              <a:t>Office Excel special</a:t>
            </a:r>
            <a:endParaRPr lang="en-US" sz="3600" b="1" dirty="0"/>
          </a:p>
        </p:txBody>
      </p:sp>
      <p:pic>
        <p:nvPicPr>
          <p:cNvPr id="5" name="Afbeelding 4">
            <a:hlinkClick r:id="rId3"/>
            <a:extLst>
              <a:ext uri="{FF2B5EF4-FFF2-40B4-BE49-F238E27FC236}">
                <a16:creationId xmlns:a16="http://schemas.microsoft.com/office/drawing/2014/main" id="{79765968-23C8-46B7-A35C-C8BAE8009C8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96000" y="2079811"/>
            <a:ext cx="6415323" cy="4778189"/>
          </a:xfrm>
          <a:prstGeom prst="rect">
            <a:avLst/>
          </a:prstGeom>
        </p:spPr>
      </p:pic>
    </p:spTree>
    <p:extLst>
      <p:ext uri="{BB962C8B-B14F-4D97-AF65-F5344CB8AC3E}">
        <p14:creationId xmlns:p14="http://schemas.microsoft.com/office/powerpoint/2010/main" val="2270690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Tabel met formules  </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6916272" y="1807236"/>
            <a:ext cx="4352364" cy="4428564"/>
          </a:xfrm>
        </p:spPr>
        <p:txBody>
          <a:bodyPr>
            <a:normAutofit/>
          </a:bodyPr>
          <a:lstStyle/>
          <a:p>
            <a:pPr marL="0" indent="0" algn="l">
              <a:buNone/>
            </a:pPr>
            <a:r>
              <a:rPr lang="nl-NL" sz="2400" dirty="0"/>
              <a:t>In dit filmpje vind je nog meer uitleg over het werken met tabellen en rekenen in Excel!</a:t>
            </a:r>
          </a:p>
          <a:p>
            <a:pPr marL="0" indent="0" algn="l">
              <a:buNone/>
            </a:pPr>
            <a:endParaRPr lang="nl-NL" sz="2400" dirty="0"/>
          </a:p>
          <a:p>
            <a:pPr marL="0" indent="0" algn="l">
              <a:buNone/>
            </a:pPr>
            <a:r>
              <a:rPr lang="nl-NL" sz="2400" dirty="0"/>
              <a:t>Klik op het plaatje om de video te starten.</a:t>
            </a:r>
          </a:p>
          <a:p>
            <a:pPr marL="0" indent="0" algn="l">
              <a:buNone/>
            </a:pPr>
            <a:r>
              <a:rPr lang="nl-NL" dirty="0"/>
              <a:t> </a:t>
            </a:r>
          </a:p>
          <a:p>
            <a:pPr marL="0" indent="0" algn="l">
              <a:buNone/>
            </a:pPr>
            <a:endParaRPr lang="nl-NL" dirty="0"/>
          </a:p>
        </p:txBody>
      </p:sp>
      <p:sp>
        <p:nvSpPr>
          <p:cNvPr id="3" name="Tekstvak 2">
            <a:extLst>
              <a:ext uri="{FF2B5EF4-FFF2-40B4-BE49-F238E27FC236}">
                <a16:creationId xmlns:a16="http://schemas.microsoft.com/office/drawing/2014/main" id="{E807BFCF-306C-F228-D177-D8F76634E893}"/>
              </a:ext>
            </a:extLst>
          </p:cNvPr>
          <p:cNvSpPr txBox="1"/>
          <p:nvPr/>
        </p:nvSpPr>
        <p:spPr>
          <a:xfrm>
            <a:off x="9092454" y="6394798"/>
            <a:ext cx="2980431" cy="369332"/>
          </a:xfrm>
          <a:prstGeom prst="rect">
            <a:avLst/>
          </a:prstGeom>
          <a:noFill/>
        </p:spPr>
        <p:txBody>
          <a:bodyPr wrap="none" rtlCol="0">
            <a:spAutoFit/>
          </a:bodyPr>
          <a:lstStyle/>
          <a:p>
            <a:r>
              <a:rPr lang="nl-NL" dirty="0"/>
              <a:t>Bron: Youtube.nl tips van </a:t>
            </a:r>
            <a:r>
              <a:rPr lang="nl-NL" dirty="0" err="1"/>
              <a:t>thijs</a:t>
            </a:r>
            <a:endParaRPr lang="nl-NL" dirty="0"/>
          </a:p>
        </p:txBody>
      </p:sp>
      <p:pic>
        <p:nvPicPr>
          <p:cNvPr id="7" name="Afbeelding 6">
            <a:hlinkClick r:id="rId3"/>
            <a:extLst>
              <a:ext uri="{FF2B5EF4-FFF2-40B4-BE49-F238E27FC236}">
                <a16:creationId xmlns:a16="http://schemas.microsoft.com/office/drawing/2014/main" id="{37D300E2-3A48-46B1-9300-1FD5D4AF8196}"/>
              </a:ext>
            </a:extLst>
          </p:cNvPr>
          <p:cNvPicPr>
            <a:picLocks noChangeAspect="1"/>
          </p:cNvPicPr>
          <p:nvPr/>
        </p:nvPicPr>
        <p:blipFill>
          <a:blip r:embed="rId4"/>
          <a:stretch>
            <a:fillRect/>
          </a:stretch>
        </p:blipFill>
        <p:spPr>
          <a:xfrm>
            <a:off x="557844" y="1708216"/>
            <a:ext cx="5899831" cy="3441568"/>
          </a:xfrm>
          <a:prstGeom prst="rect">
            <a:avLst/>
          </a:prstGeom>
        </p:spPr>
      </p:pic>
    </p:spTree>
    <p:extLst>
      <p:ext uri="{BB962C8B-B14F-4D97-AF65-F5344CB8AC3E}">
        <p14:creationId xmlns:p14="http://schemas.microsoft.com/office/powerpoint/2010/main" val="317708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Makkelijk rekenen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5647038" y="1077267"/>
            <a:ext cx="5621598" cy="4812544"/>
          </a:xfrm>
        </p:spPr>
        <p:txBody>
          <a:bodyPr>
            <a:noAutofit/>
          </a:bodyPr>
          <a:lstStyle/>
          <a:p>
            <a:pPr marL="0" indent="0" algn="l" fontAlgn="base">
              <a:buNone/>
            </a:pPr>
            <a:r>
              <a:rPr lang="nl-NL" sz="2400" dirty="0"/>
              <a:t>Je hebt een reeks getallen in Excel. Nu wil je een paar van die getallen (of de hele reeks) bij elkaar optellen en snel de uitkomst zien. </a:t>
            </a:r>
            <a:br>
              <a:rPr lang="nl-NL" sz="2400" dirty="0"/>
            </a:br>
            <a:r>
              <a:rPr lang="nl-NL" sz="2400" dirty="0"/>
              <a:t>Excel heeft daarvoor een optie in de statusbalk onderin.</a:t>
            </a:r>
            <a:br>
              <a:rPr lang="nl-NL" sz="2400" dirty="0"/>
            </a:br>
            <a:br>
              <a:rPr lang="nl-NL" sz="2400" dirty="0"/>
            </a:br>
            <a:r>
              <a:rPr lang="nl-NL" sz="2400" dirty="0"/>
              <a:t>Wedden dat het je nog niet was opgevallen? Maar probeer de volgende tip eens:</a:t>
            </a:r>
          </a:p>
          <a:p>
            <a:pPr algn="l" fontAlgn="base">
              <a:buFont typeface="Arial" panose="020B0604020202020204" pitchFamily="34" charset="0"/>
              <a:buChar char="•"/>
            </a:pPr>
            <a:r>
              <a:rPr lang="nl-NL" sz="2400" dirty="0"/>
              <a:t>Selecteer een paar getallen in Excel.</a:t>
            </a:r>
          </a:p>
          <a:p>
            <a:pPr algn="l" fontAlgn="base">
              <a:buFont typeface="Arial" panose="020B0604020202020204" pitchFamily="34" charset="0"/>
              <a:buChar char="•"/>
            </a:pPr>
            <a:r>
              <a:rPr lang="nl-NL" sz="2400" dirty="0"/>
              <a:t>Kijk rechtsonder op de statusbalk.</a:t>
            </a:r>
          </a:p>
          <a:p>
            <a:pPr algn="l" fontAlgn="base">
              <a:buFont typeface="Arial" panose="020B0604020202020204" pitchFamily="34" charset="0"/>
              <a:buChar char="•"/>
            </a:pPr>
            <a:r>
              <a:rPr lang="nl-NL" sz="2400" dirty="0"/>
              <a:t>Je ziet het gemiddelde, het aantal geselecteerde getallen en de uitkomst van de som.</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1961050" cy="369332"/>
          </a:xfrm>
          <a:prstGeom prst="rect">
            <a:avLst/>
          </a:prstGeom>
          <a:noFill/>
        </p:spPr>
        <p:txBody>
          <a:bodyPr wrap="none" rtlCol="0">
            <a:spAutoFit/>
          </a:bodyPr>
          <a:lstStyle/>
          <a:p>
            <a:r>
              <a:rPr lang="nl-NL" dirty="0"/>
              <a:t>Bron: seniorweb.nl</a:t>
            </a:r>
          </a:p>
        </p:txBody>
      </p:sp>
      <p:pic>
        <p:nvPicPr>
          <p:cNvPr id="5" name="Afbeelding 4">
            <a:extLst>
              <a:ext uri="{FF2B5EF4-FFF2-40B4-BE49-F238E27FC236}">
                <a16:creationId xmlns:a16="http://schemas.microsoft.com/office/drawing/2014/main" id="{35F86BBC-210F-4C08-8D40-D18A48E5C806}"/>
              </a:ext>
            </a:extLst>
          </p:cNvPr>
          <p:cNvPicPr>
            <a:picLocks noChangeAspect="1"/>
          </p:cNvPicPr>
          <p:nvPr/>
        </p:nvPicPr>
        <p:blipFill>
          <a:blip r:embed="rId3"/>
          <a:stretch>
            <a:fillRect/>
          </a:stretch>
        </p:blipFill>
        <p:spPr>
          <a:xfrm>
            <a:off x="224413" y="1205898"/>
            <a:ext cx="5196754" cy="4446203"/>
          </a:xfrm>
          <a:prstGeom prst="rect">
            <a:avLst/>
          </a:prstGeom>
        </p:spPr>
      </p:pic>
    </p:spTree>
    <p:extLst>
      <p:ext uri="{BB962C8B-B14F-4D97-AF65-F5344CB8AC3E}">
        <p14:creationId xmlns:p14="http://schemas.microsoft.com/office/powerpoint/2010/main" val="3759886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Knippen, kopiëren en plakken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1" y="1532965"/>
            <a:ext cx="4352364" cy="4428564"/>
          </a:xfrm>
        </p:spPr>
        <p:txBody>
          <a:bodyPr>
            <a:normAutofit/>
          </a:bodyPr>
          <a:lstStyle/>
          <a:p>
            <a:pPr marL="0" indent="0" algn="l">
              <a:buNone/>
            </a:pPr>
            <a:r>
              <a:rPr lang="nl-NL" sz="2400" dirty="0"/>
              <a:t>Je kan formules makkelijk kopiëren naar de volgende cel. </a:t>
            </a:r>
          </a:p>
          <a:p>
            <a:pPr marL="0" indent="0" algn="l">
              <a:buNone/>
            </a:pPr>
            <a:r>
              <a:rPr lang="nl-NL" sz="2400" dirty="0"/>
              <a:t>Met de sneltoetsen, of met het groene kruisje in de hoek van elk vakje.</a:t>
            </a:r>
          </a:p>
        </p:txBody>
      </p:sp>
      <p:sp>
        <p:nvSpPr>
          <p:cNvPr id="14" name="Rechthoek: afgeronde hoeken 13">
            <a:extLst>
              <a:ext uri="{FF2B5EF4-FFF2-40B4-BE49-F238E27FC236}">
                <a16:creationId xmlns:a16="http://schemas.microsoft.com/office/drawing/2014/main" id="{F76044A6-1F63-4331-A4C7-00F6A20C41D0}"/>
              </a:ext>
            </a:extLst>
          </p:cNvPr>
          <p:cNvSpPr/>
          <p:nvPr/>
        </p:nvSpPr>
        <p:spPr>
          <a:xfrm>
            <a:off x="7637564" y="5317491"/>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Rechthoek: afgeronde hoeken 14">
            <a:extLst>
              <a:ext uri="{FF2B5EF4-FFF2-40B4-BE49-F238E27FC236}">
                <a16:creationId xmlns:a16="http://schemas.microsoft.com/office/drawing/2014/main" id="{2EB6331D-DC20-45B9-9623-5C32CF43F90B}"/>
              </a:ext>
            </a:extLst>
          </p:cNvPr>
          <p:cNvSpPr/>
          <p:nvPr/>
        </p:nvSpPr>
        <p:spPr>
          <a:xfrm>
            <a:off x="7630238" y="2857944"/>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Rechthoek: afgeronde hoeken 15">
            <a:extLst>
              <a:ext uri="{FF2B5EF4-FFF2-40B4-BE49-F238E27FC236}">
                <a16:creationId xmlns:a16="http://schemas.microsoft.com/office/drawing/2014/main" id="{34F83185-2CBF-478E-BC74-B5CE50C03140}"/>
              </a:ext>
            </a:extLst>
          </p:cNvPr>
          <p:cNvSpPr/>
          <p:nvPr/>
        </p:nvSpPr>
        <p:spPr>
          <a:xfrm>
            <a:off x="6209015" y="4096254"/>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7" name="Rechthoek: afgeronde hoeken 16">
            <a:extLst>
              <a:ext uri="{FF2B5EF4-FFF2-40B4-BE49-F238E27FC236}">
                <a16:creationId xmlns:a16="http://schemas.microsoft.com/office/drawing/2014/main" id="{C68AEF31-34FB-426B-9E93-FA1590E273A1}"/>
              </a:ext>
            </a:extLst>
          </p:cNvPr>
          <p:cNvSpPr/>
          <p:nvPr/>
        </p:nvSpPr>
        <p:spPr>
          <a:xfrm>
            <a:off x="6194930" y="2878661"/>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9" name="Tekstvak 18">
            <a:extLst>
              <a:ext uri="{FF2B5EF4-FFF2-40B4-BE49-F238E27FC236}">
                <a16:creationId xmlns:a16="http://schemas.microsoft.com/office/drawing/2014/main" id="{BD56D461-C038-4B73-85A1-CB975E958268}"/>
              </a:ext>
            </a:extLst>
          </p:cNvPr>
          <p:cNvSpPr txBox="1"/>
          <p:nvPr/>
        </p:nvSpPr>
        <p:spPr>
          <a:xfrm>
            <a:off x="6360938" y="5587714"/>
            <a:ext cx="735106" cy="369332"/>
          </a:xfrm>
          <a:prstGeom prst="rect">
            <a:avLst/>
          </a:prstGeom>
          <a:noFill/>
        </p:spPr>
        <p:txBody>
          <a:bodyPr wrap="square" rtlCol="0">
            <a:spAutoFit/>
          </a:bodyPr>
          <a:lstStyle/>
          <a:p>
            <a:r>
              <a:rPr lang="nl-NL" dirty="0"/>
              <a:t>CTRL </a:t>
            </a:r>
          </a:p>
        </p:txBody>
      </p:sp>
      <p:sp>
        <p:nvSpPr>
          <p:cNvPr id="21" name="Tekstvak 20">
            <a:extLst>
              <a:ext uri="{FF2B5EF4-FFF2-40B4-BE49-F238E27FC236}">
                <a16:creationId xmlns:a16="http://schemas.microsoft.com/office/drawing/2014/main" id="{0D529D4B-CA58-4AE6-9CC6-1760883DADFE}"/>
              </a:ext>
            </a:extLst>
          </p:cNvPr>
          <p:cNvSpPr txBox="1"/>
          <p:nvPr/>
        </p:nvSpPr>
        <p:spPr>
          <a:xfrm>
            <a:off x="7755107" y="3456801"/>
            <a:ext cx="735106" cy="369332"/>
          </a:xfrm>
          <a:prstGeom prst="rect">
            <a:avLst/>
          </a:prstGeom>
          <a:noFill/>
        </p:spPr>
        <p:txBody>
          <a:bodyPr wrap="square" rtlCol="0">
            <a:spAutoFit/>
          </a:bodyPr>
          <a:lstStyle/>
          <a:p>
            <a:r>
              <a:rPr lang="nl-NL" dirty="0"/>
              <a:t> </a:t>
            </a:r>
          </a:p>
        </p:txBody>
      </p:sp>
      <p:sp>
        <p:nvSpPr>
          <p:cNvPr id="25" name="Tekstvak 24">
            <a:extLst>
              <a:ext uri="{FF2B5EF4-FFF2-40B4-BE49-F238E27FC236}">
                <a16:creationId xmlns:a16="http://schemas.microsoft.com/office/drawing/2014/main" id="{6C01A971-80F7-44A3-AE2B-9361D8E5BE42}"/>
              </a:ext>
            </a:extLst>
          </p:cNvPr>
          <p:cNvSpPr txBox="1"/>
          <p:nvPr/>
        </p:nvSpPr>
        <p:spPr>
          <a:xfrm>
            <a:off x="9405570" y="3005566"/>
            <a:ext cx="1027076" cy="369332"/>
          </a:xfrm>
          <a:prstGeom prst="rect">
            <a:avLst/>
          </a:prstGeom>
          <a:noFill/>
        </p:spPr>
        <p:txBody>
          <a:bodyPr wrap="none" rtlCol="0">
            <a:spAutoFit/>
          </a:bodyPr>
          <a:lstStyle/>
          <a:p>
            <a:r>
              <a:rPr lang="nl-NL" dirty="0"/>
              <a:t>Kopiëren</a:t>
            </a:r>
          </a:p>
        </p:txBody>
      </p:sp>
      <p:sp>
        <p:nvSpPr>
          <p:cNvPr id="26" name="Tekstvak 25">
            <a:extLst>
              <a:ext uri="{FF2B5EF4-FFF2-40B4-BE49-F238E27FC236}">
                <a16:creationId xmlns:a16="http://schemas.microsoft.com/office/drawing/2014/main" id="{6406EC86-26EF-4FEA-A433-CA9D19CDE2D0}"/>
              </a:ext>
            </a:extLst>
          </p:cNvPr>
          <p:cNvSpPr txBox="1"/>
          <p:nvPr/>
        </p:nvSpPr>
        <p:spPr>
          <a:xfrm>
            <a:off x="9431341" y="4220863"/>
            <a:ext cx="956929" cy="369332"/>
          </a:xfrm>
          <a:prstGeom prst="rect">
            <a:avLst/>
          </a:prstGeom>
          <a:noFill/>
        </p:spPr>
        <p:txBody>
          <a:bodyPr wrap="none" rtlCol="0">
            <a:spAutoFit/>
          </a:bodyPr>
          <a:lstStyle/>
          <a:p>
            <a:r>
              <a:rPr lang="nl-NL" dirty="0"/>
              <a:t>Knippen</a:t>
            </a:r>
          </a:p>
        </p:txBody>
      </p:sp>
      <p:sp>
        <p:nvSpPr>
          <p:cNvPr id="27" name="Rechthoek: afgeronde hoeken 26">
            <a:extLst>
              <a:ext uri="{FF2B5EF4-FFF2-40B4-BE49-F238E27FC236}">
                <a16:creationId xmlns:a16="http://schemas.microsoft.com/office/drawing/2014/main" id="{ED4E614D-EDE4-4AE6-88B3-0B9C6F246EE0}"/>
              </a:ext>
            </a:extLst>
          </p:cNvPr>
          <p:cNvSpPr/>
          <p:nvPr/>
        </p:nvSpPr>
        <p:spPr>
          <a:xfrm>
            <a:off x="6244234" y="5317491"/>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0" name="Rechthoek: afgeronde hoeken 29">
            <a:extLst>
              <a:ext uri="{FF2B5EF4-FFF2-40B4-BE49-F238E27FC236}">
                <a16:creationId xmlns:a16="http://schemas.microsoft.com/office/drawing/2014/main" id="{576DAA1E-78E2-4F7C-A549-24F8E423D194}"/>
              </a:ext>
            </a:extLst>
          </p:cNvPr>
          <p:cNvSpPr/>
          <p:nvPr/>
        </p:nvSpPr>
        <p:spPr>
          <a:xfrm>
            <a:off x="7629602" y="4045855"/>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1" name="Tekstvak 30">
            <a:extLst>
              <a:ext uri="{FF2B5EF4-FFF2-40B4-BE49-F238E27FC236}">
                <a16:creationId xmlns:a16="http://schemas.microsoft.com/office/drawing/2014/main" id="{CD258101-D762-48B4-BD6F-6D5992259FA5}"/>
              </a:ext>
            </a:extLst>
          </p:cNvPr>
          <p:cNvSpPr txBox="1"/>
          <p:nvPr/>
        </p:nvSpPr>
        <p:spPr>
          <a:xfrm>
            <a:off x="9483279" y="5436160"/>
            <a:ext cx="904991" cy="369332"/>
          </a:xfrm>
          <a:prstGeom prst="rect">
            <a:avLst/>
          </a:prstGeom>
          <a:noFill/>
        </p:spPr>
        <p:txBody>
          <a:bodyPr wrap="none" rtlCol="0">
            <a:spAutoFit/>
          </a:bodyPr>
          <a:lstStyle/>
          <a:p>
            <a:r>
              <a:rPr lang="nl-NL" dirty="0"/>
              <a:t>Plakken</a:t>
            </a:r>
          </a:p>
        </p:txBody>
      </p:sp>
      <p:sp>
        <p:nvSpPr>
          <p:cNvPr id="33" name="Tekstvak 32">
            <a:extLst>
              <a:ext uri="{FF2B5EF4-FFF2-40B4-BE49-F238E27FC236}">
                <a16:creationId xmlns:a16="http://schemas.microsoft.com/office/drawing/2014/main" id="{56984915-3B34-4582-A120-8DBD9D80CF60}"/>
              </a:ext>
            </a:extLst>
          </p:cNvPr>
          <p:cNvSpPr txBox="1"/>
          <p:nvPr/>
        </p:nvSpPr>
        <p:spPr>
          <a:xfrm>
            <a:off x="8445072" y="4275539"/>
            <a:ext cx="735106" cy="369332"/>
          </a:xfrm>
          <a:prstGeom prst="rect">
            <a:avLst/>
          </a:prstGeom>
          <a:noFill/>
        </p:spPr>
        <p:txBody>
          <a:bodyPr wrap="square" rtlCol="0">
            <a:spAutoFit/>
          </a:bodyPr>
          <a:lstStyle/>
          <a:p>
            <a:r>
              <a:rPr lang="nl-NL" dirty="0"/>
              <a:t>   </a:t>
            </a:r>
          </a:p>
        </p:txBody>
      </p:sp>
      <p:sp>
        <p:nvSpPr>
          <p:cNvPr id="34" name="Tekstvak 33">
            <a:extLst>
              <a:ext uri="{FF2B5EF4-FFF2-40B4-BE49-F238E27FC236}">
                <a16:creationId xmlns:a16="http://schemas.microsoft.com/office/drawing/2014/main" id="{5295408B-EAA0-4DAB-87E9-95DE816CCEB8}"/>
              </a:ext>
            </a:extLst>
          </p:cNvPr>
          <p:cNvSpPr txBox="1"/>
          <p:nvPr/>
        </p:nvSpPr>
        <p:spPr>
          <a:xfrm>
            <a:off x="7117030" y="5545178"/>
            <a:ext cx="735106" cy="369332"/>
          </a:xfrm>
          <a:prstGeom prst="rect">
            <a:avLst/>
          </a:prstGeom>
          <a:noFill/>
        </p:spPr>
        <p:txBody>
          <a:bodyPr wrap="square" rtlCol="0">
            <a:spAutoFit/>
          </a:bodyPr>
          <a:lstStyle/>
          <a:p>
            <a:r>
              <a:rPr lang="nl-NL" dirty="0"/>
              <a:t>   + </a:t>
            </a:r>
          </a:p>
        </p:txBody>
      </p:sp>
      <p:sp>
        <p:nvSpPr>
          <p:cNvPr id="35" name="Tekstvak 34">
            <a:extLst>
              <a:ext uri="{FF2B5EF4-FFF2-40B4-BE49-F238E27FC236}">
                <a16:creationId xmlns:a16="http://schemas.microsoft.com/office/drawing/2014/main" id="{2B652ECB-A0B6-4B01-A60E-18629402D364}"/>
              </a:ext>
            </a:extLst>
          </p:cNvPr>
          <p:cNvSpPr txBox="1"/>
          <p:nvPr/>
        </p:nvSpPr>
        <p:spPr>
          <a:xfrm>
            <a:off x="7100525" y="3119944"/>
            <a:ext cx="735106" cy="369332"/>
          </a:xfrm>
          <a:prstGeom prst="rect">
            <a:avLst/>
          </a:prstGeom>
          <a:noFill/>
        </p:spPr>
        <p:txBody>
          <a:bodyPr wrap="square" rtlCol="0">
            <a:spAutoFit/>
          </a:bodyPr>
          <a:lstStyle/>
          <a:p>
            <a:r>
              <a:rPr lang="nl-NL" dirty="0"/>
              <a:t>   + </a:t>
            </a:r>
          </a:p>
        </p:txBody>
      </p:sp>
      <p:sp>
        <p:nvSpPr>
          <p:cNvPr id="36" name="Tekstvak 35">
            <a:extLst>
              <a:ext uri="{FF2B5EF4-FFF2-40B4-BE49-F238E27FC236}">
                <a16:creationId xmlns:a16="http://schemas.microsoft.com/office/drawing/2014/main" id="{71668269-5018-4015-83CE-BF48DC55CA2C}"/>
              </a:ext>
            </a:extLst>
          </p:cNvPr>
          <p:cNvSpPr txBox="1"/>
          <p:nvPr/>
        </p:nvSpPr>
        <p:spPr>
          <a:xfrm>
            <a:off x="7121512" y="4318413"/>
            <a:ext cx="735106" cy="369332"/>
          </a:xfrm>
          <a:prstGeom prst="rect">
            <a:avLst/>
          </a:prstGeom>
          <a:noFill/>
        </p:spPr>
        <p:txBody>
          <a:bodyPr wrap="square" rtlCol="0">
            <a:spAutoFit/>
          </a:bodyPr>
          <a:lstStyle/>
          <a:p>
            <a:r>
              <a:rPr lang="nl-NL" dirty="0"/>
              <a:t>   + </a:t>
            </a:r>
          </a:p>
        </p:txBody>
      </p:sp>
      <p:sp>
        <p:nvSpPr>
          <p:cNvPr id="37" name="Tekstvak 36">
            <a:extLst>
              <a:ext uri="{FF2B5EF4-FFF2-40B4-BE49-F238E27FC236}">
                <a16:creationId xmlns:a16="http://schemas.microsoft.com/office/drawing/2014/main" id="{662EDE1D-5A9B-4D0D-A2EF-A240D1426D84}"/>
              </a:ext>
            </a:extLst>
          </p:cNvPr>
          <p:cNvSpPr txBox="1"/>
          <p:nvPr/>
        </p:nvSpPr>
        <p:spPr>
          <a:xfrm>
            <a:off x="6348763" y="3108066"/>
            <a:ext cx="735106" cy="369332"/>
          </a:xfrm>
          <a:prstGeom prst="rect">
            <a:avLst/>
          </a:prstGeom>
          <a:noFill/>
        </p:spPr>
        <p:txBody>
          <a:bodyPr wrap="square" rtlCol="0">
            <a:spAutoFit/>
          </a:bodyPr>
          <a:lstStyle/>
          <a:p>
            <a:r>
              <a:rPr lang="nl-NL" dirty="0"/>
              <a:t>CTRL </a:t>
            </a:r>
          </a:p>
        </p:txBody>
      </p:sp>
      <p:sp>
        <p:nvSpPr>
          <p:cNvPr id="38" name="Tekstvak 37">
            <a:extLst>
              <a:ext uri="{FF2B5EF4-FFF2-40B4-BE49-F238E27FC236}">
                <a16:creationId xmlns:a16="http://schemas.microsoft.com/office/drawing/2014/main" id="{AD497F75-BE51-4109-ACA9-F293BC0AB65B}"/>
              </a:ext>
            </a:extLst>
          </p:cNvPr>
          <p:cNvSpPr txBox="1"/>
          <p:nvPr/>
        </p:nvSpPr>
        <p:spPr>
          <a:xfrm>
            <a:off x="6324329" y="4355216"/>
            <a:ext cx="735106" cy="369332"/>
          </a:xfrm>
          <a:prstGeom prst="rect">
            <a:avLst/>
          </a:prstGeom>
          <a:noFill/>
        </p:spPr>
        <p:txBody>
          <a:bodyPr wrap="square" rtlCol="0">
            <a:spAutoFit/>
          </a:bodyPr>
          <a:lstStyle/>
          <a:p>
            <a:r>
              <a:rPr lang="nl-NL" dirty="0"/>
              <a:t>CTRL </a:t>
            </a:r>
          </a:p>
        </p:txBody>
      </p:sp>
      <p:sp>
        <p:nvSpPr>
          <p:cNvPr id="39" name="Tekstvak 38">
            <a:extLst>
              <a:ext uri="{FF2B5EF4-FFF2-40B4-BE49-F238E27FC236}">
                <a16:creationId xmlns:a16="http://schemas.microsoft.com/office/drawing/2014/main" id="{9ABB072D-BCF2-4FCA-BB04-3AFDFFB297F6}"/>
              </a:ext>
            </a:extLst>
          </p:cNvPr>
          <p:cNvSpPr txBox="1"/>
          <p:nvPr/>
        </p:nvSpPr>
        <p:spPr>
          <a:xfrm>
            <a:off x="7906868" y="3102480"/>
            <a:ext cx="708212" cy="369332"/>
          </a:xfrm>
          <a:prstGeom prst="rect">
            <a:avLst/>
          </a:prstGeom>
          <a:noFill/>
        </p:spPr>
        <p:txBody>
          <a:bodyPr wrap="square" rtlCol="0">
            <a:spAutoFit/>
          </a:bodyPr>
          <a:lstStyle/>
          <a:p>
            <a:r>
              <a:rPr lang="nl-NL" dirty="0"/>
              <a:t>C </a:t>
            </a:r>
          </a:p>
        </p:txBody>
      </p:sp>
      <p:sp>
        <p:nvSpPr>
          <p:cNvPr id="40" name="Tekstvak 39">
            <a:extLst>
              <a:ext uri="{FF2B5EF4-FFF2-40B4-BE49-F238E27FC236}">
                <a16:creationId xmlns:a16="http://schemas.microsoft.com/office/drawing/2014/main" id="{B17ED4F4-32EC-4A6B-AC34-132AF3A6A589}"/>
              </a:ext>
            </a:extLst>
          </p:cNvPr>
          <p:cNvSpPr txBox="1"/>
          <p:nvPr/>
        </p:nvSpPr>
        <p:spPr>
          <a:xfrm>
            <a:off x="7915470" y="5587714"/>
            <a:ext cx="708212" cy="369332"/>
          </a:xfrm>
          <a:prstGeom prst="rect">
            <a:avLst/>
          </a:prstGeom>
          <a:noFill/>
        </p:spPr>
        <p:txBody>
          <a:bodyPr wrap="square" rtlCol="0">
            <a:spAutoFit/>
          </a:bodyPr>
          <a:lstStyle/>
          <a:p>
            <a:r>
              <a:rPr lang="nl-NL" dirty="0"/>
              <a:t>V </a:t>
            </a:r>
          </a:p>
        </p:txBody>
      </p:sp>
      <p:sp>
        <p:nvSpPr>
          <p:cNvPr id="41" name="Tekstvak 40">
            <a:extLst>
              <a:ext uri="{FF2B5EF4-FFF2-40B4-BE49-F238E27FC236}">
                <a16:creationId xmlns:a16="http://schemas.microsoft.com/office/drawing/2014/main" id="{7AD3AAC2-98E6-4B85-A55E-D88C9B9089BF}"/>
              </a:ext>
            </a:extLst>
          </p:cNvPr>
          <p:cNvSpPr txBox="1"/>
          <p:nvPr/>
        </p:nvSpPr>
        <p:spPr>
          <a:xfrm>
            <a:off x="7935200" y="4335145"/>
            <a:ext cx="708212" cy="369332"/>
          </a:xfrm>
          <a:prstGeom prst="rect">
            <a:avLst/>
          </a:prstGeom>
          <a:noFill/>
        </p:spPr>
        <p:txBody>
          <a:bodyPr wrap="square" rtlCol="0">
            <a:spAutoFit/>
          </a:bodyPr>
          <a:lstStyle/>
          <a:p>
            <a:r>
              <a:rPr lang="nl-NL" dirty="0"/>
              <a:t>X </a:t>
            </a:r>
          </a:p>
        </p:txBody>
      </p:sp>
      <p:pic>
        <p:nvPicPr>
          <p:cNvPr id="7" name="Afbeelding 6">
            <a:hlinkClick r:id="rId3" action="ppaction://hlinkfile"/>
            <a:extLst>
              <a:ext uri="{FF2B5EF4-FFF2-40B4-BE49-F238E27FC236}">
                <a16:creationId xmlns:a16="http://schemas.microsoft.com/office/drawing/2014/main" id="{365DB016-6F92-4D7E-94A0-A93FF89F2F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722824">
            <a:off x="8216429" y="1089928"/>
            <a:ext cx="1192392" cy="1192392"/>
          </a:xfrm>
          <a:prstGeom prst="rect">
            <a:avLst/>
          </a:prstGeom>
        </p:spPr>
      </p:pic>
      <p:pic>
        <p:nvPicPr>
          <p:cNvPr id="32" name="Afbeelding 31">
            <a:extLst>
              <a:ext uri="{FF2B5EF4-FFF2-40B4-BE49-F238E27FC236}">
                <a16:creationId xmlns:a16="http://schemas.microsoft.com/office/drawing/2014/main" id="{BD30BD1E-0912-445D-B0C6-6742161C2279}"/>
              </a:ext>
            </a:extLst>
          </p:cNvPr>
          <p:cNvPicPr>
            <a:picLocks noChangeAspect="1"/>
          </p:cNvPicPr>
          <p:nvPr/>
        </p:nvPicPr>
        <p:blipFill>
          <a:blip r:embed="rId5"/>
          <a:stretch>
            <a:fillRect/>
          </a:stretch>
        </p:blipFill>
        <p:spPr>
          <a:xfrm>
            <a:off x="3803895" y="3569240"/>
            <a:ext cx="1896541" cy="2655156"/>
          </a:xfrm>
          <a:prstGeom prst="rect">
            <a:avLst/>
          </a:prstGeom>
        </p:spPr>
      </p:pic>
      <p:sp>
        <p:nvSpPr>
          <p:cNvPr id="28" name="Tekstvak 27">
            <a:extLst>
              <a:ext uri="{FF2B5EF4-FFF2-40B4-BE49-F238E27FC236}">
                <a16:creationId xmlns:a16="http://schemas.microsoft.com/office/drawing/2014/main" id="{D63CD516-34D3-4378-B514-D13FC3A611C2}"/>
              </a:ext>
            </a:extLst>
          </p:cNvPr>
          <p:cNvSpPr txBox="1"/>
          <p:nvPr/>
        </p:nvSpPr>
        <p:spPr>
          <a:xfrm>
            <a:off x="10659671" y="6381381"/>
            <a:ext cx="1257524" cy="369332"/>
          </a:xfrm>
          <a:prstGeom prst="rect">
            <a:avLst/>
          </a:prstGeom>
          <a:noFill/>
        </p:spPr>
        <p:txBody>
          <a:bodyPr wrap="none" rtlCol="0">
            <a:spAutoFit/>
          </a:bodyPr>
          <a:lstStyle/>
          <a:p>
            <a:r>
              <a:rPr lang="nl-NL" dirty="0"/>
              <a:t>Bron: ROER</a:t>
            </a:r>
          </a:p>
        </p:txBody>
      </p:sp>
    </p:spTree>
    <p:extLst>
      <p:ext uri="{BB962C8B-B14F-4D97-AF65-F5344CB8AC3E}">
        <p14:creationId xmlns:p14="http://schemas.microsoft.com/office/powerpoint/2010/main" val="3083005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5B74A3-3535-64EA-7CF5-4D8F5DFBA71A}"/>
              </a:ext>
            </a:extLst>
          </p:cNvPr>
          <p:cNvSpPr>
            <a:spLocks noGrp="1"/>
          </p:cNvSpPr>
          <p:nvPr>
            <p:ph type="title"/>
          </p:nvPr>
        </p:nvSpPr>
        <p:spPr/>
        <p:txBody>
          <a:bodyPr/>
          <a:lstStyle/>
          <a:p>
            <a:r>
              <a:rPr lang="nl-NL" dirty="0"/>
              <a:t>Nog meer sneltoetsen</a:t>
            </a:r>
          </a:p>
        </p:txBody>
      </p:sp>
      <p:sp>
        <p:nvSpPr>
          <p:cNvPr id="3" name="Tijdelijke aanduiding voor inhoud 2">
            <a:extLst>
              <a:ext uri="{FF2B5EF4-FFF2-40B4-BE49-F238E27FC236}">
                <a16:creationId xmlns:a16="http://schemas.microsoft.com/office/drawing/2014/main" id="{577BCE69-D1E2-1761-D99F-9436A3D3FAC3}"/>
              </a:ext>
            </a:extLst>
          </p:cNvPr>
          <p:cNvSpPr>
            <a:spLocks noGrp="1"/>
          </p:cNvSpPr>
          <p:nvPr>
            <p:ph idx="1"/>
          </p:nvPr>
        </p:nvSpPr>
        <p:spPr>
          <a:xfrm>
            <a:off x="838200" y="1253331"/>
            <a:ext cx="10515600" cy="4351338"/>
          </a:xfrm>
        </p:spPr>
        <p:txBody>
          <a:bodyPr>
            <a:normAutofit/>
          </a:bodyPr>
          <a:lstStyle/>
          <a:p>
            <a:pPr marL="0" indent="0">
              <a:buNone/>
            </a:pPr>
            <a:r>
              <a:rPr lang="nl-NL" sz="2400" dirty="0"/>
              <a:t>Er zijn nog heel veel meer sneltoetsen te gebruiken in Excel. We hebben de belangrijkste voor je verzameld:</a:t>
            </a:r>
          </a:p>
        </p:txBody>
      </p:sp>
      <p:sp>
        <p:nvSpPr>
          <p:cNvPr id="4" name="Tekstvak 3">
            <a:extLst>
              <a:ext uri="{FF2B5EF4-FFF2-40B4-BE49-F238E27FC236}">
                <a16:creationId xmlns:a16="http://schemas.microsoft.com/office/drawing/2014/main" id="{BBCBDB59-3D61-42F5-D930-B9AC95FD7AAB}"/>
              </a:ext>
            </a:extLst>
          </p:cNvPr>
          <p:cNvSpPr txBox="1"/>
          <p:nvPr/>
        </p:nvSpPr>
        <p:spPr>
          <a:xfrm>
            <a:off x="386328" y="2196027"/>
            <a:ext cx="4747646" cy="3416320"/>
          </a:xfrm>
          <a:prstGeom prst="rect">
            <a:avLst/>
          </a:prstGeom>
          <a:noFill/>
        </p:spPr>
        <p:txBody>
          <a:bodyPr wrap="none" rtlCol="0">
            <a:spAutoFit/>
          </a:bodyPr>
          <a:lstStyle/>
          <a:p>
            <a:r>
              <a:rPr lang="nl-NL" dirty="0">
                <a:latin typeface="Avenir" panose="02000503020000020003"/>
              </a:rPr>
              <a:t>Ctrl + N 		Nieuwe werkmap openen</a:t>
            </a:r>
          </a:p>
          <a:p>
            <a:r>
              <a:rPr lang="nl-NL" dirty="0">
                <a:latin typeface="Avenir" panose="02000503020000020003"/>
              </a:rPr>
              <a:t>Ctrl + O 		Bestand openen</a:t>
            </a:r>
          </a:p>
          <a:p>
            <a:r>
              <a:rPr lang="nl-NL" dirty="0">
                <a:latin typeface="Avenir" panose="02000503020000020003"/>
              </a:rPr>
              <a:t>Ctrl + S 		Opslaan</a:t>
            </a:r>
          </a:p>
          <a:p>
            <a:r>
              <a:rPr lang="nl-NL" dirty="0">
                <a:latin typeface="Avenir" panose="02000503020000020003"/>
              </a:rPr>
              <a:t>Ctrl + P 		Afdrukken</a:t>
            </a:r>
          </a:p>
          <a:p>
            <a:r>
              <a:rPr lang="nl-NL" dirty="0">
                <a:latin typeface="Avenir" panose="02000503020000020003"/>
              </a:rPr>
              <a:t>Ctrl + Z 		Ongedaan maken</a:t>
            </a:r>
          </a:p>
          <a:p>
            <a:r>
              <a:rPr lang="nl-NL" dirty="0">
                <a:latin typeface="Avenir" panose="02000503020000020003"/>
              </a:rPr>
              <a:t>Ctrl + Y 	 	Opnieuw uitvoeren</a:t>
            </a:r>
          </a:p>
          <a:p>
            <a:r>
              <a:rPr lang="nl-NL" dirty="0">
                <a:latin typeface="Avenir" panose="02000503020000020003"/>
              </a:rPr>
              <a:t>Ctrl + F 		Zoeken</a:t>
            </a:r>
          </a:p>
          <a:p>
            <a:r>
              <a:rPr lang="nl-NL" dirty="0">
                <a:latin typeface="Avenir" panose="02000503020000020003"/>
              </a:rPr>
              <a:t>Ctrl + H 		Vervangen</a:t>
            </a:r>
          </a:p>
          <a:p>
            <a:r>
              <a:rPr lang="nl-NL" dirty="0">
                <a:latin typeface="Avenir" panose="02000503020000020003"/>
              </a:rPr>
              <a:t>Ctrl + Shift + &amp;	Rand toevoegen</a:t>
            </a:r>
          </a:p>
          <a:p>
            <a:r>
              <a:rPr lang="nl-NL" dirty="0">
                <a:latin typeface="Avenir" panose="02000503020000020003"/>
              </a:rPr>
              <a:t>Ctrl + Shift + ~ 	Standaardformaat toepassen</a:t>
            </a:r>
          </a:p>
          <a:p>
            <a:r>
              <a:rPr lang="nl-NL" dirty="0">
                <a:latin typeface="Avenir" panose="02000503020000020003"/>
              </a:rPr>
              <a:t>F2 	 	</a:t>
            </a:r>
            <a:r>
              <a:rPr lang="nl-NL" dirty="0" err="1">
                <a:latin typeface="Avenir" panose="02000503020000020003"/>
              </a:rPr>
              <a:t>Celinhoud</a:t>
            </a:r>
            <a:r>
              <a:rPr lang="nl-NL" dirty="0">
                <a:latin typeface="Avenir" panose="02000503020000020003"/>
              </a:rPr>
              <a:t> bewerken</a:t>
            </a:r>
          </a:p>
          <a:p>
            <a:r>
              <a:rPr lang="en-US" dirty="0"/>
              <a:t>Ctrl + Shift + F 	</a:t>
            </a:r>
            <a:r>
              <a:rPr lang="en-US" dirty="0" err="1"/>
              <a:t>Lettertype</a:t>
            </a:r>
            <a:r>
              <a:rPr lang="en-US" dirty="0"/>
              <a:t> </a:t>
            </a:r>
            <a:r>
              <a:rPr lang="en-US" dirty="0" err="1"/>
              <a:t>opmaak</a:t>
            </a:r>
            <a:endParaRPr lang="nl-NL" dirty="0">
              <a:latin typeface="Avenir" panose="02000503020000020003"/>
            </a:endParaRPr>
          </a:p>
        </p:txBody>
      </p:sp>
      <p:sp>
        <p:nvSpPr>
          <p:cNvPr id="5" name="Tekstvak 4">
            <a:extLst>
              <a:ext uri="{FF2B5EF4-FFF2-40B4-BE49-F238E27FC236}">
                <a16:creationId xmlns:a16="http://schemas.microsoft.com/office/drawing/2014/main" id="{02026E6B-83BC-ED11-5822-006CF5BF3894}"/>
              </a:ext>
            </a:extLst>
          </p:cNvPr>
          <p:cNvSpPr txBox="1"/>
          <p:nvPr/>
        </p:nvSpPr>
        <p:spPr>
          <a:xfrm>
            <a:off x="5133974" y="2196027"/>
            <a:ext cx="7178696" cy="4801314"/>
          </a:xfrm>
          <a:prstGeom prst="rect">
            <a:avLst/>
          </a:prstGeom>
          <a:noFill/>
        </p:spPr>
        <p:txBody>
          <a:bodyPr wrap="none" rtlCol="0">
            <a:spAutoFit/>
          </a:bodyPr>
          <a:lstStyle/>
          <a:p>
            <a:r>
              <a:rPr lang="nl-NL" dirty="0"/>
              <a:t>Ctrl + Alt + V 	Dialoogvenster Plakken speciaal weergeven</a:t>
            </a:r>
          </a:p>
          <a:p>
            <a:r>
              <a:rPr lang="nl-NL" dirty="0"/>
              <a:t>Ctrl + Shift + : 	De huidige tijd invoeren</a:t>
            </a:r>
          </a:p>
          <a:p>
            <a:r>
              <a:rPr lang="nl-NL" dirty="0"/>
              <a:t>Ctrl + ; 		De huidige datum invoeren</a:t>
            </a:r>
          </a:p>
          <a:p>
            <a:r>
              <a:rPr lang="nl-NL" dirty="0"/>
              <a:t>Ctrl + L 		Een tabel maken</a:t>
            </a:r>
          </a:p>
          <a:p>
            <a:r>
              <a:rPr lang="nl-NL" dirty="0"/>
              <a:t>Shift + Spatiebalk 	Huidige rij selecteren</a:t>
            </a:r>
          </a:p>
          <a:p>
            <a:r>
              <a:rPr lang="nl-NL" dirty="0"/>
              <a:t>Ctrl + Shift + U 	De formulebalk uitklappen of inklappen</a:t>
            </a:r>
          </a:p>
          <a:p>
            <a:r>
              <a:rPr lang="nl-NL" dirty="0"/>
              <a:t>Alt + F8 		Een macro maken, uitvoeren, bewerken of verwijderen</a:t>
            </a:r>
          </a:p>
          <a:p>
            <a:r>
              <a:rPr lang="nl-NL" dirty="0"/>
              <a:t>Ctrl + K		Hyperlink invoegen</a:t>
            </a:r>
          </a:p>
          <a:p>
            <a:r>
              <a:rPr lang="nl-NL" dirty="0"/>
              <a:t>Ctrl + Shift + L	Filter toepassen</a:t>
            </a:r>
          </a:p>
          <a:p>
            <a:r>
              <a:rPr lang="nl-NL" dirty="0">
                <a:latin typeface="Avenir" panose="02000503020000020003"/>
              </a:rPr>
              <a:t>Alt + H + S + A 	Oplopend sorteren</a:t>
            </a:r>
          </a:p>
          <a:p>
            <a:r>
              <a:rPr lang="nl-NL" dirty="0">
                <a:latin typeface="Avenir" panose="02000503020000020003"/>
              </a:rPr>
              <a:t>Alt + H + S + D 	Aflopend sorteren</a:t>
            </a:r>
          </a:p>
          <a:p>
            <a:r>
              <a:rPr lang="nl-NL" dirty="0">
                <a:latin typeface="Avenir" panose="02000503020000020003"/>
              </a:rPr>
              <a:t>Alt + A + M 	Dubbele waarden verwijderen</a:t>
            </a:r>
          </a:p>
          <a:p>
            <a:endParaRPr lang="nl-NL" dirty="0">
              <a:latin typeface="Avenir" panose="02000503020000020003"/>
            </a:endParaRPr>
          </a:p>
          <a:p>
            <a:endParaRPr lang="nl-NL" dirty="0"/>
          </a:p>
          <a:p>
            <a:endParaRPr lang="nl-NL" dirty="0"/>
          </a:p>
          <a:p>
            <a:endParaRPr lang="nl-NL" dirty="0"/>
          </a:p>
          <a:p>
            <a:endParaRPr lang="nl-NL" dirty="0"/>
          </a:p>
        </p:txBody>
      </p:sp>
      <p:sp>
        <p:nvSpPr>
          <p:cNvPr id="6" name="Tekstvak 5">
            <a:extLst>
              <a:ext uri="{FF2B5EF4-FFF2-40B4-BE49-F238E27FC236}">
                <a16:creationId xmlns:a16="http://schemas.microsoft.com/office/drawing/2014/main" id="{3D594C33-B9DA-877E-AB8E-B9355DBB5979}"/>
              </a:ext>
            </a:extLst>
          </p:cNvPr>
          <p:cNvSpPr txBox="1"/>
          <p:nvPr/>
        </p:nvSpPr>
        <p:spPr>
          <a:xfrm>
            <a:off x="10465373" y="6362699"/>
            <a:ext cx="1726627" cy="369332"/>
          </a:xfrm>
          <a:prstGeom prst="rect">
            <a:avLst/>
          </a:prstGeom>
          <a:noFill/>
        </p:spPr>
        <p:txBody>
          <a:bodyPr wrap="none" rtlCol="0">
            <a:spAutoFit/>
          </a:bodyPr>
          <a:lstStyle/>
          <a:p>
            <a:r>
              <a:rPr lang="nl-NL" dirty="0">
                <a:latin typeface="Avenir" panose="02000503020000020003"/>
              </a:rPr>
              <a:t>Bron: </a:t>
            </a:r>
            <a:r>
              <a:rPr lang="nl-NL" dirty="0" err="1">
                <a:latin typeface="Avenir" panose="02000503020000020003"/>
              </a:rPr>
              <a:t>DigitalDon</a:t>
            </a:r>
            <a:endParaRPr lang="nl-NL" dirty="0">
              <a:latin typeface="Avenir" panose="02000503020000020003"/>
            </a:endParaRPr>
          </a:p>
        </p:txBody>
      </p:sp>
    </p:spTree>
    <p:extLst>
      <p:ext uri="{BB962C8B-B14F-4D97-AF65-F5344CB8AC3E}">
        <p14:creationId xmlns:p14="http://schemas.microsoft.com/office/powerpoint/2010/main" val="2007546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156D5-0943-ECA2-7F39-BE43DF36CB2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B935202-098E-9CED-57AC-04BBF90D9699}"/>
              </a:ext>
            </a:extLst>
          </p:cNvPr>
          <p:cNvSpPr>
            <a:spLocks noGrp="1"/>
          </p:cNvSpPr>
          <p:nvPr>
            <p:ph type="title"/>
          </p:nvPr>
        </p:nvSpPr>
        <p:spPr/>
        <p:txBody>
          <a:bodyPr/>
          <a:lstStyle/>
          <a:p>
            <a:r>
              <a:rPr lang="nl-NL" dirty="0"/>
              <a:t>Nog meer sneltoetsen</a:t>
            </a:r>
          </a:p>
        </p:txBody>
      </p:sp>
      <p:sp>
        <p:nvSpPr>
          <p:cNvPr id="3" name="Tijdelijke aanduiding voor inhoud 2">
            <a:extLst>
              <a:ext uri="{FF2B5EF4-FFF2-40B4-BE49-F238E27FC236}">
                <a16:creationId xmlns:a16="http://schemas.microsoft.com/office/drawing/2014/main" id="{833D0BE9-5F93-CEFC-D46F-9FEF3819F77E}"/>
              </a:ext>
            </a:extLst>
          </p:cNvPr>
          <p:cNvSpPr>
            <a:spLocks noGrp="1"/>
          </p:cNvSpPr>
          <p:nvPr>
            <p:ph idx="1"/>
          </p:nvPr>
        </p:nvSpPr>
        <p:spPr>
          <a:xfrm>
            <a:off x="838200" y="1253331"/>
            <a:ext cx="10515600" cy="4351338"/>
          </a:xfrm>
        </p:spPr>
        <p:txBody>
          <a:bodyPr>
            <a:normAutofit/>
          </a:bodyPr>
          <a:lstStyle/>
          <a:p>
            <a:pPr marL="0" indent="0">
              <a:buNone/>
            </a:pPr>
            <a:r>
              <a:rPr lang="nl-NL" sz="2400" dirty="0"/>
              <a:t>Er zijn nog heel veel meer sneltoetsen te gebruiken in Excel. We hebben de belangrijkste voor je verzameld:</a:t>
            </a:r>
          </a:p>
        </p:txBody>
      </p:sp>
      <p:sp>
        <p:nvSpPr>
          <p:cNvPr id="4" name="Tekstvak 3">
            <a:extLst>
              <a:ext uri="{FF2B5EF4-FFF2-40B4-BE49-F238E27FC236}">
                <a16:creationId xmlns:a16="http://schemas.microsoft.com/office/drawing/2014/main" id="{2E9164A3-8381-B589-3886-83CCEA8E949B}"/>
              </a:ext>
            </a:extLst>
          </p:cNvPr>
          <p:cNvSpPr txBox="1"/>
          <p:nvPr/>
        </p:nvSpPr>
        <p:spPr>
          <a:xfrm>
            <a:off x="386328" y="2196027"/>
            <a:ext cx="5227713" cy="2308324"/>
          </a:xfrm>
          <a:prstGeom prst="rect">
            <a:avLst/>
          </a:prstGeom>
          <a:noFill/>
        </p:spPr>
        <p:txBody>
          <a:bodyPr wrap="none" rtlCol="0">
            <a:spAutoFit/>
          </a:bodyPr>
          <a:lstStyle/>
          <a:p>
            <a:r>
              <a:rPr lang="nl-NL" dirty="0">
                <a:latin typeface="Avenir" panose="02000503020000020003"/>
              </a:rPr>
              <a:t>Ctrl + Shift + +	Cel/rij/kolom invoegen</a:t>
            </a:r>
          </a:p>
          <a:p>
            <a:r>
              <a:rPr lang="nl-NL" dirty="0">
                <a:latin typeface="Avenir" panose="02000503020000020003"/>
              </a:rPr>
              <a:t>Ctrl + - 		Rij verwijderen</a:t>
            </a:r>
          </a:p>
          <a:p>
            <a:r>
              <a:rPr lang="nl-NL" dirty="0">
                <a:latin typeface="Avenir" panose="02000503020000020003"/>
              </a:rPr>
              <a:t>Alt + H + M + C 	Cellen samenvoegen en centreren</a:t>
            </a:r>
          </a:p>
          <a:p>
            <a:r>
              <a:rPr lang="nl-NL" dirty="0">
                <a:latin typeface="Avenir" panose="02000503020000020003"/>
              </a:rPr>
              <a:t>Alt + H + E + A	</a:t>
            </a:r>
            <a:r>
              <a:rPr lang="nl-NL" dirty="0" err="1">
                <a:latin typeface="Avenir" panose="02000503020000020003"/>
              </a:rPr>
              <a:t>Celinhoud</a:t>
            </a:r>
            <a:r>
              <a:rPr lang="nl-NL" dirty="0">
                <a:latin typeface="Avenir" panose="02000503020000020003"/>
              </a:rPr>
              <a:t> wissen</a:t>
            </a:r>
          </a:p>
          <a:p>
            <a:r>
              <a:rPr lang="nl-NL" dirty="0">
                <a:latin typeface="Avenir" panose="02000503020000020003"/>
              </a:rPr>
              <a:t>Alt + W + F + F 	Eerste rij/kolom bevriezen</a:t>
            </a:r>
          </a:p>
          <a:p>
            <a:r>
              <a:rPr lang="nl-NL" dirty="0">
                <a:latin typeface="Avenir" panose="02000503020000020003"/>
              </a:rPr>
              <a:t>Alt + W + F + R/F 	Rij/kolom (de)bevriezen</a:t>
            </a:r>
          </a:p>
          <a:p>
            <a:r>
              <a:rPr lang="nl-NL" dirty="0">
                <a:latin typeface="Avenir" panose="02000503020000020003"/>
              </a:rPr>
              <a:t>Alt + W + F + C 	Eerste kolom bevriezen</a:t>
            </a:r>
          </a:p>
          <a:p>
            <a:r>
              <a:rPr lang="nl-NL" dirty="0">
                <a:latin typeface="Avenir" panose="02000503020000020003"/>
              </a:rPr>
              <a:t>Alt + W + VG 	Rasterlijnen verbergen</a:t>
            </a:r>
          </a:p>
        </p:txBody>
      </p:sp>
      <p:sp>
        <p:nvSpPr>
          <p:cNvPr id="5" name="Tekstvak 4">
            <a:extLst>
              <a:ext uri="{FF2B5EF4-FFF2-40B4-BE49-F238E27FC236}">
                <a16:creationId xmlns:a16="http://schemas.microsoft.com/office/drawing/2014/main" id="{27872F85-4206-76DC-DF8C-477767D47DB8}"/>
              </a:ext>
            </a:extLst>
          </p:cNvPr>
          <p:cNvSpPr txBox="1"/>
          <p:nvPr/>
        </p:nvSpPr>
        <p:spPr>
          <a:xfrm>
            <a:off x="6096000" y="2196027"/>
            <a:ext cx="4356834" cy="2308324"/>
          </a:xfrm>
          <a:prstGeom prst="rect">
            <a:avLst/>
          </a:prstGeom>
          <a:noFill/>
        </p:spPr>
        <p:txBody>
          <a:bodyPr wrap="none" rtlCol="0">
            <a:spAutoFit/>
          </a:bodyPr>
          <a:lstStyle/>
          <a:p>
            <a:r>
              <a:rPr lang="nl-NL" dirty="0">
                <a:latin typeface="Avenir" panose="02000503020000020003"/>
              </a:rPr>
              <a:t>Ctrl + 9 		Rij verbergen</a:t>
            </a:r>
          </a:p>
          <a:p>
            <a:r>
              <a:rPr lang="nl-NL" dirty="0">
                <a:latin typeface="Avenir" panose="02000503020000020003"/>
              </a:rPr>
              <a:t>Ctrl + 0 		Kolom verbergen</a:t>
            </a:r>
          </a:p>
          <a:p>
            <a:r>
              <a:rPr lang="nl-NL" dirty="0">
                <a:latin typeface="Avenir" panose="02000503020000020003"/>
              </a:rPr>
              <a:t>Alt + E + L 	Werkblad verwijderen</a:t>
            </a:r>
          </a:p>
          <a:p>
            <a:r>
              <a:rPr lang="nl-NL" dirty="0">
                <a:latin typeface="Avenir" panose="02000503020000020003"/>
              </a:rPr>
              <a:t>Alt + H + O + R 	Werkblad hernoemen</a:t>
            </a:r>
          </a:p>
          <a:p>
            <a:r>
              <a:rPr lang="nl-NL" dirty="0"/>
              <a:t>Shift + Spatie 	Gehele rij selecteren</a:t>
            </a:r>
          </a:p>
          <a:p>
            <a:r>
              <a:rPr lang="nl-NL" dirty="0"/>
              <a:t>Ctrl + Spatie 	Gehele kolom selecteren</a:t>
            </a:r>
          </a:p>
          <a:p>
            <a:r>
              <a:rPr lang="nl-NL" dirty="0"/>
              <a:t>Ctrl + Page Down 	Volgend werkblad</a:t>
            </a:r>
          </a:p>
          <a:p>
            <a:r>
              <a:rPr lang="nl-NL" dirty="0"/>
              <a:t>Ctrl + Page Up 	Vorig werkblad</a:t>
            </a:r>
          </a:p>
        </p:txBody>
      </p:sp>
      <p:sp>
        <p:nvSpPr>
          <p:cNvPr id="6" name="Tekstvak 5">
            <a:extLst>
              <a:ext uri="{FF2B5EF4-FFF2-40B4-BE49-F238E27FC236}">
                <a16:creationId xmlns:a16="http://schemas.microsoft.com/office/drawing/2014/main" id="{0992D396-2BC0-55C1-EBBA-6E53E7DD1059}"/>
              </a:ext>
            </a:extLst>
          </p:cNvPr>
          <p:cNvSpPr txBox="1"/>
          <p:nvPr/>
        </p:nvSpPr>
        <p:spPr>
          <a:xfrm>
            <a:off x="10465373" y="6362699"/>
            <a:ext cx="1726627" cy="369332"/>
          </a:xfrm>
          <a:prstGeom prst="rect">
            <a:avLst/>
          </a:prstGeom>
          <a:noFill/>
        </p:spPr>
        <p:txBody>
          <a:bodyPr wrap="none" rtlCol="0">
            <a:spAutoFit/>
          </a:bodyPr>
          <a:lstStyle/>
          <a:p>
            <a:r>
              <a:rPr lang="nl-NL" dirty="0">
                <a:latin typeface="Avenir" panose="02000503020000020003"/>
              </a:rPr>
              <a:t>Bron: </a:t>
            </a:r>
            <a:r>
              <a:rPr lang="nl-NL" dirty="0" err="1">
                <a:latin typeface="Avenir" panose="02000503020000020003"/>
              </a:rPr>
              <a:t>DigitalDon</a:t>
            </a:r>
            <a:endParaRPr lang="nl-NL" dirty="0">
              <a:latin typeface="Avenir" panose="02000503020000020003"/>
            </a:endParaRPr>
          </a:p>
        </p:txBody>
      </p:sp>
    </p:spTree>
    <p:extLst>
      <p:ext uri="{BB962C8B-B14F-4D97-AF65-F5344CB8AC3E}">
        <p14:creationId xmlns:p14="http://schemas.microsoft.com/office/powerpoint/2010/main" val="943086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F30874-46C2-4115-9E1E-69B2368A0B6F}"/>
              </a:ext>
            </a:extLst>
          </p:cNvPr>
          <p:cNvSpPr>
            <a:spLocks noGrp="1"/>
          </p:cNvSpPr>
          <p:nvPr>
            <p:ph type="title"/>
          </p:nvPr>
        </p:nvSpPr>
        <p:spPr/>
        <p:txBody>
          <a:bodyPr/>
          <a:lstStyle/>
          <a:p>
            <a:r>
              <a:rPr lang="nl-NL" dirty="0"/>
              <a:t>Cellen een kleur geven</a:t>
            </a:r>
          </a:p>
        </p:txBody>
      </p:sp>
      <p:sp>
        <p:nvSpPr>
          <p:cNvPr id="3" name="Tijdelijke aanduiding voor inhoud 2">
            <a:extLst>
              <a:ext uri="{FF2B5EF4-FFF2-40B4-BE49-F238E27FC236}">
                <a16:creationId xmlns:a16="http://schemas.microsoft.com/office/drawing/2014/main" id="{66E48CAB-44CB-156E-1F35-4D597A893DA7}"/>
              </a:ext>
            </a:extLst>
          </p:cNvPr>
          <p:cNvSpPr>
            <a:spLocks noGrp="1"/>
          </p:cNvSpPr>
          <p:nvPr>
            <p:ph idx="1"/>
          </p:nvPr>
        </p:nvSpPr>
        <p:spPr>
          <a:xfrm>
            <a:off x="6500812" y="1825625"/>
            <a:ext cx="4852987" cy="4351338"/>
          </a:xfrm>
        </p:spPr>
        <p:txBody>
          <a:bodyPr>
            <a:normAutofit/>
          </a:bodyPr>
          <a:lstStyle/>
          <a:p>
            <a:pPr marL="0" indent="0">
              <a:buNone/>
            </a:pPr>
            <a:r>
              <a:rPr lang="nl-NL" sz="2400" dirty="0"/>
              <a:t>Gebruik de verfemmer (op het lint bij ‘Start’) om bepaalde cellen op te laten vallen. Bijvoorbeeld rood voor ‘urgentie’.</a:t>
            </a:r>
          </a:p>
        </p:txBody>
      </p:sp>
      <p:pic>
        <p:nvPicPr>
          <p:cNvPr id="5" name="Afbeelding 4">
            <a:extLst>
              <a:ext uri="{FF2B5EF4-FFF2-40B4-BE49-F238E27FC236}">
                <a16:creationId xmlns:a16="http://schemas.microsoft.com/office/drawing/2014/main" id="{D4A3ED46-1FAC-BED1-413D-543F930DD2A4}"/>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728663" y="1822450"/>
            <a:ext cx="4457700" cy="3986213"/>
          </a:xfrm>
          <a:prstGeom prst="rect">
            <a:avLst/>
          </a:prstGeom>
        </p:spPr>
      </p:pic>
    </p:spTree>
    <p:extLst>
      <p:ext uri="{BB962C8B-B14F-4D97-AF65-F5344CB8AC3E}">
        <p14:creationId xmlns:p14="http://schemas.microsoft.com/office/powerpoint/2010/main" val="9798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Optellingen doortrekken </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7343944" y="1532965"/>
            <a:ext cx="4352364" cy="4428564"/>
          </a:xfrm>
        </p:spPr>
        <p:txBody>
          <a:bodyPr>
            <a:normAutofit/>
          </a:bodyPr>
          <a:lstStyle/>
          <a:p>
            <a:pPr marL="0" indent="0" algn="l">
              <a:buNone/>
            </a:pPr>
            <a:r>
              <a:rPr lang="nl-NL" sz="2400" dirty="0"/>
              <a:t>Met het groene kruisje kan je ook makkelijk optellingen doortrekken. </a:t>
            </a:r>
          </a:p>
          <a:p>
            <a:pPr marL="0" indent="0" algn="l">
              <a:buNone/>
            </a:pPr>
            <a:r>
              <a:rPr lang="nl-NL" sz="2400" dirty="0"/>
              <a:t>Dit gaat zo automatisch, met getallen, of bijvoorbeeld data. </a:t>
            </a:r>
          </a:p>
          <a:p>
            <a:pPr marL="0" indent="0" algn="l">
              <a:buNone/>
            </a:pPr>
            <a:endParaRPr lang="nl-NL" sz="2400" dirty="0"/>
          </a:p>
          <a:p>
            <a:pPr marL="0" indent="0" algn="l">
              <a:buNone/>
            </a:pPr>
            <a:r>
              <a:rPr lang="nl-NL" sz="2400" dirty="0"/>
              <a:t>Je typt bijv. 1 en 2 en ‘trekt’ dan aan het groene kruisje. Bij het groene kruisje zie je een vakje, waarin je kunt selecteren wat je wil doorvoeren.</a:t>
            </a:r>
          </a:p>
        </p:txBody>
      </p:sp>
      <p:pic>
        <p:nvPicPr>
          <p:cNvPr id="5" name="Afbeelding 4">
            <a:extLst>
              <a:ext uri="{FF2B5EF4-FFF2-40B4-BE49-F238E27FC236}">
                <a16:creationId xmlns:a16="http://schemas.microsoft.com/office/drawing/2014/main" id="{C01EE896-9BB6-42EC-8233-9136A6FA7004}"/>
              </a:ext>
            </a:extLst>
          </p:cNvPr>
          <p:cNvPicPr>
            <a:picLocks noChangeAspect="1"/>
          </p:cNvPicPr>
          <p:nvPr/>
        </p:nvPicPr>
        <p:blipFill>
          <a:blip r:embed="rId3"/>
          <a:stretch>
            <a:fillRect/>
          </a:stretch>
        </p:blipFill>
        <p:spPr>
          <a:xfrm>
            <a:off x="2371241" y="1319119"/>
            <a:ext cx="1845022" cy="2046137"/>
          </a:xfrm>
          <a:prstGeom prst="rect">
            <a:avLst/>
          </a:prstGeom>
        </p:spPr>
      </p:pic>
      <p:pic>
        <p:nvPicPr>
          <p:cNvPr id="9" name="Afbeelding 8">
            <a:extLst>
              <a:ext uri="{FF2B5EF4-FFF2-40B4-BE49-F238E27FC236}">
                <a16:creationId xmlns:a16="http://schemas.microsoft.com/office/drawing/2014/main" id="{F0492337-2021-467F-BECC-49972DBB4DAB}"/>
              </a:ext>
            </a:extLst>
          </p:cNvPr>
          <p:cNvPicPr>
            <a:picLocks noChangeAspect="1"/>
          </p:cNvPicPr>
          <p:nvPr/>
        </p:nvPicPr>
        <p:blipFill>
          <a:blip r:embed="rId4"/>
          <a:stretch>
            <a:fillRect/>
          </a:stretch>
        </p:blipFill>
        <p:spPr>
          <a:xfrm>
            <a:off x="4848057" y="1319119"/>
            <a:ext cx="1864093" cy="4509330"/>
          </a:xfrm>
          <a:prstGeom prst="rect">
            <a:avLst/>
          </a:prstGeom>
        </p:spPr>
      </p:pic>
      <p:sp>
        <p:nvSpPr>
          <p:cNvPr id="7" name="Tekstvak 6">
            <a:extLst>
              <a:ext uri="{FF2B5EF4-FFF2-40B4-BE49-F238E27FC236}">
                <a16:creationId xmlns:a16="http://schemas.microsoft.com/office/drawing/2014/main" id="{B67516F0-7FA3-4028-B441-78866F91C3D4}"/>
              </a:ext>
            </a:extLst>
          </p:cNvPr>
          <p:cNvSpPr txBox="1"/>
          <p:nvPr/>
        </p:nvSpPr>
        <p:spPr>
          <a:xfrm>
            <a:off x="10659671" y="6381381"/>
            <a:ext cx="1257524" cy="369332"/>
          </a:xfrm>
          <a:prstGeom prst="rect">
            <a:avLst/>
          </a:prstGeom>
          <a:noFill/>
        </p:spPr>
        <p:txBody>
          <a:bodyPr wrap="none" rtlCol="0">
            <a:spAutoFit/>
          </a:bodyPr>
          <a:lstStyle/>
          <a:p>
            <a:r>
              <a:rPr lang="nl-NL" dirty="0"/>
              <a:t>Bron: ROER</a:t>
            </a:r>
          </a:p>
        </p:txBody>
      </p:sp>
      <p:pic>
        <p:nvPicPr>
          <p:cNvPr id="8" name="Afbeelding 7">
            <a:hlinkClick r:id="rId5" action="ppaction://hlinkfile"/>
            <a:extLst>
              <a:ext uri="{FF2B5EF4-FFF2-40B4-BE49-F238E27FC236}">
                <a16:creationId xmlns:a16="http://schemas.microsoft.com/office/drawing/2014/main" id="{B6E6000F-88E6-4EC1-BCF5-AFDB3D9750F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0615692">
            <a:off x="799618" y="4027730"/>
            <a:ext cx="1501223" cy="1501223"/>
          </a:xfrm>
          <a:prstGeom prst="rect">
            <a:avLst/>
          </a:prstGeom>
        </p:spPr>
      </p:pic>
    </p:spTree>
    <p:extLst>
      <p:ext uri="{BB962C8B-B14F-4D97-AF65-F5344CB8AC3E}">
        <p14:creationId xmlns:p14="http://schemas.microsoft.com/office/powerpoint/2010/main" val="173372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Sorteren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5320253" y="1364715"/>
            <a:ext cx="4352364" cy="4428564"/>
          </a:xfrm>
        </p:spPr>
        <p:txBody>
          <a:bodyPr>
            <a:normAutofit/>
          </a:bodyPr>
          <a:lstStyle/>
          <a:p>
            <a:pPr marL="0" indent="0" algn="l">
              <a:buNone/>
            </a:pPr>
            <a:r>
              <a:rPr lang="nl-NL" sz="2400" dirty="0"/>
              <a:t>Met de functie ‘sorteren en filteren’ onder ‘start’ kun je lijsten met gegevens sorteren op alfabet of andere gegevens. </a:t>
            </a:r>
          </a:p>
          <a:p>
            <a:pPr marL="0" indent="0" algn="l">
              <a:buNone/>
            </a:pPr>
            <a:endParaRPr lang="nl-NL" dirty="0"/>
          </a:p>
        </p:txBody>
      </p:sp>
      <p:pic>
        <p:nvPicPr>
          <p:cNvPr id="7" name="Graphic 6" descr="Een gloeilamp">
            <a:extLst>
              <a:ext uri="{FF2B5EF4-FFF2-40B4-BE49-F238E27FC236}">
                <a16:creationId xmlns:a16="http://schemas.microsoft.com/office/drawing/2014/main" id="{43FE29EC-2358-4008-9D90-A937D0DFA3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06891">
            <a:off x="9437103" y="2927803"/>
            <a:ext cx="2502738" cy="2502738"/>
          </a:xfrm>
          <a:prstGeom prst="rect">
            <a:avLst/>
          </a:prstGeom>
        </p:spPr>
      </p:pic>
      <p:pic>
        <p:nvPicPr>
          <p:cNvPr id="8" name="Afbeelding 7">
            <a:extLst>
              <a:ext uri="{FF2B5EF4-FFF2-40B4-BE49-F238E27FC236}">
                <a16:creationId xmlns:a16="http://schemas.microsoft.com/office/drawing/2014/main" id="{EE9269A3-7299-4576-8B61-86700FBF4BED}"/>
              </a:ext>
            </a:extLst>
          </p:cNvPr>
          <p:cNvPicPr>
            <a:picLocks noChangeAspect="1"/>
          </p:cNvPicPr>
          <p:nvPr/>
        </p:nvPicPr>
        <p:blipFill>
          <a:blip r:embed="rId5"/>
          <a:stretch>
            <a:fillRect/>
          </a:stretch>
        </p:blipFill>
        <p:spPr>
          <a:xfrm>
            <a:off x="1296747" y="1364715"/>
            <a:ext cx="3398820" cy="4836782"/>
          </a:xfrm>
          <a:prstGeom prst="rect">
            <a:avLst/>
          </a:prstGeom>
        </p:spPr>
      </p:pic>
      <p:sp>
        <p:nvSpPr>
          <p:cNvPr id="9" name="Tekstvak 8">
            <a:extLst>
              <a:ext uri="{FF2B5EF4-FFF2-40B4-BE49-F238E27FC236}">
                <a16:creationId xmlns:a16="http://schemas.microsoft.com/office/drawing/2014/main" id="{772B7804-74F0-4FB1-BB52-EEF3E431D08C}"/>
              </a:ext>
            </a:extLst>
          </p:cNvPr>
          <p:cNvSpPr txBox="1"/>
          <p:nvPr/>
        </p:nvSpPr>
        <p:spPr>
          <a:xfrm>
            <a:off x="10659671" y="6381381"/>
            <a:ext cx="1257524" cy="369332"/>
          </a:xfrm>
          <a:prstGeom prst="rect">
            <a:avLst/>
          </a:prstGeom>
          <a:noFill/>
        </p:spPr>
        <p:txBody>
          <a:bodyPr wrap="none" rtlCol="0">
            <a:spAutoFit/>
          </a:bodyPr>
          <a:lstStyle/>
          <a:p>
            <a:r>
              <a:rPr lang="nl-NL" dirty="0"/>
              <a:t>Bron: ROER</a:t>
            </a:r>
          </a:p>
        </p:txBody>
      </p:sp>
    </p:spTree>
    <p:extLst>
      <p:ext uri="{BB962C8B-B14F-4D97-AF65-F5344CB8AC3E}">
        <p14:creationId xmlns:p14="http://schemas.microsoft.com/office/powerpoint/2010/main" val="811153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Filter</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5091413" y="1568823"/>
            <a:ext cx="4352364" cy="4848416"/>
          </a:xfrm>
        </p:spPr>
        <p:txBody>
          <a:bodyPr>
            <a:normAutofit/>
          </a:bodyPr>
          <a:lstStyle/>
          <a:p>
            <a:pPr marL="0" indent="0" algn="l">
              <a:buNone/>
            </a:pPr>
            <a:r>
              <a:rPr lang="nl-NL" sz="2400" dirty="0"/>
              <a:t>Met de functie ‘Filter’ onder ‘start’ kun je een filter toepassen. Selecteer de betreffende kolommen en klik op ‘filter’.</a:t>
            </a:r>
          </a:p>
          <a:p>
            <a:pPr marL="0" indent="0" algn="l">
              <a:buNone/>
            </a:pPr>
            <a:r>
              <a:rPr lang="nl-NL" sz="2400" dirty="0"/>
              <a:t>Je ziet dan pijltjes boven de kolom, door daarop te klikken krijg je opties voor sorteren en filteren. Je kan bijvoorbeeld alle mannen uit de selectie halen. </a:t>
            </a:r>
          </a:p>
          <a:p>
            <a:pPr marL="0" indent="0" algn="l">
              <a:buNone/>
            </a:pPr>
            <a:endParaRPr lang="nl-NL" dirty="0"/>
          </a:p>
        </p:txBody>
      </p:sp>
      <p:pic>
        <p:nvPicPr>
          <p:cNvPr id="10" name="Afbeelding 9">
            <a:extLst>
              <a:ext uri="{FF2B5EF4-FFF2-40B4-BE49-F238E27FC236}">
                <a16:creationId xmlns:a16="http://schemas.microsoft.com/office/drawing/2014/main" id="{14A17C13-6E63-4DA0-864C-CBD2C2FF3DF5}"/>
              </a:ext>
            </a:extLst>
          </p:cNvPr>
          <p:cNvPicPr>
            <a:picLocks noChangeAspect="1"/>
          </p:cNvPicPr>
          <p:nvPr/>
        </p:nvPicPr>
        <p:blipFill>
          <a:blip r:embed="rId3"/>
          <a:stretch>
            <a:fillRect/>
          </a:stretch>
        </p:blipFill>
        <p:spPr>
          <a:xfrm>
            <a:off x="594150" y="1568823"/>
            <a:ext cx="3854282" cy="4253293"/>
          </a:xfrm>
          <a:prstGeom prst="rect">
            <a:avLst/>
          </a:prstGeom>
        </p:spPr>
      </p:pic>
      <p:sp>
        <p:nvSpPr>
          <p:cNvPr id="8" name="Tekstvak 7">
            <a:extLst>
              <a:ext uri="{FF2B5EF4-FFF2-40B4-BE49-F238E27FC236}">
                <a16:creationId xmlns:a16="http://schemas.microsoft.com/office/drawing/2014/main" id="{CAE2DCD6-1546-4326-9C8F-029D205DB753}"/>
              </a:ext>
            </a:extLst>
          </p:cNvPr>
          <p:cNvSpPr txBox="1"/>
          <p:nvPr/>
        </p:nvSpPr>
        <p:spPr>
          <a:xfrm>
            <a:off x="10659671" y="6381381"/>
            <a:ext cx="1257524" cy="369332"/>
          </a:xfrm>
          <a:prstGeom prst="rect">
            <a:avLst/>
          </a:prstGeom>
          <a:noFill/>
        </p:spPr>
        <p:txBody>
          <a:bodyPr wrap="none" rtlCol="0">
            <a:spAutoFit/>
          </a:bodyPr>
          <a:lstStyle/>
          <a:p>
            <a:r>
              <a:rPr lang="nl-NL" dirty="0"/>
              <a:t>Bron: ROER</a:t>
            </a:r>
          </a:p>
        </p:txBody>
      </p:sp>
      <p:pic>
        <p:nvPicPr>
          <p:cNvPr id="9" name="Afbeelding 8">
            <a:hlinkClick r:id="rId4" action="ppaction://hlinkfile"/>
            <a:extLst>
              <a:ext uri="{FF2B5EF4-FFF2-40B4-BE49-F238E27FC236}">
                <a16:creationId xmlns:a16="http://schemas.microsoft.com/office/drawing/2014/main" id="{47295560-336C-4EB7-AE63-DBDD6AF57C1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20615692">
            <a:off x="10234536" y="3242421"/>
            <a:ext cx="1501223" cy="1501223"/>
          </a:xfrm>
          <a:prstGeom prst="rect">
            <a:avLst/>
          </a:prstGeom>
        </p:spPr>
      </p:pic>
    </p:spTree>
    <p:extLst>
      <p:ext uri="{BB962C8B-B14F-4D97-AF65-F5344CB8AC3E}">
        <p14:creationId xmlns:p14="http://schemas.microsoft.com/office/powerpoint/2010/main" val="1070340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Leeftijd weergeven</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1961050" cy="369332"/>
          </a:xfrm>
          <a:prstGeom prst="rect">
            <a:avLst/>
          </a:prstGeom>
          <a:noFill/>
        </p:spPr>
        <p:txBody>
          <a:bodyPr wrap="none" rtlCol="0">
            <a:spAutoFit/>
          </a:bodyPr>
          <a:lstStyle/>
          <a:p>
            <a:r>
              <a:rPr lang="nl-NL" dirty="0"/>
              <a:t>Bron: seniorweb.nl</a:t>
            </a:r>
          </a:p>
        </p:txBody>
      </p:sp>
      <p:sp>
        <p:nvSpPr>
          <p:cNvPr id="4" name="Rectangle 1">
            <a:extLst>
              <a:ext uri="{FF2B5EF4-FFF2-40B4-BE49-F238E27FC236}">
                <a16:creationId xmlns:a16="http://schemas.microsoft.com/office/drawing/2014/main" id="{9DA913E2-4941-4477-9A40-A23CC83417BD}"/>
              </a:ext>
            </a:extLst>
          </p:cNvPr>
          <p:cNvSpPr>
            <a:spLocks noChangeArrowheads="1"/>
          </p:cNvSpPr>
          <p:nvPr/>
        </p:nvSpPr>
        <p:spPr bwMode="auto">
          <a:xfrm>
            <a:off x="172996" y="1362175"/>
            <a:ext cx="7253416" cy="473975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0153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l" fontAlgn="base"/>
            <a:r>
              <a:rPr lang="nl-NL" sz="2200" dirty="0">
                <a:solidFill>
                  <a:schemeClr val="tx1">
                    <a:lumMod val="50000"/>
                    <a:lumOff val="50000"/>
                  </a:schemeClr>
                </a:solidFill>
                <a:latin typeface="Avenir" panose="02000503020000020003"/>
              </a:rPr>
              <a:t>Als je de geboortedatum van iemand kent, kan Excel de actuele leeftijd weergeven.</a:t>
            </a:r>
          </a:p>
          <a:p>
            <a:pPr marL="285750" indent="-285750" algn="l" fontAlgn="base">
              <a:buFont typeface="Arial" panose="020B0604020202020204" pitchFamily="34" charset="0"/>
              <a:buChar char="•"/>
            </a:pPr>
            <a:r>
              <a:rPr lang="nl-NL" sz="2200" dirty="0">
                <a:solidFill>
                  <a:schemeClr val="tx1">
                    <a:lumMod val="50000"/>
                    <a:lumOff val="50000"/>
                  </a:schemeClr>
                </a:solidFill>
                <a:latin typeface="Avenir" panose="02000503020000020003"/>
              </a:rPr>
              <a:t>Typ de geboortedatum (bijvoorbeeld 13-11-1955) in cel A1.</a:t>
            </a:r>
          </a:p>
          <a:p>
            <a:pPr marL="285750" indent="-285750" algn="l" fontAlgn="base">
              <a:buFont typeface="Arial" panose="020B0604020202020204" pitchFamily="34" charset="0"/>
              <a:buChar char="•"/>
            </a:pPr>
            <a:r>
              <a:rPr lang="nl-NL" sz="2200" dirty="0">
                <a:solidFill>
                  <a:schemeClr val="tx1">
                    <a:lumMod val="50000"/>
                    <a:lumOff val="50000"/>
                  </a:schemeClr>
                </a:solidFill>
                <a:latin typeface="Avenir" panose="02000503020000020003"/>
              </a:rPr>
              <a:t>Selecteer en kopieer de volgende formule met de sneltoets </a:t>
            </a:r>
            <a:r>
              <a:rPr lang="nl-NL" sz="2200" dirty="0" err="1">
                <a:solidFill>
                  <a:schemeClr val="tx1">
                    <a:lumMod val="50000"/>
                    <a:lumOff val="50000"/>
                  </a:schemeClr>
                </a:solidFill>
                <a:latin typeface="Avenir" panose="02000503020000020003"/>
              </a:rPr>
              <a:t>Ctrl+C</a:t>
            </a:r>
            <a:r>
              <a:rPr lang="nl-NL" sz="2200" dirty="0">
                <a:solidFill>
                  <a:schemeClr val="tx1">
                    <a:lumMod val="50000"/>
                    <a:lumOff val="50000"/>
                  </a:schemeClr>
                </a:solidFill>
                <a:latin typeface="Avenir" panose="02000503020000020003"/>
              </a:rPr>
              <a:t>: =AFRONDEN.NAAR.BENEDEN((VANDAAG()-A1)/ 365,25;0)</a:t>
            </a:r>
          </a:p>
          <a:p>
            <a:pPr marL="285750" indent="-285750" algn="l" fontAlgn="base">
              <a:buFont typeface="Arial" panose="020B0604020202020204" pitchFamily="34" charset="0"/>
              <a:buChar char="•"/>
            </a:pPr>
            <a:r>
              <a:rPr lang="nl-NL" sz="2200" dirty="0">
                <a:solidFill>
                  <a:schemeClr val="tx1">
                    <a:lumMod val="50000"/>
                    <a:lumOff val="50000"/>
                  </a:schemeClr>
                </a:solidFill>
                <a:latin typeface="Avenir" panose="02000503020000020003"/>
              </a:rPr>
              <a:t>Plak de formule met de sneltoets </a:t>
            </a:r>
            <a:r>
              <a:rPr lang="nl-NL" sz="2200" dirty="0" err="1">
                <a:solidFill>
                  <a:schemeClr val="tx1">
                    <a:lumMod val="50000"/>
                    <a:lumOff val="50000"/>
                  </a:schemeClr>
                </a:solidFill>
                <a:latin typeface="Avenir" panose="02000503020000020003"/>
              </a:rPr>
              <a:t>Ctrl+V</a:t>
            </a:r>
            <a:r>
              <a:rPr lang="nl-NL" sz="2200" dirty="0">
                <a:solidFill>
                  <a:schemeClr val="tx1">
                    <a:lumMod val="50000"/>
                    <a:lumOff val="50000"/>
                  </a:schemeClr>
                </a:solidFill>
                <a:latin typeface="Avenir" panose="02000503020000020003"/>
              </a:rPr>
              <a:t> in de cel waar je de leeftijd wilt zien. Wij doen dit in cel B1.</a:t>
            </a:r>
          </a:p>
          <a:p>
            <a:pPr marL="285750" indent="-285750" algn="l" fontAlgn="base">
              <a:buFont typeface="Arial" panose="020B0604020202020204" pitchFamily="34" charset="0"/>
              <a:buChar char="•"/>
            </a:pPr>
            <a:r>
              <a:rPr lang="nl-NL" sz="2200" dirty="0">
                <a:solidFill>
                  <a:schemeClr val="tx1">
                    <a:lumMod val="50000"/>
                    <a:lumOff val="50000"/>
                  </a:schemeClr>
                </a:solidFill>
                <a:latin typeface="Avenir" panose="02000503020000020003"/>
              </a:rPr>
              <a:t>Druk zo nodig op de </a:t>
            </a:r>
            <a:r>
              <a:rPr lang="nl-NL" sz="2200" dirty="0" err="1">
                <a:solidFill>
                  <a:schemeClr val="tx1">
                    <a:lumMod val="50000"/>
                    <a:lumOff val="50000"/>
                  </a:schemeClr>
                </a:solidFill>
                <a:latin typeface="Avenir" panose="02000503020000020003"/>
              </a:rPr>
              <a:t>Enter-toets</a:t>
            </a:r>
            <a:r>
              <a:rPr lang="nl-NL" sz="2200" dirty="0">
                <a:solidFill>
                  <a:schemeClr val="tx1">
                    <a:lumMod val="50000"/>
                    <a:lumOff val="50000"/>
                  </a:schemeClr>
                </a:solidFill>
                <a:latin typeface="Avenir" panose="02000503020000020003"/>
              </a:rPr>
              <a:t>.</a:t>
            </a:r>
          </a:p>
          <a:p>
            <a:pPr algn="l" fontAlgn="base"/>
            <a:endParaRPr lang="nl-NL" sz="2200" dirty="0">
              <a:solidFill>
                <a:schemeClr val="tx1">
                  <a:lumMod val="50000"/>
                  <a:lumOff val="50000"/>
                </a:schemeClr>
              </a:solidFill>
              <a:latin typeface="Avenir" panose="02000503020000020003"/>
            </a:endParaRPr>
          </a:p>
          <a:p>
            <a:pPr algn="l" fontAlgn="base"/>
            <a:r>
              <a:rPr lang="nl-NL" sz="2200" dirty="0">
                <a:solidFill>
                  <a:schemeClr val="tx1">
                    <a:lumMod val="50000"/>
                    <a:lumOff val="50000"/>
                  </a:schemeClr>
                </a:solidFill>
                <a:latin typeface="Avenir" panose="02000503020000020003"/>
              </a:rPr>
              <a:t>Let op: staat de geboortedatum in een andere cel, vervang 'A1' in de formule dan door de cel waar de geboortedatum staat.</a:t>
            </a:r>
          </a:p>
        </p:txBody>
      </p:sp>
      <p:pic>
        <p:nvPicPr>
          <p:cNvPr id="9" name="Afbeelding 8">
            <a:extLst>
              <a:ext uri="{FF2B5EF4-FFF2-40B4-BE49-F238E27FC236}">
                <a16:creationId xmlns:a16="http://schemas.microsoft.com/office/drawing/2014/main" id="{92D6DD4F-EF91-477D-996A-3AD165D468F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58620" y="2165968"/>
            <a:ext cx="4262950" cy="3132174"/>
          </a:xfrm>
          <a:prstGeom prst="rect">
            <a:avLst/>
          </a:prstGeom>
        </p:spPr>
      </p:pic>
    </p:spTree>
    <p:extLst>
      <p:ext uri="{BB962C8B-B14F-4D97-AF65-F5344CB8AC3E}">
        <p14:creationId xmlns:p14="http://schemas.microsoft.com/office/powerpoint/2010/main" val="3201817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Uitleg voor </a:t>
            </a:r>
            <a:r>
              <a:rPr lang="nl-NL" dirty="0" err="1"/>
              <a:t>digicoaches</a:t>
            </a:r>
            <a:endParaRPr lang="nl-NL" dirty="0"/>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838199" y="1825625"/>
            <a:ext cx="7538545" cy="4351338"/>
          </a:xfrm>
        </p:spPr>
        <p:txBody>
          <a:bodyPr/>
          <a:lstStyle/>
          <a:p>
            <a:r>
              <a:rPr lang="nl-NL" dirty="0"/>
              <a:t>Deze presentatie kun je gebruiken om </a:t>
            </a:r>
            <a:r>
              <a:rPr lang="nl-NL" dirty="0" err="1"/>
              <a:t>digitips</a:t>
            </a:r>
            <a:r>
              <a:rPr lang="nl-NL" dirty="0"/>
              <a:t> te delen met je collega’s. Bijvoorbeeld tijdens een borrel, lunchsessie of werkoverleg.</a:t>
            </a:r>
          </a:p>
          <a:p>
            <a:r>
              <a:rPr lang="nl-NL" dirty="0"/>
              <a:t>Wil je een bepaalde tip niet gebruiken? Verberg de dia dan door met je rechter muisknop op de dia (links in de kolom) te klikken en kies vervolgens ‘dia verbergen’.</a:t>
            </a:r>
          </a:p>
          <a:p>
            <a:pPr marL="0" indent="0">
              <a:buNone/>
            </a:pPr>
            <a:br>
              <a:rPr lang="nl-NL" dirty="0"/>
            </a:br>
            <a:r>
              <a:rPr lang="nl-NL" dirty="0"/>
              <a:t>  Probeer het eens met deze dia </a:t>
            </a:r>
            <a:r>
              <a:rPr lang="nl-NL" dirty="0">
                <a:solidFill>
                  <a:srgbClr val="5D2366"/>
                </a:solidFill>
                <a:sym typeface="Wingdings" pitchFamily="2" charset="2"/>
              </a:rPr>
              <a:t></a:t>
            </a:r>
            <a:endParaRPr lang="nl-NL" dirty="0">
              <a:solidFill>
                <a:srgbClr val="5D2366"/>
              </a:solidFill>
            </a:endParaRPr>
          </a:p>
          <a:p>
            <a:endParaRPr lang="nl-NL" dirty="0"/>
          </a:p>
        </p:txBody>
      </p:sp>
      <p:pic>
        <p:nvPicPr>
          <p:cNvPr id="8" name="Afbeelding 7">
            <a:extLst>
              <a:ext uri="{FF2B5EF4-FFF2-40B4-BE49-F238E27FC236}">
                <a16:creationId xmlns:a16="http://schemas.microsoft.com/office/drawing/2014/main" id="{77648040-28AD-8D3F-81C5-32F455CDF2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50316" y="1834056"/>
            <a:ext cx="3081833" cy="4351338"/>
          </a:xfrm>
          <a:prstGeom prst="rect">
            <a:avLst/>
          </a:prstGeom>
        </p:spPr>
      </p:pic>
      <p:sp>
        <p:nvSpPr>
          <p:cNvPr id="5" name="Gebogen pijl 4">
            <a:extLst>
              <a:ext uri="{FF2B5EF4-FFF2-40B4-BE49-F238E27FC236}">
                <a16:creationId xmlns:a16="http://schemas.microsoft.com/office/drawing/2014/main" id="{792788E0-28B9-5633-36EA-369947F8E54C}"/>
              </a:ext>
            </a:extLst>
          </p:cNvPr>
          <p:cNvSpPr/>
          <p:nvPr/>
        </p:nvSpPr>
        <p:spPr>
          <a:xfrm flipV="1">
            <a:off x="6096000" y="5023944"/>
            <a:ext cx="3226408" cy="262759"/>
          </a:xfrm>
          <a:prstGeom prst="bentArrow">
            <a:avLst>
              <a:gd name="adj1" fmla="val 16667"/>
              <a:gd name="adj2" fmla="val 41717"/>
              <a:gd name="adj3" fmla="val 50000"/>
              <a:gd name="adj4" fmla="val 47448"/>
            </a:avLst>
          </a:prstGeom>
          <a:solidFill>
            <a:srgbClr val="76428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Tree>
    <p:extLst>
      <p:ext uri="{BB962C8B-B14F-4D97-AF65-F5344CB8AC3E}">
        <p14:creationId xmlns:p14="http://schemas.microsoft.com/office/powerpoint/2010/main" val="3548915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8345F2-C832-A78A-FA82-C9D05F972876}"/>
              </a:ext>
            </a:extLst>
          </p:cNvPr>
          <p:cNvSpPr>
            <a:spLocks noGrp="1"/>
          </p:cNvSpPr>
          <p:nvPr>
            <p:ph type="title"/>
          </p:nvPr>
        </p:nvSpPr>
        <p:spPr/>
        <p:txBody>
          <a:bodyPr/>
          <a:lstStyle/>
          <a:p>
            <a:r>
              <a:rPr lang="nl-NL" dirty="0"/>
              <a:t>Tekens toevoegen</a:t>
            </a:r>
          </a:p>
        </p:txBody>
      </p:sp>
      <p:sp>
        <p:nvSpPr>
          <p:cNvPr id="3" name="Tijdelijke aanduiding voor inhoud 2">
            <a:extLst>
              <a:ext uri="{FF2B5EF4-FFF2-40B4-BE49-F238E27FC236}">
                <a16:creationId xmlns:a16="http://schemas.microsoft.com/office/drawing/2014/main" id="{B65E93A8-DDC1-86C1-3D6C-AC29B0E703AC}"/>
              </a:ext>
            </a:extLst>
          </p:cNvPr>
          <p:cNvSpPr>
            <a:spLocks noGrp="1"/>
          </p:cNvSpPr>
          <p:nvPr>
            <p:ph idx="1"/>
          </p:nvPr>
        </p:nvSpPr>
        <p:spPr>
          <a:xfrm>
            <a:off x="838200" y="1825625"/>
            <a:ext cx="6505575" cy="4351338"/>
          </a:xfrm>
        </p:spPr>
        <p:txBody>
          <a:bodyPr/>
          <a:lstStyle/>
          <a:p>
            <a:pPr marL="0" indent="0">
              <a:buNone/>
            </a:pPr>
            <a:r>
              <a:rPr lang="nl-NL" dirty="0"/>
              <a:t>Heb je een hele kolom vol met bedragen, maar ben je vergeten om bij ieder bedrag een €-teken te zetten? Geen reden tot paniek! Selecteer de gehele kolom en gebruik vervolgens de sneltoetsen Ctrl + Shift + </a:t>
            </a:r>
            <a:r>
              <a:rPr lang="nl-NL" dirty="0">
                <a:latin typeface="Times New Roman" panose="02020603050405020304" pitchFamily="18" charset="0"/>
                <a:cs typeface="Times New Roman" panose="02020603050405020304" pitchFamily="18" charset="0"/>
              </a:rPr>
              <a:t>€</a:t>
            </a:r>
            <a:r>
              <a:rPr lang="nl-NL" dirty="0"/>
              <a:t> in. Met deze simpele truc wordt de hele kolom ineens weergegeven in euro’s. Dat geldt natuurlijk ook voor andere bijzondere tekens, zoals %.</a:t>
            </a:r>
          </a:p>
          <a:p>
            <a:pPr marL="0" indent="0">
              <a:buNone/>
            </a:pPr>
            <a:endParaRPr lang="nl-NL" dirty="0"/>
          </a:p>
          <a:p>
            <a:pPr marL="0" indent="0">
              <a:buNone/>
            </a:pPr>
            <a:endParaRPr lang="nl-NL" dirty="0"/>
          </a:p>
        </p:txBody>
      </p:sp>
      <p:pic>
        <p:nvPicPr>
          <p:cNvPr id="5" name="Afbeelding 4">
            <a:extLst>
              <a:ext uri="{FF2B5EF4-FFF2-40B4-BE49-F238E27FC236}">
                <a16:creationId xmlns:a16="http://schemas.microsoft.com/office/drawing/2014/main" id="{20DAE962-C6D7-F092-1EB0-42BD41BED30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500938" y="1957388"/>
            <a:ext cx="1738311" cy="2221176"/>
          </a:xfrm>
          <a:prstGeom prst="rect">
            <a:avLst/>
          </a:prstGeom>
        </p:spPr>
      </p:pic>
      <p:pic>
        <p:nvPicPr>
          <p:cNvPr id="7" name="Afbeelding 6">
            <a:extLst>
              <a:ext uri="{FF2B5EF4-FFF2-40B4-BE49-F238E27FC236}">
                <a16:creationId xmlns:a16="http://schemas.microsoft.com/office/drawing/2014/main" id="{D699BA16-8F78-0A1D-A8B0-0CE4CE8D71B4}"/>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9396412" y="1957389"/>
            <a:ext cx="1699682" cy="2221176"/>
          </a:xfrm>
          <a:prstGeom prst="rect">
            <a:avLst/>
          </a:prstGeom>
        </p:spPr>
      </p:pic>
    </p:spTree>
    <p:extLst>
      <p:ext uri="{BB962C8B-B14F-4D97-AF65-F5344CB8AC3E}">
        <p14:creationId xmlns:p14="http://schemas.microsoft.com/office/powerpoint/2010/main" val="3029648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7EAD1B-1825-9A06-51BD-9BB0F6917B7B}"/>
              </a:ext>
            </a:extLst>
          </p:cNvPr>
          <p:cNvSpPr>
            <a:spLocks noGrp="1"/>
          </p:cNvSpPr>
          <p:nvPr>
            <p:ph type="title"/>
          </p:nvPr>
        </p:nvSpPr>
        <p:spPr/>
        <p:txBody>
          <a:bodyPr/>
          <a:lstStyle/>
          <a:p>
            <a:r>
              <a:rPr lang="nl-NL" dirty="0"/>
              <a:t>Formats gebruiken</a:t>
            </a:r>
          </a:p>
        </p:txBody>
      </p:sp>
      <p:sp>
        <p:nvSpPr>
          <p:cNvPr id="3" name="Tijdelijke aanduiding voor inhoud 2">
            <a:extLst>
              <a:ext uri="{FF2B5EF4-FFF2-40B4-BE49-F238E27FC236}">
                <a16:creationId xmlns:a16="http://schemas.microsoft.com/office/drawing/2014/main" id="{E0336C84-63F1-3432-B3C1-61AF7B8340ED}"/>
              </a:ext>
            </a:extLst>
          </p:cNvPr>
          <p:cNvSpPr>
            <a:spLocks noGrp="1"/>
          </p:cNvSpPr>
          <p:nvPr>
            <p:ph idx="1"/>
          </p:nvPr>
        </p:nvSpPr>
        <p:spPr>
          <a:xfrm>
            <a:off x="838200" y="1782762"/>
            <a:ext cx="3705230" cy="4351338"/>
          </a:xfrm>
        </p:spPr>
        <p:txBody>
          <a:bodyPr>
            <a:normAutofit/>
          </a:bodyPr>
          <a:lstStyle/>
          <a:p>
            <a:pPr marL="0" indent="0">
              <a:buNone/>
            </a:pPr>
            <a:r>
              <a:rPr lang="nl-NL" sz="2400" dirty="0"/>
              <a:t>Excel heeft diverse formats-ontwerpen die je kunt gebruiken. Denk aan een weekplanning, een factuur, een projecttijdlijn, een kalender, een urenstaat, enzovoorts. Je vindt de formats via ‘Bestand’ en dan ‘Nieuw’. Neem maar eens een kijkje!</a:t>
            </a:r>
          </a:p>
          <a:p>
            <a:pPr marL="0" indent="0">
              <a:buNone/>
            </a:pPr>
            <a:endParaRPr lang="nl-NL" dirty="0"/>
          </a:p>
          <a:p>
            <a:pPr marL="0" indent="0">
              <a:buNone/>
            </a:pPr>
            <a:endParaRPr lang="nl-NL" dirty="0"/>
          </a:p>
        </p:txBody>
      </p:sp>
      <p:pic>
        <p:nvPicPr>
          <p:cNvPr id="5" name="Afbeelding 4">
            <a:extLst>
              <a:ext uri="{FF2B5EF4-FFF2-40B4-BE49-F238E27FC236}">
                <a16:creationId xmlns:a16="http://schemas.microsoft.com/office/drawing/2014/main" id="{E46F4890-1F8E-44AD-8E01-2DDBBEA4F49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543430" y="1648653"/>
            <a:ext cx="7506486" cy="3888000"/>
          </a:xfrm>
          <a:prstGeom prst="rect">
            <a:avLst/>
          </a:prstGeom>
        </p:spPr>
      </p:pic>
    </p:spTree>
    <p:extLst>
      <p:ext uri="{BB962C8B-B14F-4D97-AF65-F5344CB8AC3E}">
        <p14:creationId xmlns:p14="http://schemas.microsoft.com/office/powerpoint/2010/main" val="3087421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4429EE-6F5E-DE25-6D74-67D64C4D84A9}"/>
              </a:ext>
            </a:extLst>
          </p:cNvPr>
          <p:cNvSpPr>
            <a:spLocks noGrp="1"/>
          </p:cNvSpPr>
          <p:nvPr>
            <p:ph type="title"/>
          </p:nvPr>
        </p:nvSpPr>
        <p:spPr/>
        <p:txBody>
          <a:bodyPr/>
          <a:lstStyle/>
          <a:p>
            <a:r>
              <a:rPr lang="nl-NL" dirty="0"/>
              <a:t>Datum van vandaag</a:t>
            </a:r>
          </a:p>
        </p:txBody>
      </p:sp>
      <p:sp>
        <p:nvSpPr>
          <p:cNvPr id="3" name="Tijdelijke aanduiding voor inhoud 2">
            <a:extLst>
              <a:ext uri="{FF2B5EF4-FFF2-40B4-BE49-F238E27FC236}">
                <a16:creationId xmlns:a16="http://schemas.microsoft.com/office/drawing/2014/main" id="{767F93D9-715A-177A-0B38-E678316AAFFC}"/>
              </a:ext>
            </a:extLst>
          </p:cNvPr>
          <p:cNvSpPr>
            <a:spLocks noGrp="1"/>
          </p:cNvSpPr>
          <p:nvPr>
            <p:ph idx="1"/>
          </p:nvPr>
        </p:nvSpPr>
        <p:spPr>
          <a:xfrm>
            <a:off x="838199" y="2324100"/>
            <a:ext cx="5019675" cy="4351338"/>
          </a:xfrm>
        </p:spPr>
        <p:txBody>
          <a:bodyPr/>
          <a:lstStyle/>
          <a:p>
            <a:pPr marL="0" indent="0">
              <a:buNone/>
            </a:pPr>
            <a:r>
              <a:rPr lang="nl-NL" dirty="0"/>
              <a:t>Wil je de datum van vandaag invullen, maar vergeet je vaak welke datum het is? Vul dan in een cel =VANDAAG() in en Excel noteert de datum van vandaag! Overigens werkt de sneltoets  Ctrl + ; op dezelfde manier.</a:t>
            </a:r>
          </a:p>
        </p:txBody>
      </p:sp>
      <p:pic>
        <p:nvPicPr>
          <p:cNvPr id="5" name="Afbeelding 4">
            <a:extLst>
              <a:ext uri="{FF2B5EF4-FFF2-40B4-BE49-F238E27FC236}">
                <a16:creationId xmlns:a16="http://schemas.microsoft.com/office/drawing/2014/main" id="{AA484FBC-C0FF-FB5B-2949-C930918040E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334127" y="2434906"/>
            <a:ext cx="4271963" cy="1566388"/>
          </a:xfrm>
          <a:prstGeom prst="rect">
            <a:avLst/>
          </a:prstGeom>
        </p:spPr>
      </p:pic>
    </p:spTree>
    <p:extLst>
      <p:ext uri="{BB962C8B-B14F-4D97-AF65-F5344CB8AC3E}">
        <p14:creationId xmlns:p14="http://schemas.microsoft.com/office/powerpoint/2010/main" val="1062999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3949B3-D213-4F42-A604-A64C3A965A86}"/>
              </a:ext>
            </a:extLst>
          </p:cNvPr>
          <p:cNvSpPr>
            <a:spLocks noGrp="1"/>
          </p:cNvSpPr>
          <p:nvPr>
            <p:ph type="title"/>
          </p:nvPr>
        </p:nvSpPr>
        <p:spPr/>
        <p:txBody>
          <a:bodyPr/>
          <a:lstStyle/>
          <a:p>
            <a:r>
              <a:rPr lang="nl-NL" dirty="0"/>
              <a:t>Afdrukbereik bepalen</a:t>
            </a:r>
          </a:p>
        </p:txBody>
      </p:sp>
      <p:sp>
        <p:nvSpPr>
          <p:cNvPr id="3" name="Tijdelijke aanduiding voor inhoud 2">
            <a:extLst>
              <a:ext uri="{FF2B5EF4-FFF2-40B4-BE49-F238E27FC236}">
                <a16:creationId xmlns:a16="http://schemas.microsoft.com/office/drawing/2014/main" id="{017EBB6A-DA80-D20F-837E-B1E2459CE207}"/>
              </a:ext>
            </a:extLst>
          </p:cNvPr>
          <p:cNvSpPr>
            <a:spLocks noGrp="1"/>
          </p:cNvSpPr>
          <p:nvPr>
            <p:ph idx="1"/>
          </p:nvPr>
        </p:nvSpPr>
        <p:spPr>
          <a:xfrm>
            <a:off x="838200" y="1825625"/>
            <a:ext cx="4348163" cy="4351338"/>
          </a:xfrm>
        </p:spPr>
        <p:txBody>
          <a:bodyPr>
            <a:normAutofit/>
          </a:bodyPr>
          <a:lstStyle/>
          <a:p>
            <a:pPr marL="0" indent="0">
              <a:buNone/>
            </a:pPr>
            <a:r>
              <a:rPr lang="nl-NL" sz="2400" dirty="0"/>
              <a:t>Wil je je document printvriendelijk maken? Kies bij ‘Pagina-indeling’ voor ‘Afdrukbereik bepalen’ en er worden stippellijnen toegevoegd om het einde van een bladzijde aan te geven. Zo kun je ervoor zorgen dat je gegevens netjes op papier komen.</a:t>
            </a:r>
          </a:p>
        </p:txBody>
      </p:sp>
      <p:pic>
        <p:nvPicPr>
          <p:cNvPr id="5" name="Afbeelding 4">
            <a:extLst>
              <a:ext uri="{FF2B5EF4-FFF2-40B4-BE49-F238E27FC236}">
                <a16:creationId xmlns:a16="http://schemas.microsoft.com/office/drawing/2014/main" id="{56F809D5-B1E0-8B96-4EF2-F515EFA53C5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096000" y="1292584"/>
            <a:ext cx="4781550" cy="4884379"/>
          </a:xfrm>
          <a:prstGeom prst="rect">
            <a:avLst/>
          </a:prstGeom>
        </p:spPr>
      </p:pic>
    </p:spTree>
    <p:extLst>
      <p:ext uri="{BB962C8B-B14F-4D97-AF65-F5344CB8AC3E}">
        <p14:creationId xmlns:p14="http://schemas.microsoft.com/office/powerpoint/2010/main" val="1552757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138369" cy="589032"/>
          </a:xfrm>
        </p:spPr>
        <p:txBody>
          <a:bodyPr/>
          <a:lstStyle/>
          <a:p>
            <a:r>
              <a:rPr lang="nl-NL" dirty="0"/>
              <a:t>Toch een zichtbare 0 in Excel</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5654566" y="1710008"/>
            <a:ext cx="6427106" cy="4351338"/>
          </a:xfrm>
        </p:spPr>
        <p:txBody>
          <a:bodyPr>
            <a:normAutofit/>
          </a:bodyPr>
          <a:lstStyle/>
          <a:p>
            <a:pPr marL="0" indent="0" fontAlgn="base">
              <a:buNone/>
            </a:pPr>
            <a:r>
              <a:rPr lang="nl-NL" dirty="0">
                <a:latin typeface="Avenir Book" panose="02000503020000020003" pitchFamily="2" charset="0"/>
              </a:rPr>
              <a:t>Invoerwaarden in Excel beginnend </a:t>
            </a:r>
            <a:br>
              <a:rPr lang="nl-NL" dirty="0">
                <a:latin typeface="Avenir Book" panose="02000503020000020003" pitchFamily="2" charset="0"/>
              </a:rPr>
            </a:br>
            <a:r>
              <a:rPr lang="nl-NL" dirty="0">
                <a:latin typeface="Avenir Book" panose="02000503020000020003" pitchFamily="2" charset="0"/>
              </a:rPr>
              <a:t>met een 0… drama</a:t>
            </a:r>
          </a:p>
          <a:p>
            <a:pPr marL="0" indent="0" fontAlgn="base">
              <a:buNone/>
            </a:pPr>
            <a:endParaRPr lang="nl-NL" dirty="0">
              <a:latin typeface="Avenir Book" panose="02000503020000020003" pitchFamily="2" charset="0"/>
            </a:endParaRPr>
          </a:p>
          <a:p>
            <a:pPr marL="0" indent="0" fontAlgn="base">
              <a:buNone/>
            </a:pPr>
            <a:r>
              <a:rPr lang="nl-NL" dirty="0">
                <a:latin typeface="Avenir Book" panose="02000503020000020003" pitchFamily="2" charset="0"/>
              </a:rPr>
              <a:t>Omdat Excel in de basis een rekenprogramma is valt de </a:t>
            </a:r>
            <a:r>
              <a:rPr lang="nl-NL" dirty="0" err="1">
                <a:latin typeface="Avenir Book" panose="02000503020000020003" pitchFamily="2" charset="0"/>
              </a:rPr>
              <a:t>voorloopnul</a:t>
            </a:r>
            <a:r>
              <a:rPr lang="nl-NL" dirty="0">
                <a:latin typeface="Avenir Book" panose="02000503020000020003" pitchFamily="2" charset="0"/>
              </a:rPr>
              <a:t> weg bij de invoer van waarden met </a:t>
            </a:r>
            <a:r>
              <a:rPr lang="nl-NL" dirty="0" err="1">
                <a:latin typeface="Avenir Book" panose="02000503020000020003" pitchFamily="2" charset="0"/>
              </a:rPr>
              <a:t>voorloopnul</a:t>
            </a:r>
            <a:r>
              <a:rPr lang="nl-NL" dirty="0">
                <a:latin typeface="Avenir Book" panose="02000503020000020003" pitchFamily="2" charset="0"/>
              </a:rPr>
              <a:t>(</a:t>
            </a:r>
            <a:r>
              <a:rPr lang="nl-NL" dirty="0" err="1">
                <a:latin typeface="Avenir Book" panose="02000503020000020003" pitchFamily="2" charset="0"/>
              </a:rPr>
              <a:t>len</a:t>
            </a:r>
            <a:r>
              <a:rPr lang="nl-NL" dirty="0">
                <a:latin typeface="Avenir Book" panose="02000503020000020003" pitchFamily="2" charset="0"/>
              </a:rPr>
              <a:t>). In plaats van de opmaak van de cellen aan te passen kun je dit eenvoudig aanpassen door eerst een apostrof te typen en dan pas het getal. </a:t>
            </a:r>
          </a:p>
        </p:txBody>
      </p:sp>
      <p:sp>
        <p:nvSpPr>
          <p:cNvPr id="3" name="Tekstvak 2">
            <a:extLst>
              <a:ext uri="{FF2B5EF4-FFF2-40B4-BE49-F238E27FC236}">
                <a16:creationId xmlns:a16="http://schemas.microsoft.com/office/drawing/2014/main" id="{E807BFCF-306C-F228-D177-D8F76634E893}"/>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5" name="Picture 2" descr="Invoerwaarden beginnend met een 0">
            <a:extLst>
              <a:ext uri="{FF2B5EF4-FFF2-40B4-BE49-F238E27FC236}">
                <a16:creationId xmlns:a16="http://schemas.microsoft.com/office/drawing/2014/main" id="{999370A4-8224-11AC-D689-C76600BA114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87" r="19763" b="-1"/>
          <a:stretch/>
        </p:blipFill>
        <p:spPr bwMode="auto">
          <a:xfrm>
            <a:off x="434686" y="2207172"/>
            <a:ext cx="5051714" cy="244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13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F1387E-6F08-E124-9578-7EE871B772FF}"/>
              </a:ext>
            </a:extLst>
          </p:cNvPr>
          <p:cNvSpPr>
            <a:spLocks noGrp="1"/>
          </p:cNvSpPr>
          <p:nvPr>
            <p:ph type="ctrTitle"/>
          </p:nvPr>
        </p:nvSpPr>
        <p:spPr/>
        <p:txBody>
          <a:bodyPr/>
          <a:lstStyle/>
          <a:p>
            <a:r>
              <a:rPr lang="nl-NL" sz="4800" dirty="0"/>
              <a:t>Op zoek naar      meer </a:t>
            </a:r>
            <a:r>
              <a:rPr lang="nl-NL" sz="4800" dirty="0" err="1"/>
              <a:t>digitips</a:t>
            </a:r>
            <a:r>
              <a:rPr lang="nl-NL" sz="4800" dirty="0"/>
              <a:t>?</a:t>
            </a:r>
            <a:br>
              <a:rPr lang="nl-NL" dirty="0"/>
            </a:br>
            <a:endParaRPr lang="nl-NL" dirty="0"/>
          </a:p>
        </p:txBody>
      </p:sp>
      <p:sp>
        <p:nvSpPr>
          <p:cNvPr id="4" name="Title 1">
            <a:extLst>
              <a:ext uri="{FF2B5EF4-FFF2-40B4-BE49-F238E27FC236}">
                <a16:creationId xmlns:a16="http://schemas.microsoft.com/office/drawing/2014/main" id="{1420F667-8997-B49F-F9FE-6AE62B2D3ABC}"/>
              </a:ext>
            </a:extLst>
          </p:cNvPr>
          <p:cNvSpPr txBox="1">
            <a:spLocks/>
          </p:cNvSpPr>
          <p:nvPr/>
        </p:nvSpPr>
        <p:spPr>
          <a:xfrm>
            <a:off x="1476215" y="5619026"/>
            <a:ext cx="5040198" cy="133315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800" b="0" i="0" kern="1200">
                <a:solidFill>
                  <a:schemeClr val="bg1"/>
                </a:solidFill>
                <a:latin typeface="Avenir" panose="02000503020000020003" pitchFamily="2" charset="0"/>
                <a:ea typeface="+mj-ea"/>
                <a:cs typeface="+mj-cs"/>
              </a:defRPr>
            </a:lvl1pPr>
          </a:lstStyle>
          <a:p>
            <a:r>
              <a:rPr lang="nl-NL" sz="2400" b="1" dirty="0"/>
              <a:t>Kijk eens op:</a:t>
            </a:r>
            <a:endParaRPr lang="en-US" sz="2000" b="1" dirty="0">
              <a:solidFill>
                <a:srgbClr val="E22D7E"/>
              </a:solidFill>
            </a:endParaRPr>
          </a:p>
        </p:txBody>
      </p:sp>
    </p:spTree>
    <p:extLst>
      <p:ext uri="{BB962C8B-B14F-4D97-AF65-F5344CB8AC3E}">
        <p14:creationId xmlns:p14="http://schemas.microsoft.com/office/powerpoint/2010/main" val="3636526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Een rij of kolom vast zetten </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532965"/>
            <a:ext cx="5553635" cy="4267200"/>
          </a:xfrm>
        </p:spPr>
        <p:txBody>
          <a:bodyPr>
            <a:normAutofit/>
          </a:bodyPr>
          <a:lstStyle/>
          <a:p>
            <a:pPr marL="0" indent="0">
              <a:buNone/>
            </a:pPr>
            <a:r>
              <a:rPr lang="nl-NL" sz="2400" dirty="0"/>
              <a:t>Een rij of kolom vastzetten in Excel </a:t>
            </a:r>
          </a:p>
          <a:p>
            <a:pPr marL="0" indent="0">
              <a:buNone/>
            </a:pPr>
            <a:r>
              <a:rPr lang="nl-NL" sz="2400" dirty="0"/>
              <a:t>Je kan een rij of kolom blokkeren, zodat deze niet mee beweegt als je het werkblad verschuift. Erg handig als je de titels in zicht wil houden. </a:t>
            </a:r>
          </a:p>
          <a:p>
            <a:pPr marL="0" indent="0">
              <a:buNone/>
            </a:pPr>
            <a:endParaRPr lang="nl-NL" sz="2400" dirty="0"/>
          </a:p>
          <a:p>
            <a:pPr marL="0" indent="0">
              <a:buNone/>
            </a:pPr>
            <a:r>
              <a:rPr lang="nl-NL" sz="2400" dirty="0"/>
              <a:t>Klik in het lint op ‘beeld’ en dan ‘blokkeren’. </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2310761" cy="369332"/>
          </a:xfrm>
          <a:prstGeom prst="rect">
            <a:avLst/>
          </a:prstGeom>
          <a:noFill/>
        </p:spPr>
        <p:txBody>
          <a:bodyPr wrap="none" rtlCol="0">
            <a:spAutoFit/>
          </a:bodyPr>
          <a:lstStyle/>
          <a:p>
            <a:r>
              <a:rPr lang="nl-NL" dirty="0"/>
              <a:t>Bron: onlinetechtips.nl</a:t>
            </a:r>
          </a:p>
        </p:txBody>
      </p:sp>
      <p:pic>
        <p:nvPicPr>
          <p:cNvPr id="8" name="Afbeelding 7">
            <a:extLst>
              <a:ext uri="{FF2B5EF4-FFF2-40B4-BE49-F238E27FC236}">
                <a16:creationId xmlns:a16="http://schemas.microsoft.com/office/drawing/2014/main" id="{B92C4920-6765-4BCB-A896-6BA41476451F}"/>
              </a:ext>
            </a:extLst>
          </p:cNvPr>
          <p:cNvPicPr>
            <a:picLocks noChangeAspect="1"/>
          </p:cNvPicPr>
          <p:nvPr/>
        </p:nvPicPr>
        <p:blipFill>
          <a:blip r:embed="rId3"/>
          <a:stretch>
            <a:fillRect/>
          </a:stretch>
        </p:blipFill>
        <p:spPr>
          <a:xfrm>
            <a:off x="6391836" y="1739783"/>
            <a:ext cx="4699008" cy="2742570"/>
          </a:xfrm>
          <a:prstGeom prst="rect">
            <a:avLst/>
          </a:prstGeom>
        </p:spPr>
      </p:pic>
      <p:pic>
        <p:nvPicPr>
          <p:cNvPr id="5" name="Afbeelding 4">
            <a:hlinkClick r:id="rId4" action="ppaction://hlinkfile"/>
            <a:extLst>
              <a:ext uri="{FF2B5EF4-FFF2-40B4-BE49-F238E27FC236}">
                <a16:creationId xmlns:a16="http://schemas.microsoft.com/office/drawing/2014/main" id="{3862B797-4AC9-4058-B27A-1C457CE202F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493090">
            <a:off x="5239160" y="4703560"/>
            <a:ext cx="1287146" cy="1287146"/>
          </a:xfrm>
          <a:prstGeom prst="rect">
            <a:avLst/>
          </a:prstGeom>
        </p:spPr>
      </p:pic>
    </p:spTree>
    <p:extLst>
      <p:ext uri="{BB962C8B-B14F-4D97-AF65-F5344CB8AC3E}">
        <p14:creationId xmlns:p14="http://schemas.microsoft.com/office/powerpoint/2010/main" val="2116426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err="1"/>
              <a:t>Getalnotitie</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1" y="1532965"/>
            <a:ext cx="3671046" cy="4428564"/>
          </a:xfrm>
        </p:spPr>
        <p:txBody>
          <a:bodyPr>
            <a:normAutofit fontScale="92500" lnSpcReduction="10000"/>
          </a:bodyPr>
          <a:lstStyle/>
          <a:p>
            <a:pPr marL="0" indent="0" algn="l">
              <a:buNone/>
            </a:pPr>
            <a:r>
              <a:rPr lang="nl-NL" sz="2600" dirty="0"/>
              <a:t>Via ‘</a:t>
            </a:r>
            <a:r>
              <a:rPr lang="nl-NL" sz="2600" dirty="0" err="1"/>
              <a:t>celeigenschappen</a:t>
            </a:r>
            <a:r>
              <a:rPr lang="nl-NL" sz="2600" dirty="0"/>
              <a:t>’ en het tabblad ‘getal’ kun je aangeven wat voor getal je in het vakje wil invullen. Bijvoorbeeld een datum, of valuta.</a:t>
            </a:r>
          </a:p>
          <a:p>
            <a:pPr marL="0" indent="0" algn="l">
              <a:buNone/>
            </a:pPr>
            <a:endParaRPr lang="nl-NL" sz="2600" dirty="0"/>
          </a:p>
          <a:p>
            <a:pPr marL="0" indent="0" algn="l">
              <a:buNone/>
            </a:pPr>
            <a:r>
              <a:rPr lang="nl-NL" sz="2600" dirty="0"/>
              <a:t>Excel maakt het getal dan op zoals jij wil. Je kunt ook een hele kolom of rij selecteren en dit in één keer goed instellen voor alle cellen.</a:t>
            </a:r>
          </a:p>
          <a:p>
            <a:pPr marL="0" indent="0" algn="l">
              <a:buNone/>
            </a:pPr>
            <a:endParaRPr lang="nl-NL" dirty="0"/>
          </a:p>
        </p:txBody>
      </p:sp>
      <p:pic>
        <p:nvPicPr>
          <p:cNvPr id="11" name="Afbeelding 10">
            <a:extLst>
              <a:ext uri="{FF2B5EF4-FFF2-40B4-BE49-F238E27FC236}">
                <a16:creationId xmlns:a16="http://schemas.microsoft.com/office/drawing/2014/main" id="{D4A397ED-01A4-448B-B794-0C2641AC4A95}"/>
              </a:ext>
            </a:extLst>
          </p:cNvPr>
          <p:cNvPicPr>
            <a:picLocks noChangeAspect="1"/>
          </p:cNvPicPr>
          <p:nvPr/>
        </p:nvPicPr>
        <p:blipFill>
          <a:blip r:embed="rId3"/>
          <a:stretch>
            <a:fillRect/>
          </a:stretch>
        </p:blipFill>
        <p:spPr>
          <a:xfrm>
            <a:off x="4623279" y="1982706"/>
            <a:ext cx="2192410" cy="3228457"/>
          </a:xfrm>
          <a:prstGeom prst="rect">
            <a:avLst/>
          </a:prstGeom>
        </p:spPr>
      </p:pic>
      <p:pic>
        <p:nvPicPr>
          <p:cNvPr id="13" name="Afbeelding 12">
            <a:extLst>
              <a:ext uri="{FF2B5EF4-FFF2-40B4-BE49-F238E27FC236}">
                <a16:creationId xmlns:a16="http://schemas.microsoft.com/office/drawing/2014/main" id="{B3D4E135-210D-4F9A-9CE7-D7BCA8E295F2}"/>
              </a:ext>
            </a:extLst>
          </p:cNvPr>
          <p:cNvPicPr>
            <a:picLocks noChangeAspect="1"/>
          </p:cNvPicPr>
          <p:nvPr/>
        </p:nvPicPr>
        <p:blipFill>
          <a:blip r:embed="rId4"/>
          <a:stretch>
            <a:fillRect/>
          </a:stretch>
        </p:blipFill>
        <p:spPr>
          <a:xfrm>
            <a:off x="7125417" y="1889204"/>
            <a:ext cx="3820058" cy="3410426"/>
          </a:xfrm>
          <a:prstGeom prst="rect">
            <a:avLst/>
          </a:prstGeom>
        </p:spPr>
      </p:pic>
      <p:sp>
        <p:nvSpPr>
          <p:cNvPr id="7" name="Tekstvak 6">
            <a:extLst>
              <a:ext uri="{FF2B5EF4-FFF2-40B4-BE49-F238E27FC236}">
                <a16:creationId xmlns:a16="http://schemas.microsoft.com/office/drawing/2014/main" id="{8E62E506-3F7D-4657-AAAB-033AD509972E}"/>
              </a:ext>
            </a:extLst>
          </p:cNvPr>
          <p:cNvSpPr txBox="1"/>
          <p:nvPr/>
        </p:nvSpPr>
        <p:spPr>
          <a:xfrm>
            <a:off x="10659671" y="6381381"/>
            <a:ext cx="1257524" cy="369332"/>
          </a:xfrm>
          <a:prstGeom prst="rect">
            <a:avLst/>
          </a:prstGeom>
          <a:noFill/>
        </p:spPr>
        <p:txBody>
          <a:bodyPr wrap="none" rtlCol="0">
            <a:spAutoFit/>
          </a:bodyPr>
          <a:lstStyle/>
          <a:p>
            <a:r>
              <a:rPr lang="nl-NL" dirty="0"/>
              <a:t>Bron: ROER</a:t>
            </a:r>
          </a:p>
        </p:txBody>
      </p:sp>
    </p:spTree>
    <p:extLst>
      <p:ext uri="{BB962C8B-B14F-4D97-AF65-F5344CB8AC3E}">
        <p14:creationId xmlns:p14="http://schemas.microsoft.com/office/powerpoint/2010/main" val="3639927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Kolom te smal </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1961050" cy="369332"/>
          </a:xfrm>
          <a:prstGeom prst="rect">
            <a:avLst/>
          </a:prstGeom>
          <a:noFill/>
        </p:spPr>
        <p:txBody>
          <a:bodyPr wrap="none" rtlCol="0">
            <a:spAutoFit/>
          </a:bodyPr>
          <a:lstStyle/>
          <a:p>
            <a:r>
              <a:rPr lang="nl-NL" dirty="0"/>
              <a:t>Bron: seniorweb.nl</a:t>
            </a:r>
          </a:p>
        </p:txBody>
      </p:sp>
      <p:pic>
        <p:nvPicPr>
          <p:cNvPr id="5" name="Afbeelding 4">
            <a:hlinkClick r:id="rId3" action="ppaction://hlinkfile"/>
            <a:extLst>
              <a:ext uri="{FF2B5EF4-FFF2-40B4-BE49-F238E27FC236}">
                <a16:creationId xmlns:a16="http://schemas.microsoft.com/office/drawing/2014/main" id="{F2DF218E-785F-45BD-B8A9-4E14F985FA6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107889">
            <a:off x="9511562" y="3879761"/>
            <a:ext cx="2027979" cy="2027979"/>
          </a:xfrm>
          <a:prstGeom prst="rect">
            <a:avLst/>
          </a:prstGeom>
        </p:spPr>
      </p:pic>
      <p:sp>
        <p:nvSpPr>
          <p:cNvPr id="4" name="Rectangle 1">
            <a:extLst>
              <a:ext uri="{FF2B5EF4-FFF2-40B4-BE49-F238E27FC236}">
                <a16:creationId xmlns:a16="http://schemas.microsoft.com/office/drawing/2014/main" id="{9DA913E2-4941-4477-9A40-A23CC83417BD}"/>
              </a:ext>
            </a:extLst>
          </p:cNvPr>
          <p:cNvSpPr>
            <a:spLocks noChangeArrowheads="1"/>
          </p:cNvSpPr>
          <p:nvPr/>
        </p:nvSpPr>
        <p:spPr bwMode="auto">
          <a:xfrm>
            <a:off x="838200" y="1481367"/>
            <a:ext cx="5965723" cy="332398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0153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nl-NL" altLang="nl-NL" sz="2400" dirty="0">
                <a:solidFill>
                  <a:schemeClr val="tx1">
                    <a:lumMod val="50000"/>
                    <a:lumOff val="50000"/>
                  </a:schemeClr>
                </a:solidFill>
                <a:latin typeface="Avenir" panose="02000503020000020003"/>
              </a:rPr>
              <a:t>Zie je ‘####’in een cel? Dat betekent dat de rekenuitkomst niet past. Dat los je als volgt op:</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nl-NL" altLang="nl-NL" sz="2400" dirty="0">
                <a:solidFill>
                  <a:schemeClr val="tx1">
                    <a:lumMod val="50000"/>
                    <a:lumOff val="50000"/>
                  </a:schemeClr>
                </a:solidFill>
                <a:latin typeface="Avenir" panose="02000503020000020003"/>
              </a:rPr>
              <a:t>Beweeg de muisaanwijzer naar de bewuste kolom tot je je de kolomscheiding ziet (een zwart kruis met horizontale pijlen).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nl-NL" altLang="nl-NL" sz="2400" dirty="0">
                <a:solidFill>
                  <a:schemeClr val="tx1">
                    <a:lumMod val="50000"/>
                    <a:lumOff val="50000"/>
                  </a:schemeClr>
                </a:solidFill>
                <a:latin typeface="Avenir" panose="02000503020000020003"/>
              </a:rPr>
              <a:t>Dubbelklik nu op de kolomscheiding.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nl-NL" altLang="nl-NL" sz="2400" dirty="0">
                <a:solidFill>
                  <a:schemeClr val="tx1">
                    <a:lumMod val="50000"/>
                    <a:lumOff val="50000"/>
                  </a:schemeClr>
                </a:solidFill>
                <a:latin typeface="Avenir" panose="02000503020000020003"/>
              </a:rPr>
              <a:t>Excel past de breedte aan, zodat het getal precies past.</a:t>
            </a:r>
          </a:p>
        </p:txBody>
      </p:sp>
      <p:pic>
        <p:nvPicPr>
          <p:cNvPr id="1026" name="Picture 2" descr="Muisaanwijzer">
            <a:extLst>
              <a:ext uri="{FF2B5EF4-FFF2-40B4-BE49-F238E27FC236}">
                <a16:creationId xmlns:a16="http://schemas.microsoft.com/office/drawing/2014/main" id="{5FA2AC75-7D83-486B-A808-9990F0F5BED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598988" y="84138"/>
            <a:ext cx="190500" cy="209550"/>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a:extLst>
              <a:ext uri="{FF2B5EF4-FFF2-40B4-BE49-F238E27FC236}">
                <a16:creationId xmlns:a16="http://schemas.microsoft.com/office/drawing/2014/main" id="{0F30CD26-DF0F-4B9E-955C-D637325DFF01}"/>
              </a:ext>
            </a:extLst>
          </p:cNvPr>
          <p:cNvPicPr>
            <a:picLocks noChangeAspect="1"/>
          </p:cNvPicPr>
          <p:nvPr/>
        </p:nvPicPr>
        <p:blipFill>
          <a:blip r:embed="rId6"/>
          <a:stretch>
            <a:fillRect/>
          </a:stretch>
        </p:blipFill>
        <p:spPr>
          <a:xfrm>
            <a:off x="7135683" y="1481367"/>
            <a:ext cx="1440093" cy="1704330"/>
          </a:xfrm>
          <a:prstGeom prst="rect">
            <a:avLst/>
          </a:prstGeom>
        </p:spPr>
      </p:pic>
      <p:pic>
        <p:nvPicPr>
          <p:cNvPr id="11" name="Afbeelding 10">
            <a:extLst>
              <a:ext uri="{FF2B5EF4-FFF2-40B4-BE49-F238E27FC236}">
                <a16:creationId xmlns:a16="http://schemas.microsoft.com/office/drawing/2014/main" id="{BF17F85A-F8F1-4B20-A3F4-8BBA9C9FD2F6}"/>
              </a:ext>
            </a:extLst>
          </p:cNvPr>
          <p:cNvPicPr>
            <a:picLocks noChangeAspect="1"/>
          </p:cNvPicPr>
          <p:nvPr/>
        </p:nvPicPr>
        <p:blipFill>
          <a:blip r:embed="rId7"/>
          <a:stretch>
            <a:fillRect/>
          </a:stretch>
        </p:blipFill>
        <p:spPr>
          <a:xfrm>
            <a:off x="8826832" y="1481368"/>
            <a:ext cx="2106927" cy="1704329"/>
          </a:xfrm>
          <a:prstGeom prst="rect">
            <a:avLst/>
          </a:prstGeom>
        </p:spPr>
      </p:pic>
    </p:spTree>
    <p:extLst>
      <p:ext uri="{BB962C8B-B14F-4D97-AF65-F5344CB8AC3E}">
        <p14:creationId xmlns:p14="http://schemas.microsoft.com/office/powerpoint/2010/main" val="2434681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Tekstterugloop</a:t>
            </a:r>
          </a:p>
        </p:txBody>
      </p:sp>
      <p:sp>
        <p:nvSpPr>
          <p:cNvPr id="3" name="Tekstvak 2">
            <a:extLst>
              <a:ext uri="{FF2B5EF4-FFF2-40B4-BE49-F238E27FC236}">
                <a16:creationId xmlns:a16="http://schemas.microsoft.com/office/drawing/2014/main" id="{E807BFCF-306C-F228-D177-D8F76634E893}"/>
              </a:ext>
            </a:extLst>
          </p:cNvPr>
          <p:cNvSpPr txBox="1"/>
          <p:nvPr/>
        </p:nvSpPr>
        <p:spPr>
          <a:xfrm>
            <a:off x="9790095" y="6417240"/>
            <a:ext cx="1961050" cy="369332"/>
          </a:xfrm>
          <a:prstGeom prst="rect">
            <a:avLst/>
          </a:prstGeom>
          <a:noFill/>
        </p:spPr>
        <p:txBody>
          <a:bodyPr wrap="none" rtlCol="0">
            <a:spAutoFit/>
          </a:bodyPr>
          <a:lstStyle/>
          <a:p>
            <a:r>
              <a:rPr lang="nl-NL" dirty="0"/>
              <a:t>Bron: seniorweb.nl</a:t>
            </a:r>
          </a:p>
        </p:txBody>
      </p:sp>
      <p:sp>
        <p:nvSpPr>
          <p:cNvPr id="4" name="Rectangle 1">
            <a:extLst>
              <a:ext uri="{FF2B5EF4-FFF2-40B4-BE49-F238E27FC236}">
                <a16:creationId xmlns:a16="http://schemas.microsoft.com/office/drawing/2014/main" id="{9DA913E2-4941-4477-9A40-A23CC83417BD}"/>
              </a:ext>
            </a:extLst>
          </p:cNvPr>
          <p:cNvSpPr>
            <a:spLocks noChangeArrowheads="1"/>
          </p:cNvSpPr>
          <p:nvPr/>
        </p:nvSpPr>
        <p:spPr bwMode="auto">
          <a:xfrm>
            <a:off x="2868708" y="1149231"/>
            <a:ext cx="8485092" cy="147732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0153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nl-NL" altLang="nl-NL" sz="2400" dirty="0">
                <a:solidFill>
                  <a:schemeClr val="tx1">
                    <a:lumMod val="50000"/>
                    <a:lumOff val="50000"/>
                  </a:schemeClr>
                </a:solidFill>
                <a:latin typeface="Avenir"/>
              </a:rPr>
              <a:t>Bij tekst kun je deze functie ook gebruiken.</a:t>
            </a:r>
          </a:p>
          <a:p>
            <a:pPr marL="0" marR="0" lvl="0" indent="0" algn="l" defTabSz="914400" rtl="0" eaLnBrk="0" fontAlgn="base" latinLnBrk="0" hangingPunct="0">
              <a:lnSpc>
                <a:spcPct val="100000"/>
              </a:lnSpc>
              <a:spcBef>
                <a:spcPct val="0"/>
              </a:spcBef>
              <a:spcAft>
                <a:spcPct val="0"/>
              </a:spcAft>
              <a:buClrTx/>
              <a:buSzTx/>
              <a:buFontTx/>
              <a:buNone/>
              <a:tabLst/>
            </a:pPr>
            <a:endParaRPr lang="nl-NL" altLang="nl-NL" sz="2400" dirty="0">
              <a:solidFill>
                <a:schemeClr val="tx1">
                  <a:lumMod val="50000"/>
                  <a:lumOff val="50000"/>
                </a:schemeClr>
              </a:solidFill>
              <a:latin typeface="Avenir"/>
            </a:endParaRPr>
          </a:p>
          <a:p>
            <a:pPr marL="0" marR="0" lvl="0" indent="0" algn="l" defTabSz="914400" rtl="0" eaLnBrk="0" fontAlgn="base" latinLnBrk="0" hangingPunct="0">
              <a:lnSpc>
                <a:spcPct val="100000"/>
              </a:lnSpc>
              <a:spcBef>
                <a:spcPct val="0"/>
              </a:spcBef>
              <a:spcAft>
                <a:spcPct val="0"/>
              </a:spcAft>
              <a:buClrTx/>
              <a:buSzTx/>
              <a:buFontTx/>
              <a:buNone/>
              <a:tabLst/>
            </a:pPr>
            <a:r>
              <a:rPr lang="nl-NL" altLang="nl-NL" sz="2400" dirty="0">
                <a:solidFill>
                  <a:schemeClr val="tx1">
                    <a:lumMod val="50000"/>
                    <a:lumOff val="50000"/>
                  </a:schemeClr>
                </a:solidFill>
                <a:latin typeface="Avenir"/>
              </a:rPr>
              <a:t>Je kunt ook kiezen voor ‘tekstterugloop’: dan zet Excel het automatisch op de volgende regel. </a:t>
            </a:r>
          </a:p>
        </p:txBody>
      </p:sp>
      <p:pic>
        <p:nvPicPr>
          <p:cNvPr id="1026" name="Picture 2" descr="Muisaanwijzer">
            <a:extLst>
              <a:ext uri="{FF2B5EF4-FFF2-40B4-BE49-F238E27FC236}">
                <a16:creationId xmlns:a16="http://schemas.microsoft.com/office/drawing/2014/main" id="{5FA2AC75-7D83-486B-A808-9990F0F5BED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98988" y="84138"/>
            <a:ext cx="190500" cy="209550"/>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a:extLst>
              <a:ext uri="{FF2B5EF4-FFF2-40B4-BE49-F238E27FC236}">
                <a16:creationId xmlns:a16="http://schemas.microsoft.com/office/drawing/2014/main" id="{8C6D3401-98C4-49CA-8799-F4E97F7EBF45}"/>
              </a:ext>
            </a:extLst>
          </p:cNvPr>
          <p:cNvPicPr>
            <a:picLocks noChangeAspect="1"/>
          </p:cNvPicPr>
          <p:nvPr/>
        </p:nvPicPr>
        <p:blipFill>
          <a:blip r:embed="rId4"/>
          <a:stretch>
            <a:fillRect/>
          </a:stretch>
        </p:blipFill>
        <p:spPr>
          <a:xfrm>
            <a:off x="3149324" y="2826878"/>
            <a:ext cx="6819411" cy="3189724"/>
          </a:xfrm>
          <a:prstGeom prst="rect">
            <a:avLst/>
          </a:prstGeom>
        </p:spPr>
      </p:pic>
      <p:pic>
        <p:nvPicPr>
          <p:cNvPr id="12" name="Afbeelding 11">
            <a:hlinkClick r:id="rId5" action="ppaction://hlinkfile"/>
            <a:extLst>
              <a:ext uri="{FF2B5EF4-FFF2-40B4-BE49-F238E27FC236}">
                <a16:creationId xmlns:a16="http://schemas.microsoft.com/office/drawing/2014/main" id="{1D4A5C3B-227E-462A-BE22-89E6B02AD8B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9148" y="3515886"/>
            <a:ext cx="1811709" cy="1811709"/>
          </a:xfrm>
          <a:prstGeom prst="rect">
            <a:avLst/>
          </a:prstGeom>
        </p:spPr>
      </p:pic>
    </p:spTree>
    <p:extLst>
      <p:ext uri="{BB962C8B-B14F-4D97-AF65-F5344CB8AC3E}">
        <p14:creationId xmlns:p14="http://schemas.microsoft.com/office/powerpoint/2010/main" val="4039180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Meerdere regels </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5517777" y="1218176"/>
            <a:ext cx="4352364" cy="4848416"/>
          </a:xfrm>
        </p:spPr>
        <p:txBody>
          <a:bodyPr>
            <a:normAutofit/>
          </a:bodyPr>
          <a:lstStyle/>
          <a:p>
            <a:pPr marL="0" indent="0" algn="l">
              <a:buNone/>
            </a:pPr>
            <a:r>
              <a:rPr lang="nl-NL" sz="2400" dirty="0"/>
              <a:t>Wil je in één cel meerdere regels tekst? Dat gaat eenvoudig. Typ de tekst en druk op de sneltoets </a:t>
            </a:r>
            <a:r>
              <a:rPr lang="nl-NL" sz="2400" dirty="0" err="1"/>
              <a:t>Alt+Enter</a:t>
            </a:r>
            <a:r>
              <a:rPr lang="nl-NL" sz="2400" dirty="0"/>
              <a:t> wanneer je deze (steeds) wil afbreken. Typ daarna gewoon verder. </a:t>
            </a:r>
            <a:br>
              <a:rPr lang="nl-NL" sz="2400" dirty="0"/>
            </a:br>
            <a:r>
              <a:rPr lang="nl-NL" sz="2400" dirty="0"/>
              <a:t>Druk aan het eind van de tekst op de </a:t>
            </a:r>
            <a:r>
              <a:rPr lang="nl-NL" sz="2400" dirty="0" err="1"/>
              <a:t>Enter-toets</a:t>
            </a:r>
            <a:r>
              <a:rPr lang="nl-NL" sz="2400" dirty="0"/>
              <a:t>. </a:t>
            </a:r>
            <a:br>
              <a:rPr lang="nl-NL" sz="2400" dirty="0"/>
            </a:br>
            <a:r>
              <a:rPr lang="nl-NL" sz="2400" dirty="0"/>
              <a:t>De cel wordt dan niet breder maar alleen hoger, zodat de tekst in zijn geheel zichtbaar is.</a:t>
            </a:r>
          </a:p>
        </p:txBody>
      </p:sp>
      <p:pic>
        <p:nvPicPr>
          <p:cNvPr id="7" name="Graphic 6" descr="Een gloeilamp">
            <a:extLst>
              <a:ext uri="{FF2B5EF4-FFF2-40B4-BE49-F238E27FC236}">
                <a16:creationId xmlns:a16="http://schemas.microsoft.com/office/drawing/2014/main" id="{43FE29EC-2358-4008-9D90-A937D0DFA3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06891">
            <a:off x="9437103" y="2927803"/>
            <a:ext cx="2502738" cy="2502738"/>
          </a:xfrm>
          <a:prstGeom prst="rect">
            <a:avLst/>
          </a:prstGeom>
        </p:spPr>
      </p:pic>
      <p:sp>
        <p:nvSpPr>
          <p:cNvPr id="8" name="Tekstvak 7">
            <a:extLst>
              <a:ext uri="{FF2B5EF4-FFF2-40B4-BE49-F238E27FC236}">
                <a16:creationId xmlns:a16="http://schemas.microsoft.com/office/drawing/2014/main" id="{CAE2DCD6-1546-4326-9C8F-029D205DB753}"/>
              </a:ext>
            </a:extLst>
          </p:cNvPr>
          <p:cNvSpPr txBox="1"/>
          <p:nvPr/>
        </p:nvSpPr>
        <p:spPr>
          <a:xfrm>
            <a:off x="10032141" y="6390346"/>
            <a:ext cx="1961050" cy="369332"/>
          </a:xfrm>
          <a:prstGeom prst="rect">
            <a:avLst/>
          </a:prstGeom>
          <a:noFill/>
        </p:spPr>
        <p:txBody>
          <a:bodyPr wrap="none" rtlCol="0">
            <a:spAutoFit/>
          </a:bodyPr>
          <a:lstStyle/>
          <a:p>
            <a:r>
              <a:rPr lang="nl-NL" dirty="0"/>
              <a:t>Bron: seniorweb.nl</a:t>
            </a:r>
          </a:p>
        </p:txBody>
      </p:sp>
      <p:pic>
        <p:nvPicPr>
          <p:cNvPr id="4" name="Afbeelding 3">
            <a:extLst>
              <a:ext uri="{FF2B5EF4-FFF2-40B4-BE49-F238E27FC236}">
                <a16:creationId xmlns:a16="http://schemas.microsoft.com/office/drawing/2014/main" id="{75E5E0DD-2057-4F8A-8718-689294864CB2}"/>
              </a:ext>
            </a:extLst>
          </p:cNvPr>
          <p:cNvPicPr>
            <a:picLocks noChangeAspect="1"/>
          </p:cNvPicPr>
          <p:nvPr/>
        </p:nvPicPr>
        <p:blipFill>
          <a:blip r:embed="rId5"/>
          <a:stretch>
            <a:fillRect/>
          </a:stretch>
        </p:blipFill>
        <p:spPr>
          <a:xfrm>
            <a:off x="1196920" y="1551878"/>
            <a:ext cx="2935809" cy="2685673"/>
          </a:xfrm>
          <a:prstGeom prst="rect">
            <a:avLst/>
          </a:prstGeom>
        </p:spPr>
      </p:pic>
    </p:spTree>
    <p:extLst>
      <p:ext uri="{BB962C8B-B14F-4D97-AF65-F5344CB8AC3E}">
        <p14:creationId xmlns:p14="http://schemas.microsoft.com/office/powerpoint/2010/main" val="2768986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D0FA5E-BEF3-D8E3-F9A3-B54B9C70D64C}"/>
              </a:ext>
            </a:extLst>
          </p:cNvPr>
          <p:cNvSpPr>
            <a:spLocks noGrp="1"/>
          </p:cNvSpPr>
          <p:nvPr>
            <p:ph type="title"/>
          </p:nvPr>
        </p:nvSpPr>
        <p:spPr/>
        <p:txBody>
          <a:bodyPr/>
          <a:lstStyle/>
          <a:p>
            <a:r>
              <a:rPr lang="nl-NL" dirty="0"/>
              <a:t>Snel naar het einde</a:t>
            </a:r>
          </a:p>
        </p:txBody>
      </p:sp>
      <p:sp>
        <p:nvSpPr>
          <p:cNvPr id="3" name="Tijdelijke aanduiding voor inhoud 2">
            <a:extLst>
              <a:ext uri="{FF2B5EF4-FFF2-40B4-BE49-F238E27FC236}">
                <a16:creationId xmlns:a16="http://schemas.microsoft.com/office/drawing/2014/main" id="{25FDBA19-F899-35C7-6AF0-EA129F085C4E}"/>
              </a:ext>
            </a:extLst>
          </p:cNvPr>
          <p:cNvSpPr>
            <a:spLocks noGrp="1"/>
          </p:cNvSpPr>
          <p:nvPr>
            <p:ph idx="1"/>
          </p:nvPr>
        </p:nvSpPr>
        <p:spPr>
          <a:xfrm>
            <a:off x="838200" y="2840711"/>
            <a:ext cx="5848350" cy="4351338"/>
          </a:xfrm>
        </p:spPr>
        <p:txBody>
          <a:bodyPr/>
          <a:lstStyle/>
          <a:p>
            <a:pPr marL="0" indent="0">
              <a:buNone/>
            </a:pPr>
            <a:r>
              <a:rPr lang="nl-NL" dirty="0"/>
              <a:t>Met Ctrl + ↓ spring je meteen naar de laatste gevulde cel in een kolom. Werkt ook met ↑, ← en →.</a:t>
            </a:r>
          </a:p>
        </p:txBody>
      </p:sp>
      <p:sp>
        <p:nvSpPr>
          <p:cNvPr id="5" name="Rechthoek: afgeronde hoeken 4">
            <a:extLst>
              <a:ext uri="{FF2B5EF4-FFF2-40B4-BE49-F238E27FC236}">
                <a16:creationId xmlns:a16="http://schemas.microsoft.com/office/drawing/2014/main" id="{92E5A2CF-E98B-6F68-4720-8B8029438185}"/>
              </a:ext>
            </a:extLst>
          </p:cNvPr>
          <p:cNvSpPr/>
          <p:nvPr/>
        </p:nvSpPr>
        <p:spPr>
          <a:xfrm>
            <a:off x="9266742" y="2840711"/>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6" name="Rechthoek: afgeronde hoeken 5">
            <a:extLst>
              <a:ext uri="{FF2B5EF4-FFF2-40B4-BE49-F238E27FC236}">
                <a16:creationId xmlns:a16="http://schemas.microsoft.com/office/drawing/2014/main" id="{6D4399C4-436B-3F5C-C0AF-81AA285A6978}"/>
              </a:ext>
            </a:extLst>
          </p:cNvPr>
          <p:cNvSpPr/>
          <p:nvPr/>
        </p:nvSpPr>
        <p:spPr>
          <a:xfrm>
            <a:off x="7652255" y="2878661"/>
            <a:ext cx="986118" cy="869577"/>
          </a:xfrm>
          <a:prstGeom prst="roundRect">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7" name="Tekstvak 6">
            <a:extLst>
              <a:ext uri="{FF2B5EF4-FFF2-40B4-BE49-F238E27FC236}">
                <a16:creationId xmlns:a16="http://schemas.microsoft.com/office/drawing/2014/main" id="{66A432C2-41FE-687A-F68E-70BC61B5A491}"/>
              </a:ext>
            </a:extLst>
          </p:cNvPr>
          <p:cNvSpPr txBox="1"/>
          <p:nvPr/>
        </p:nvSpPr>
        <p:spPr>
          <a:xfrm>
            <a:off x="7806088" y="3108066"/>
            <a:ext cx="735106" cy="369332"/>
          </a:xfrm>
          <a:prstGeom prst="rect">
            <a:avLst/>
          </a:prstGeom>
          <a:noFill/>
        </p:spPr>
        <p:txBody>
          <a:bodyPr wrap="square" rtlCol="0">
            <a:spAutoFit/>
          </a:bodyPr>
          <a:lstStyle/>
          <a:p>
            <a:r>
              <a:rPr lang="nl-NL" dirty="0"/>
              <a:t>CTRL </a:t>
            </a:r>
          </a:p>
        </p:txBody>
      </p:sp>
      <p:sp>
        <p:nvSpPr>
          <p:cNvPr id="10" name="Tekstvak 9">
            <a:extLst>
              <a:ext uri="{FF2B5EF4-FFF2-40B4-BE49-F238E27FC236}">
                <a16:creationId xmlns:a16="http://schemas.microsoft.com/office/drawing/2014/main" id="{76A16AD1-32AC-CF84-379F-FBF4A79CD078}"/>
              </a:ext>
            </a:extLst>
          </p:cNvPr>
          <p:cNvSpPr txBox="1"/>
          <p:nvPr/>
        </p:nvSpPr>
        <p:spPr>
          <a:xfrm>
            <a:off x="8638373" y="3128783"/>
            <a:ext cx="735106" cy="369332"/>
          </a:xfrm>
          <a:prstGeom prst="rect">
            <a:avLst/>
          </a:prstGeom>
          <a:noFill/>
        </p:spPr>
        <p:txBody>
          <a:bodyPr wrap="square" rtlCol="0">
            <a:spAutoFit/>
          </a:bodyPr>
          <a:lstStyle/>
          <a:p>
            <a:r>
              <a:rPr lang="nl-NL" dirty="0"/>
              <a:t>   + </a:t>
            </a:r>
          </a:p>
        </p:txBody>
      </p:sp>
      <p:sp>
        <p:nvSpPr>
          <p:cNvPr id="12" name="Tekstvak 11">
            <a:extLst>
              <a:ext uri="{FF2B5EF4-FFF2-40B4-BE49-F238E27FC236}">
                <a16:creationId xmlns:a16="http://schemas.microsoft.com/office/drawing/2014/main" id="{C2C95C74-8F13-D2D5-01F3-45AC9035AF85}"/>
              </a:ext>
            </a:extLst>
          </p:cNvPr>
          <p:cNvSpPr txBox="1"/>
          <p:nvPr/>
        </p:nvSpPr>
        <p:spPr>
          <a:xfrm>
            <a:off x="9563273" y="3128783"/>
            <a:ext cx="393056" cy="369332"/>
          </a:xfrm>
          <a:prstGeom prst="rect">
            <a:avLst/>
          </a:prstGeom>
          <a:noFill/>
        </p:spPr>
        <p:txBody>
          <a:bodyPr wrap="none" rtlCol="0">
            <a:spAutoFit/>
          </a:bodyPr>
          <a:lstStyle/>
          <a:p>
            <a:r>
              <a:rPr lang="nl-NL" dirty="0"/>
              <a:t>↓</a:t>
            </a:r>
          </a:p>
        </p:txBody>
      </p:sp>
    </p:spTree>
    <p:extLst>
      <p:ext uri="{BB962C8B-B14F-4D97-AF65-F5344CB8AC3E}">
        <p14:creationId xmlns:p14="http://schemas.microsoft.com/office/powerpoint/2010/main" val="3605476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Formulegebruik </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1" y="1532965"/>
            <a:ext cx="4352364" cy="4428564"/>
          </a:xfrm>
        </p:spPr>
        <p:txBody>
          <a:bodyPr>
            <a:normAutofit/>
          </a:bodyPr>
          <a:lstStyle/>
          <a:p>
            <a:pPr marL="0" indent="0" algn="l">
              <a:buNone/>
            </a:pPr>
            <a:r>
              <a:rPr lang="nl-NL" dirty="0"/>
              <a:t>Excel is een rekenprogramma. Je gebruikt de rekenfunctie heel makkelijk door ‘=‘ te typen en dan de som die je wil laten uitrekenen. </a:t>
            </a:r>
          </a:p>
        </p:txBody>
      </p:sp>
      <p:sp>
        <p:nvSpPr>
          <p:cNvPr id="3" name="Tekstvak 2">
            <a:extLst>
              <a:ext uri="{FF2B5EF4-FFF2-40B4-BE49-F238E27FC236}">
                <a16:creationId xmlns:a16="http://schemas.microsoft.com/office/drawing/2014/main" id="{E807BFCF-306C-F228-D177-D8F76634E893}"/>
              </a:ext>
            </a:extLst>
          </p:cNvPr>
          <p:cNvSpPr txBox="1"/>
          <p:nvPr/>
        </p:nvSpPr>
        <p:spPr>
          <a:xfrm>
            <a:off x="10659671" y="6381381"/>
            <a:ext cx="1257524" cy="369332"/>
          </a:xfrm>
          <a:prstGeom prst="rect">
            <a:avLst/>
          </a:prstGeom>
          <a:noFill/>
        </p:spPr>
        <p:txBody>
          <a:bodyPr wrap="none" rtlCol="0">
            <a:spAutoFit/>
          </a:bodyPr>
          <a:lstStyle/>
          <a:p>
            <a:r>
              <a:rPr lang="nl-NL" dirty="0"/>
              <a:t>Bron: ROER</a:t>
            </a:r>
          </a:p>
        </p:txBody>
      </p:sp>
      <p:pic>
        <p:nvPicPr>
          <p:cNvPr id="10" name="Afbeelding 9">
            <a:extLst>
              <a:ext uri="{FF2B5EF4-FFF2-40B4-BE49-F238E27FC236}">
                <a16:creationId xmlns:a16="http://schemas.microsoft.com/office/drawing/2014/main" id="{7D96F43D-B636-48E1-AE82-618B0369386E}"/>
              </a:ext>
            </a:extLst>
          </p:cNvPr>
          <p:cNvPicPr>
            <a:picLocks noChangeAspect="1"/>
          </p:cNvPicPr>
          <p:nvPr/>
        </p:nvPicPr>
        <p:blipFill>
          <a:blip r:embed="rId3"/>
          <a:stretch>
            <a:fillRect/>
          </a:stretch>
        </p:blipFill>
        <p:spPr>
          <a:xfrm>
            <a:off x="6006204" y="1532965"/>
            <a:ext cx="2133898" cy="1962424"/>
          </a:xfrm>
          <a:prstGeom prst="rect">
            <a:avLst/>
          </a:prstGeom>
        </p:spPr>
      </p:pic>
      <p:pic>
        <p:nvPicPr>
          <p:cNvPr id="7" name="Afbeelding 6">
            <a:hlinkClick r:id="rId4" action="ppaction://hlinkfile"/>
            <a:extLst>
              <a:ext uri="{FF2B5EF4-FFF2-40B4-BE49-F238E27FC236}">
                <a16:creationId xmlns:a16="http://schemas.microsoft.com/office/drawing/2014/main" id="{AD23015B-546E-42A2-9874-039B708B721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579528" y="3043823"/>
            <a:ext cx="2438095" cy="2438095"/>
          </a:xfrm>
          <a:prstGeom prst="rect">
            <a:avLst/>
          </a:prstGeom>
        </p:spPr>
      </p:pic>
    </p:spTree>
    <p:extLst>
      <p:ext uri="{BB962C8B-B14F-4D97-AF65-F5344CB8AC3E}">
        <p14:creationId xmlns:p14="http://schemas.microsoft.com/office/powerpoint/2010/main" val="16955139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8b4bc94-8576-4f5c-b0fa-7067b6e81c74">
      <UserInfo>
        <DisplayName>Lies van Gennip</DisplayName>
        <AccountId>2174</AccountId>
        <AccountType/>
      </UserInfo>
      <UserInfo>
        <DisplayName>Suzanne Verheijden</DisplayName>
        <AccountId>971</AccountId>
        <AccountType/>
      </UserInfo>
    </SharedWithUsers>
    <TaxCatchAll xmlns="78b4bc94-8576-4f5c-b0fa-7067b6e81c74" xsi:nil="true"/>
    <lcf76f155ced4ddcb4097134ff3c332f xmlns="0270586a-5bc2-49dc-adc5-e1dd941658b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2B74EADD0EE3D41B99C6504F75A2650" ma:contentTypeVersion="13" ma:contentTypeDescription="Een nieuw document maken." ma:contentTypeScope="" ma:versionID="a15db93dfbcc3072f4ff3689b7c5c71c">
  <xsd:schema xmlns:xsd="http://www.w3.org/2001/XMLSchema" xmlns:xs="http://www.w3.org/2001/XMLSchema" xmlns:p="http://schemas.microsoft.com/office/2006/metadata/properties" xmlns:ns2="0270586a-5bc2-49dc-adc5-e1dd941658b0" xmlns:ns3="78b4bc94-8576-4f5c-b0fa-7067b6e81c74" targetNamespace="http://schemas.microsoft.com/office/2006/metadata/properties" ma:root="true" ma:fieldsID="996c5cd803b9c922c7ba0eec1f2490c1" ns2:_="" ns3:_="">
    <xsd:import namespace="0270586a-5bc2-49dc-adc5-e1dd941658b0"/>
    <xsd:import namespace="78b4bc94-8576-4f5c-b0fa-7067b6e81c7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70586a-5bc2-49dc-adc5-e1dd941658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4fcdf52e-46df-449b-b284-70e2acc7bb4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b4bc94-8576-4f5c-b0fa-7067b6e81c7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243a0e-bb64-40c4-aab0-0f1e433cd20a}" ma:internalName="TaxCatchAll" ma:showField="CatchAllData" ma:web="78b4bc94-8576-4f5c-b0fa-7067b6e81c7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7A944E2-4A84-4BF4-B0BD-0E160FA08EA0}">
  <ds:schemaRefs>
    <ds:schemaRef ds:uri="195ad4a4-80db-4ebb-b539-99146a9d0d7b"/>
    <ds:schemaRef ds:uri="a54e68df-b62e-4fe9-a444-6394041cf2f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78b4bc94-8576-4f5c-b0fa-7067b6e81c74"/>
    <ds:schemaRef ds:uri="0270586a-5bc2-49dc-adc5-e1dd941658b0"/>
  </ds:schemaRefs>
</ds:datastoreItem>
</file>

<file path=customXml/itemProps2.xml><?xml version="1.0" encoding="utf-8"?>
<ds:datastoreItem xmlns:ds="http://schemas.openxmlformats.org/officeDocument/2006/customXml" ds:itemID="{4BBBD377-FEC6-4940-B9FB-85BA768938DE}">
  <ds:schemaRefs>
    <ds:schemaRef ds:uri="http://schemas.microsoft.com/sharepoint/v3/contenttype/forms"/>
  </ds:schemaRefs>
</ds:datastoreItem>
</file>

<file path=customXml/itemProps3.xml><?xml version="1.0" encoding="utf-8"?>
<ds:datastoreItem xmlns:ds="http://schemas.openxmlformats.org/officeDocument/2006/customXml" ds:itemID="{88C09244-DF8F-4C0B-A606-3E32EFD7DE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70586a-5bc2-49dc-adc5-e1dd941658b0"/>
    <ds:schemaRef ds:uri="78b4bc94-8576-4f5c-b0fa-7067b6e81c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1637</Words>
  <Application>Microsoft Office PowerPoint</Application>
  <PresentationFormat>Breedbeeld</PresentationFormat>
  <Paragraphs>173</Paragraphs>
  <Slides>25</Slides>
  <Notes>17</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25</vt:i4>
      </vt:variant>
    </vt:vector>
  </HeadingPairs>
  <TitlesOfParts>
    <vt:vector size="34" baseType="lpstr">
      <vt:lpstr>Arial</vt:lpstr>
      <vt:lpstr>Avenir</vt:lpstr>
      <vt:lpstr>Avenir Black</vt:lpstr>
      <vt:lpstr>Avenir Book</vt:lpstr>
      <vt:lpstr>Calibri</vt:lpstr>
      <vt:lpstr>Calibri Light</vt:lpstr>
      <vt:lpstr>Times New Roman</vt:lpstr>
      <vt:lpstr>Wingdings</vt:lpstr>
      <vt:lpstr>1_Office Theme</vt:lpstr>
      <vt:lpstr>Digitips Office Excel special</vt:lpstr>
      <vt:lpstr>Uitleg voor digicoaches</vt:lpstr>
      <vt:lpstr>Een rij of kolom vast zetten </vt:lpstr>
      <vt:lpstr>Getalnotitie</vt:lpstr>
      <vt:lpstr>Kolom te smal </vt:lpstr>
      <vt:lpstr>Tekstterugloop</vt:lpstr>
      <vt:lpstr>Meerdere regels </vt:lpstr>
      <vt:lpstr>Snel naar het einde</vt:lpstr>
      <vt:lpstr>Formulegebruik </vt:lpstr>
      <vt:lpstr>Tabel met formules  </vt:lpstr>
      <vt:lpstr>Makkelijk rekenen</vt:lpstr>
      <vt:lpstr>Knippen, kopiëren en plakken</vt:lpstr>
      <vt:lpstr>Nog meer sneltoetsen</vt:lpstr>
      <vt:lpstr>Nog meer sneltoetsen</vt:lpstr>
      <vt:lpstr>Cellen een kleur geven</vt:lpstr>
      <vt:lpstr>Optellingen doortrekken </vt:lpstr>
      <vt:lpstr>Sorteren</vt:lpstr>
      <vt:lpstr>Filter</vt:lpstr>
      <vt:lpstr>Leeftijd weergeven</vt:lpstr>
      <vt:lpstr>Tekens toevoegen</vt:lpstr>
      <vt:lpstr>Formats gebruiken</vt:lpstr>
      <vt:lpstr>Datum van vandaag</vt:lpstr>
      <vt:lpstr>Afdrukbereik bepalen</vt:lpstr>
      <vt:lpstr>Toch een zichtbare 0 in Excel</vt:lpstr>
      <vt:lpstr>Op zoek naar      meer digitips?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Iedereen digivaardig in de zorg! Nu ook in de ggz en de ziekenhuizen!</dc:title>
  <dc:creator>Suzanne Verheijden | Buro Strakz</dc:creator>
  <cp:lastModifiedBy>Solveig van Wijngaarden</cp:lastModifiedBy>
  <cp:revision>69</cp:revision>
  <dcterms:created xsi:type="dcterms:W3CDTF">2020-09-17T11:26:02Z</dcterms:created>
  <dcterms:modified xsi:type="dcterms:W3CDTF">2025-11-06T10:24:29Z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0x010100B2B74EADD0EE3D41B99C6504F75A2650</vt:lpwstr>
  </property>
</Properties>
</file>