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25"/>
  </p:notesMasterIdLst>
  <p:sldIdLst>
    <p:sldId id="256" r:id="rId5"/>
    <p:sldId id="540" r:id="rId6"/>
    <p:sldId id="574" r:id="rId7"/>
    <p:sldId id="575" r:id="rId8"/>
    <p:sldId id="550" r:id="rId9"/>
    <p:sldId id="549" r:id="rId10"/>
    <p:sldId id="571" r:id="rId11"/>
    <p:sldId id="554" r:id="rId12"/>
    <p:sldId id="551" r:id="rId13"/>
    <p:sldId id="553" r:id="rId14"/>
    <p:sldId id="572" r:id="rId15"/>
    <p:sldId id="555" r:id="rId16"/>
    <p:sldId id="556" r:id="rId17"/>
    <p:sldId id="559" r:id="rId18"/>
    <p:sldId id="560" r:id="rId19"/>
    <p:sldId id="561" r:id="rId20"/>
    <p:sldId id="562" r:id="rId21"/>
    <p:sldId id="564" r:id="rId22"/>
    <p:sldId id="563" r:id="rId23"/>
    <p:sldId id="5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23DF20-7C07-3EB7-9418-C79B8693DA9D}" name="Lies van Gennip" initials="LvG" userId="5b795c0474e86564" providerId="Windows Live"/>
  <p188:author id="{967EB56F-7BDB-BA2B-158F-311A064A9E34}" name="Suzanne Verheijden | Buro Strakz" initials="SV|BS" userId="S::suzanne@burostrakz.nl::30c91331-80fd-4795-b9c3-8b5b614d1179" providerId="AD"/>
  <p188:author id="{FAF1D0E4-DCE9-7D07-8A0F-1D8520FCCAB9}" name="Susan Quirijnen - ROER" initials="SQR" userId="aa0aa216d9a8614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28E"/>
    <a:srgbClr val="5D2366"/>
    <a:srgbClr val="E22D7E"/>
    <a:srgbClr val="F3A100"/>
    <a:srgbClr val="FFFFFF"/>
    <a:srgbClr val="75B02C"/>
    <a:srgbClr val="164588"/>
    <a:srgbClr val="CF181A"/>
    <a:srgbClr val="196A31"/>
    <a:srgbClr val="ED6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762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5FC5C-105F-48BF-BF00-D035067C682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E16E-FF95-485E-B50F-2288FD1E36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05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07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3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96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066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089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215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7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88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78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87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84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8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81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26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23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91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16E-FF95-485E-B50F-2288FD1E368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31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26ACD7-2AAD-7644-BBDA-C1BAA81CA64B}"/>
              </a:ext>
            </a:extLst>
          </p:cNvPr>
          <p:cNvSpPr/>
          <p:nvPr userDrawn="1"/>
        </p:nvSpPr>
        <p:spPr>
          <a:xfrm>
            <a:off x="0" y="2081284"/>
            <a:ext cx="12192000" cy="4776716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303C90-3216-F744-BCC9-F339FB9FC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06" t="1" b="1"/>
          <a:stretch/>
        </p:blipFill>
        <p:spPr>
          <a:xfrm>
            <a:off x="6096000" y="2081284"/>
            <a:ext cx="6111410" cy="47767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B357-C7E1-644C-A8C3-145191BC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CDB1D-5BDD-9541-B27D-784ED0FF1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06" y="0"/>
            <a:ext cx="3962400" cy="3860800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D10D6E32-1131-6F44-A1D2-67E5AEFA4578}"/>
              </a:ext>
            </a:extLst>
          </p:cNvPr>
          <p:cNvSpPr/>
          <p:nvPr userDrawn="1"/>
        </p:nvSpPr>
        <p:spPr>
          <a:xfrm>
            <a:off x="820958" y="2764258"/>
            <a:ext cx="2100580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4009525-0FE1-AF40-96F5-5B01BF7B4E1E}"/>
              </a:ext>
            </a:extLst>
          </p:cNvPr>
          <p:cNvSpPr/>
          <p:nvPr userDrawn="1"/>
        </p:nvSpPr>
        <p:spPr>
          <a:xfrm>
            <a:off x="508006" y="3105907"/>
            <a:ext cx="626110" cy="723265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FA5F469-06E6-2A4A-8C50-E54093CF20B4}"/>
              </a:ext>
            </a:extLst>
          </p:cNvPr>
          <p:cNvSpPr/>
          <p:nvPr userDrawn="1"/>
        </p:nvSpPr>
        <p:spPr>
          <a:xfrm>
            <a:off x="652796" y="3286158"/>
            <a:ext cx="312954" cy="35019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30E1AA5-7DCA-074E-91EF-015205AC5AEE}"/>
              </a:ext>
            </a:extLst>
          </p:cNvPr>
          <p:cNvSpPr txBox="1"/>
          <p:nvPr userDrawn="1"/>
        </p:nvSpPr>
        <p:spPr>
          <a:xfrm>
            <a:off x="1502705" y="6159430"/>
            <a:ext cx="204787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>
                <a:solidFill>
                  <a:srgbClr val="FFFFFF"/>
                </a:solidFill>
                <a:latin typeface="Avenir"/>
                <a:cs typeface="Avenir"/>
              </a:rPr>
              <a:t>digivaardigindezorg.nl</a:t>
            </a:r>
            <a:endParaRPr sz="1500">
              <a:latin typeface="Avenir"/>
              <a:cs typeface="Aveni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32DB8D-FBBD-5642-B982-AC3809892666}"/>
              </a:ext>
            </a:extLst>
          </p:cNvPr>
          <p:cNvSpPr/>
          <p:nvPr userDrawn="1"/>
        </p:nvSpPr>
        <p:spPr>
          <a:xfrm>
            <a:off x="6096000" y="2081284"/>
            <a:ext cx="6096000" cy="4776716"/>
          </a:xfrm>
          <a:prstGeom prst="rect">
            <a:avLst/>
          </a:prstGeom>
          <a:solidFill>
            <a:srgbClr val="5D23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759913-A377-0846-92E9-2D89A68753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67" y="0"/>
            <a:ext cx="4177549" cy="1850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D801724-FF05-B244-9D85-EDE7FC91AC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4902" y="3116734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E1B8DC5-C3EA-234C-BED0-BEF7A231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02" y="4648246"/>
            <a:ext cx="4091873" cy="8370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652E1E-0343-2747-9961-39A07ECF2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27" r="6977"/>
          <a:stretch/>
        </p:blipFill>
        <p:spPr>
          <a:xfrm rot="10800000">
            <a:off x="-15411" y="4527112"/>
            <a:ext cx="3685949" cy="23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9665E-BAA1-0442-9233-4E1C24249A44}"/>
              </a:ext>
            </a:extLst>
          </p:cNvPr>
          <p:cNvSpPr/>
          <p:nvPr userDrawn="1"/>
        </p:nvSpPr>
        <p:spPr>
          <a:xfrm>
            <a:off x="0" y="0"/>
            <a:ext cx="12192000" cy="6206009"/>
          </a:xfrm>
          <a:prstGeom prst="rect">
            <a:avLst/>
          </a:prstGeom>
          <a:solidFill>
            <a:srgbClr val="16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D64B-8FFD-A54A-9CCC-D974DBE8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8DB9-7B3A-6745-9901-5484BEC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7392A-E49D-8440-917E-0838802F2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C85EC-0461-914F-B40A-52CEBCB5D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1096C-68C7-974B-A853-6D09580F80C9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6CD00A9-75C1-0349-85FC-A53B4DDF6C55}"/>
              </a:ext>
            </a:extLst>
          </p:cNvPr>
          <p:cNvSpPr/>
          <p:nvPr userDrawn="1"/>
        </p:nvSpPr>
        <p:spPr>
          <a:xfrm rot="5400000">
            <a:off x="5404757" y="735361"/>
            <a:ext cx="5492932" cy="473528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D384386-EA5C-F644-8FBA-C0DD5DD74EEB}"/>
              </a:ext>
            </a:extLst>
          </p:cNvPr>
          <p:cNvSpPr/>
          <p:nvPr userDrawn="1"/>
        </p:nvSpPr>
        <p:spPr>
          <a:xfrm>
            <a:off x="820957" y="2300855"/>
            <a:ext cx="5044045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FA7254-63BC-5044-BB0E-4289CFE2A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973" y="2653331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6410E8EE-1F82-4F41-AF08-D0DF7AEC8BCC}"/>
              </a:ext>
            </a:extLst>
          </p:cNvPr>
          <p:cNvSpPr/>
          <p:nvPr userDrawn="1"/>
        </p:nvSpPr>
        <p:spPr>
          <a:xfrm>
            <a:off x="752471" y="2707436"/>
            <a:ext cx="153301" cy="177089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536CD-ACE5-E042-8615-DDCF5822D6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393" y="1520202"/>
            <a:ext cx="3541469" cy="33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3B0-83A4-3340-A759-446C0D09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C1733-3FD6-E043-BFEF-4A3D8F08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7D6CC-6886-3941-8075-4FB59734A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25F08-CC9C-BE45-83C0-F189C458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9DDE-2E7F-6841-B037-360CFD06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A874-F3C2-5647-A327-446B522E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AC36-AD57-BD47-A072-DF5EABA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E88C0-17B4-E54C-8FA7-A5EA58A7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C7-58A4-9F44-8EA3-834B202E2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40B45-1E90-0B49-A143-565637F9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35A72-0604-FB4B-999C-1DA3D31F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F285C-5A7E-694B-B5AA-7374B4E6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08E2-113C-F546-9F64-825F59A2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9A0BA-5130-564C-BDAA-270C8F1E4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20FF-255D-AF49-B338-5D8FD29F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975B-16D8-D848-9E1F-99154A52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6030-AF54-F442-A960-943B50A4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34937-8B64-954C-B6E8-E6616336B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82F7A-D325-C74B-9360-909BB788C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55E49-F082-8C49-9BC0-964871A9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EF580-C294-414A-8FD3-4A0C315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D7BB4-949F-914C-B8E7-3DFE2F17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26ACD7-2AAD-7644-BBDA-C1BAA81CA64B}"/>
              </a:ext>
            </a:extLst>
          </p:cNvPr>
          <p:cNvSpPr/>
          <p:nvPr userDrawn="1"/>
        </p:nvSpPr>
        <p:spPr>
          <a:xfrm>
            <a:off x="0" y="2081284"/>
            <a:ext cx="12192000" cy="4776716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B357-C7E1-644C-A8C3-145191BC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10D6E32-1131-6F44-A1D2-67E5AEFA4578}"/>
              </a:ext>
            </a:extLst>
          </p:cNvPr>
          <p:cNvSpPr/>
          <p:nvPr userDrawn="1"/>
        </p:nvSpPr>
        <p:spPr>
          <a:xfrm>
            <a:off x="820958" y="2764258"/>
            <a:ext cx="2100580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4009525-0FE1-AF40-96F5-5B01BF7B4E1E}"/>
              </a:ext>
            </a:extLst>
          </p:cNvPr>
          <p:cNvSpPr/>
          <p:nvPr userDrawn="1"/>
        </p:nvSpPr>
        <p:spPr>
          <a:xfrm>
            <a:off x="508006" y="3105907"/>
            <a:ext cx="626110" cy="723265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FA5F469-06E6-2A4A-8C50-E54093CF20B4}"/>
              </a:ext>
            </a:extLst>
          </p:cNvPr>
          <p:cNvSpPr/>
          <p:nvPr userDrawn="1"/>
        </p:nvSpPr>
        <p:spPr>
          <a:xfrm>
            <a:off x="652796" y="3286158"/>
            <a:ext cx="312954" cy="3501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30E1AA5-7DCA-074E-91EF-015205AC5AEE}"/>
              </a:ext>
            </a:extLst>
          </p:cNvPr>
          <p:cNvSpPr txBox="1"/>
          <p:nvPr userDrawn="1"/>
        </p:nvSpPr>
        <p:spPr>
          <a:xfrm>
            <a:off x="1502705" y="6159430"/>
            <a:ext cx="204787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>
                <a:solidFill>
                  <a:srgbClr val="FFFFFF"/>
                </a:solidFill>
                <a:latin typeface="Avenir"/>
                <a:cs typeface="Avenir"/>
              </a:rPr>
              <a:t>digivaardigindezorg.nl</a:t>
            </a:r>
            <a:endParaRPr sz="1500">
              <a:latin typeface="Avenir"/>
              <a:cs typeface="Aveni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759913-A377-0846-92E9-2D89A68753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67" y="0"/>
            <a:ext cx="4177549" cy="1850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D801724-FF05-B244-9D85-EDE7FC91AC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4902" y="3116734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E1B8DC5-C3EA-234C-BED0-BEF7A231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02" y="4648246"/>
            <a:ext cx="4091873" cy="8370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652E1E-0343-2747-9961-39A07ECF2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27" r="6977"/>
          <a:stretch/>
        </p:blipFill>
        <p:spPr>
          <a:xfrm rot="10800000">
            <a:off x="-15411" y="4527112"/>
            <a:ext cx="3685949" cy="2330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882C9B-3EE3-AD4F-9A83-3016F7DDD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39" r="11592"/>
          <a:stretch/>
        </p:blipFill>
        <p:spPr>
          <a:xfrm>
            <a:off x="6096000" y="2081284"/>
            <a:ext cx="6096000" cy="4776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CDB1D-5BDD-9541-B27D-784ED0FF1E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06" y="0"/>
            <a:ext cx="39624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924670-6B8A-114D-A196-312E7271D20D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EBF4-3B9C-3342-99EC-50900A007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B00E9-3D2C-F244-93C8-D37A0ED9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9EE1-2163-0D40-98EE-EF23022D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6002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20574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02C7-C1F2-3749-ACED-3BE23D57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0A44-74B8-0D4F-9762-5CC27641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ACBAC-E530-A546-B6FD-89594FAA40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18C2B5-ECB9-7440-A819-CAE995AFC16B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4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F4CD-4AD5-014B-9066-D02D0B01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BAF0-9B3C-5C48-9C2A-3A23223EB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EFB5-0777-CB43-9283-5DF7F715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77FBB-2A82-9E47-8A30-3A30BBC5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B2477-47A1-2341-8D8F-7D729D4D6CBB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B01CF-C21D-6848-80B6-F9DBAC4D5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116A70-6D30-B64B-84AE-6676CE25EE11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"/>
            <a:ext cx="10515600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7FABC-386B-BE41-9360-990D0DC92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E5DD1-1D5A-EC48-90ED-036D487F2498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4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FBFB7-708F-7843-990E-227FD2CF7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316F0-BC46-1F40-9E60-DE0C85C9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59A37-C859-364B-9728-D6D9722F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2F7EE-8905-134D-8CA3-3C0C9C19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B147C-6EAA-6443-BD52-87A31167BFA7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55714-5BB0-8C4B-B306-C4F13CD54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BD0349-85FF-354C-A51B-3BBEEF64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38FBB-AE6A-574C-8E04-0AC4CE436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3E0E5-D131-C44A-B927-20F78A67F88B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8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4803-6D8E-C84B-A43A-F1DCF302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98487-C1F9-2646-B346-AF99AA366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E207-E463-6B4F-BE0D-CD43B8A00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E7A9A-946A-2741-9961-720F4E471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44A63-EE85-1647-B0EC-2FA13186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35C03-6DB5-E54D-A04C-AB0C6274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312477-CB84-7941-A937-4E4B2DB5F06B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DF0B7-3333-7840-86E0-1B069A8DA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AD6BAD8-B930-0647-8165-C722D023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A76EC1-74AC-4441-8873-CD17761117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C8F05B-4864-7744-9866-9AD28EF2E2E5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2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5FB2B-A61B-4B4A-BAC4-3B3C6CA3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15EAA-065A-FC4C-89A7-0710E20D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4E641-8CBE-8F4E-9EF7-1F217E8E32E6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92487-8619-5B4E-AA9A-0FF1B91BE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C19B40-8463-5641-99C6-0C54A08F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EC196-927F-014D-B784-81B08B30A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1AC10F-D77F-6D4A-B56E-4E04CCB838A7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9665E-BAA1-0442-9233-4E1C24249A44}"/>
              </a:ext>
            </a:extLst>
          </p:cNvPr>
          <p:cNvSpPr/>
          <p:nvPr userDrawn="1"/>
        </p:nvSpPr>
        <p:spPr>
          <a:xfrm>
            <a:off x="0" y="0"/>
            <a:ext cx="12192000" cy="6206009"/>
          </a:xfrm>
          <a:prstGeom prst="rect">
            <a:avLst/>
          </a:prstGeom>
          <a:solidFill>
            <a:srgbClr val="6C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D64B-8FFD-A54A-9CCC-D974DBE8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8DB9-7B3A-6745-9901-5484BEC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7392A-E49D-8440-917E-0838802F2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C85EC-0461-914F-B40A-52CEBCB5D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1096C-68C7-974B-A853-6D09580F80C9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6CD00A9-75C1-0349-85FC-A53B4DDF6C55}"/>
              </a:ext>
            </a:extLst>
          </p:cNvPr>
          <p:cNvSpPr/>
          <p:nvPr userDrawn="1"/>
        </p:nvSpPr>
        <p:spPr>
          <a:xfrm rot="5400000">
            <a:off x="5404757" y="735361"/>
            <a:ext cx="5492932" cy="473528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CBF844-07CF-6942-8CE9-4F077AD89C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109" y="1649110"/>
            <a:ext cx="4536228" cy="2907788"/>
          </a:xfrm>
          <a:prstGeom prst="rect">
            <a:avLst/>
          </a:prstGeom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378AF080-BF4E-AF48-90F2-31D9A102C9A8}"/>
              </a:ext>
            </a:extLst>
          </p:cNvPr>
          <p:cNvSpPr/>
          <p:nvPr userDrawn="1"/>
        </p:nvSpPr>
        <p:spPr>
          <a:xfrm>
            <a:off x="820957" y="2300855"/>
            <a:ext cx="5044045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249C02A-F248-4E40-AD44-BAAC3299B4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973" y="2653331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35F27C4D-F674-8942-BC24-D1136026E56A}"/>
              </a:ext>
            </a:extLst>
          </p:cNvPr>
          <p:cNvSpPr/>
          <p:nvPr userDrawn="1"/>
        </p:nvSpPr>
        <p:spPr>
          <a:xfrm>
            <a:off x="752471" y="2707436"/>
            <a:ext cx="153301" cy="177089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5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9665E-BAA1-0442-9233-4E1C24249A44}"/>
              </a:ext>
            </a:extLst>
          </p:cNvPr>
          <p:cNvSpPr/>
          <p:nvPr userDrawn="1"/>
        </p:nvSpPr>
        <p:spPr>
          <a:xfrm>
            <a:off x="0" y="0"/>
            <a:ext cx="12192000" cy="6206009"/>
          </a:xfrm>
          <a:prstGeom prst="rect">
            <a:avLst/>
          </a:prstGeom>
          <a:solidFill>
            <a:srgbClr val="75B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D64B-8FFD-A54A-9CCC-D974DBE8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8DB9-7B3A-6745-9901-5484BEC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7392A-E49D-8440-917E-0838802F2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C85EC-0461-914F-B40A-52CEBCB5D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1096C-68C7-974B-A853-6D09580F80C9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6CD00A9-75C1-0349-85FC-A53B4DDF6C55}"/>
              </a:ext>
            </a:extLst>
          </p:cNvPr>
          <p:cNvSpPr/>
          <p:nvPr userDrawn="1"/>
        </p:nvSpPr>
        <p:spPr>
          <a:xfrm rot="5400000">
            <a:off x="5404757" y="735361"/>
            <a:ext cx="5492932" cy="473528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D384386-EA5C-F644-8FBA-C0DD5DD74EEB}"/>
              </a:ext>
            </a:extLst>
          </p:cNvPr>
          <p:cNvSpPr/>
          <p:nvPr userDrawn="1"/>
        </p:nvSpPr>
        <p:spPr>
          <a:xfrm>
            <a:off x="820957" y="2300855"/>
            <a:ext cx="5044045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FA7254-63BC-5044-BB0E-4289CFE2A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973" y="2653331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6410E8EE-1F82-4F41-AF08-D0DF7AEC8BCC}"/>
              </a:ext>
            </a:extLst>
          </p:cNvPr>
          <p:cNvSpPr/>
          <p:nvPr userDrawn="1"/>
        </p:nvSpPr>
        <p:spPr>
          <a:xfrm>
            <a:off x="752471" y="2707436"/>
            <a:ext cx="153301" cy="177089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4FFF1-A6AF-EB4F-8939-BD021E59A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385" y="1562099"/>
            <a:ext cx="4383916" cy="30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57FEC-9278-6245-AA6A-F08D89FB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D65EB-3FB2-3E41-9346-F629229A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0F8D-B8E8-264A-8A96-85FC0B0D9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FB44-2F96-3B42-A340-01A44FC5424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9055-58D8-2741-82F5-5BF541CFF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CDC80-FB81-2E44-BCD1-106ADF2BD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heckjelinkje.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mymobile.samsung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hyperlink" Target="https://www.icloud.com/fin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n.nl/faq/cookies-verwijder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identiteitsfraude/vraag-en-antwoord/veilige-kopie-identiteitsbewij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eepass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idcontrol.pw/request/free-password-management/" TargetMode="External"/><Relationship Id="rId4" Type="http://schemas.openxmlformats.org/officeDocument/2006/relationships/hyperlink" Target="https://lastpas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heckjelinkje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ntenbond.nl/veilig-internetten/nepmails-en-phish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www.consumentenbond.nl/virusscanner/bes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A873D9-1694-4644-92A6-1A329EE5AE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431" y="2985164"/>
            <a:ext cx="4661098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nl-NL" dirty="0" err="1"/>
              <a:t>Digitips</a:t>
            </a:r>
            <a:r>
              <a:rPr lang="nl-NL" dirty="0"/>
              <a:t> privacy</a:t>
            </a:r>
            <a:endParaRPr lang="en-US" sz="3600" b="1" dirty="0"/>
          </a:p>
        </p:txBody>
      </p:sp>
      <p:pic>
        <p:nvPicPr>
          <p:cNvPr id="3" name="Picture 2" descr="U als begeleider - Schreuders en Schreuders Wijk en Aalburg">
            <a:extLst>
              <a:ext uri="{FF2B5EF4-FFF2-40B4-BE49-F238E27FC236}">
                <a16:creationId xmlns:a16="http://schemas.microsoft.com/office/drawing/2014/main" id="{1E236805-DD58-46A8-A765-93F009D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142" y="2077342"/>
            <a:ext cx="7967764" cy="47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9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Back-up maken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549" y="1329011"/>
            <a:ext cx="5888421" cy="48285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Als je gehackt wordt, kan je alles kwijt zijn. Maak daarom een kopie van je bestanden, voor de zekerheid. Een back-up maken werkt verschillend voor verschillende apparaten.</a:t>
            </a:r>
          </a:p>
          <a:p>
            <a:pPr marL="0" indent="0" algn="l">
              <a:buNone/>
            </a:pPr>
            <a:endParaRPr lang="nl-NL" sz="2000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Zorg ervoor dat de back-up losgekoppeld is van je apparaat.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Gebruik bijvoorbeeld een externe harde schijf, en koppel deze los na het maken van je back-up.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9ADE22-6FA0-4509-B6F6-A38866EA6FC6}"/>
              </a:ext>
            </a:extLst>
          </p:cNvPr>
          <p:cNvSpPr txBox="1"/>
          <p:nvPr/>
        </p:nvSpPr>
        <p:spPr>
          <a:xfrm>
            <a:off x="9537632" y="6306106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veiliginternetten.nl</a:t>
            </a:r>
          </a:p>
        </p:txBody>
      </p:sp>
      <p:pic>
        <p:nvPicPr>
          <p:cNvPr id="8" name="Picture 2" descr="Gratis foto's van Toetsenbord">
            <a:extLst>
              <a:ext uri="{FF2B5EF4-FFF2-40B4-BE49-F238E27FC236}">
                <a16:creationId xmlns:a16="http://schemas.microsoft.com/office/drawing/2014/main" id="{E478C0A3-4EBF-4270-8513-819D4A0D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072" y="2214227"/>
            <a:ext cx="4004442" cy="26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7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je linkje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E67DB5B-BD93-4D85-95BC-EDF3CD1EC83A}"/>
              </a:ext>
            </a:extLst>
          </p:cNvPr>
          <p:cNvSpPr txBox="1"/>
          <p:nvPr/>
        </p:nvSpPr>
        <p:spPr>
          <a:xfrm>
            <a:off x="9537632" y="6306106"/>
            <a:ext cx="21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checkjelinkje.nl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65527E-4279-4026-927D-8552DFC8D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2432">
            <a:off x="927153" y="2196296"/>
            <a:ext cx="4478159" cy="2114962"/>
          </a:xfrm>
          <a:prstGeom prst="rect">
            <a:avLst/>
          </a:prstGeom>
        </p:spPr>
      </p:pic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21CB6F74-1C3D-43AE-A88B-2C81FD0E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15" y="1112520"/>
            <a:ext cx="5888421" cy="48526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nl-NL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50000"/>
                </a:schemeClr>
              </a:solidFill>
              <a:latin typeface="SourceSansProRegular"/>
            </a:endParaRPr>
          </a:p>
          <a:p>
            <a:pPr marL="0" indent="0" algn="ctr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  <a:t>Wil je zeker weten of een betaalverzoek  veilig is? </a:t>
            </a:r>
          </a:p>
          <a:p>
            <a:pPr marL="0" indent="0" algn="ctr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  <a:t>Controleer het op: </a:t>
            </a:r>
          </a:p>
          <a:p>
            <a:pPr marL="0" indent="0" algn="ctr">
              <a:buNone/>
            </a:pPr>
            <a:endParaRPr lang="nl-NL" sz="2000" dirty="0">
              <a:solidFill>
                <a:schemeClr val="bg1">
                  <a:lumMod val="50000"/>
                </a:schemeClr>
              </a:solidFill>
              <a:latin typeface="SourceSansProRegular"/>
            </a:endParaRPr>
          </a:p>
          <a:p>
            <a:pPr marL="0" indent="0" algn="ctr">
              <a:buNone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  <a:hlinkClick r:id="rId4"/>
              </a:rPr>
              <a:t>checkjelinkje.nl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93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Encryptie website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06" y="1234882"/>
            <a:ext cx="5888421" cy="4828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Encryptie is het op slot zetten van digitale gegevens zodat ze alleen voor jou en degene aan wie jij ze stuurt leesbaar zijn. 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Door deze versleuteling wordt jouw communicatie, zoals bijvoorbeeld e-mails, beschermd. Het komt hierdoor minder snel bij verkeerde personen terecht. 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Sommige websites worden ook met encryptie beveiligd. Denk bijvoorbeeld aan internetbankieren. De website die je gebruikt om online te betalen moet natuurlijk goed beveiligd zijn.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964644-16A2-4369-A642-2A4016F69E43}"/>
              </a:ext>
            </a:extLst>
          </p:cNvPr>
          <p:cNvSpPr txBox="1"/>
          <p:nvPr/>
        </p:nvSpPr>
        <p:spPr>
          <a:xfrm>
            <a:off x="9537632" y="6306106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veiliginternetten.nl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22E4D1-ABD6-4421-80F0-833907FCFE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3" y="1992831"/>
            <a:ext cx="4788644" cy="2872337"/>
          </a:xfrm>
          <a:prstGeom prst="rect">
            <a:avLst/>
          </a:prstGeom>
        </p:spPr>
      </p:pic>
      <p:sp>
        <p:nvSpPr>
          <p:cNvPr id="2" name="Pijl links 1">
            <a:extLst>
              <a:ext uri="{FF2B5EF4-FFF2-40B4-BE49-F238E27FC236}">
                <a16:creationId xmlns:a16="http://schemas.microsoft.com/office/drawing/2014/main" id="{8D6392A7-5C32-41F9-B808-A6B9918AE5CF}"/>
              </a:ext>
            </a:extLst>
          </p:cNvPr>
          <p:cNvSpPr/>
          <p:nvPr/>
        </p:nvSpPr>
        <p:spPr>
          <a:xfrm rot="7378324">
            <a:off x="2302748" y="2188053"/>
            <a:ext cx="1459607" cy="283957"/>
          </a:xfrm>
          <a:prstGeom prst="rightArrow">
            <a:avLst/>
          </a:prstGeom>
          <a:solidFill>
            <a:srgbClr val="76428E"/>
          </a:solidFill>
          <a:ln>
            <a:solidFill>
              <a:srgbClr val="5D2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links 1">
            <a:extLst>
              <a:ext uri="{FF2B5EF4-FFF2-40B4-BE49-F238E27FC236}">
                <a16:creationId xmlns:a16="http://schemas.microsoft.com/office/drawing/2014/main" id="{E0F82C3C-C8A6-4A84-B4D4-301A5B6E59D8}"/>
              </a:ext>
            </a:extLst>
          </p:cNvPr>
          <p:cNvSpPr/>
          <p:nvPr/>
        </p:nvSpPr>
        <p:spPr>
          <a:xfrm rot="6905875">
            <a:off x="4490932" y="2498128"/>
            <a:ext cx="551805" cy="283957"/>
          </a:xfrm>
          <a:prstGeom prst="rightArrow">
            <a:avLst/>
          </a:prstGeom>
          <a:solidFill>
            <a:srgbClr val="76428E"/>
          </a:solidFill>
          <a:ln>
            <a:solidFill>
              <a:srgbClr val="5D2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AE60F7-6D4B-43C3-9000-2EC435871F2B}"/>
              </a:ext>
            </a:extLst>
          </p:cNvPr>
          <p:cNvSpPr txBox="1"/>
          <p:nvPr/>
        </p:nvSpPr>
        <p:spPr>
          <a:xfrm>
            <a:off x="3062847" y="1325066"/>
            <a:ext cx="7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slotje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D837284-B3A9-4363-B6EF-6E25C8A8CE57}"/>
              </a:ext>
            </a:extLst>
          </p:cNvPr>
          <p:cNvSpPr txBox="1"/>
          <p:nvPr/>
        </p:nvSpPr>
        <p:spPr>
          <a:xfrm>
            <a:off x="4521232" y="1562313"/>
            <a:ext cx="9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://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217BFAF-5979-4972-8EA3-431DDE335FAC}"/>
              </a:ext>
            </a:extLst>
          </p:cNvPr>
          <p:cNvSpPr txBox="1"/>
          <p:nvPr/>
        </p:nvSpPr>
        <p:spPr>
          <a:xfrm>
            <a:off x="24739" y="1314391"/>
            <a:ext cx="303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Je herkent een veilige site aan: </a:t>
            </a:r>
          </a:p>
        </p:txBody>
      </p:sp>
    </p:spTree>
    <p:extLst>
      <p:ext uri="{BB962C8B-B14F-4D97-AF65-F5344CB8AC3E}">
        <p14:creationId xmlns:p14="http://schemas.microsoft.com/office/powerpoint/2010/main" val="52907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nl-NL" dirty="0"/>
              <a:t>Lees gerust, maar klik niet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E79658-B4C5-B835-F3A5-DF5C4363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76" y="1815170"/>
            <a:ext cx="6073588" cy="4554212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nl-NL" sz="2000" dirty="0"/>
              <a:t>Vind jij het soms eng om je mail te openen? Ben je bang voor spam of </a:t>
            </a:r>
            <a:r>
              <a:rPr lang="nl-NL" sz="2000" dirty="0" err="1"/>
              <a:t>phishing</a:t>
            </a:r>
            <a:r>
              <a:rPr lang="nl-NL" sz="2000" dirty="0"/>
              <a:t>? 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Een onbetrouwbare mail is niet gevaarlijk bij het openen van de mail. </a:t>
            </a:r>
          </a:p>
          <a:p>
            <a:pPr marL="0" indent="0" algn="l" fontAlgn="base">
              <a:buNone/>
            </a:pPr>
            <a:br>
              <a:rPr lang="nl-NL" sz="2000" dirty="0"/>
            </a:br>
            <a:r>
              <a:rPr lang="nl-NL" sz="2000" dirty="0"/>
              <a:t>Klik echter NIET op links in de mail en open de bijlages NIET! 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Een verkeerde bijlage kan een virus bevatten en achter een link kan een </a:t>
            </a:r>
            <a:r>
              <a:rPr lang="nl-NL" sz="2000" dirty="0" err="1"/>
              <a:t>phishingpagina</a:t>
            </a:r>
            <a:r>
              <a:rPr lang="nl-NL" sz="2000" dirty="0"/>
              <a:t> schuilgaan. Daar zit het gevaar.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60D4B1-AF12-58CC-8419-0E5A0AB85D82}"/>
              </a:ext>
            </a:extLst>
          </p:cNvPr>
          <p:cNvSpPr txBox="1"/>
          <p:nvPr/>
        </p:nvSpPr>
        <p:spPr>
          <a:xfrm>
            <a:off x="8786648" y="6369382"/>
            <a:ext cx="332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mijnpositievegezondheid.nl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E54EE9-A6D8-4D2C-A4BF-1D850F956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237" y="2043107"/>
            <a:ext cx="4586662" cy="30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phone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680" y="2068287"/>
            <a:ext cx="6136865" cy="51080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l-NL" sz="2000" dirty="0"/>
              <a:t>Stel toegang op afstand in voor je Android- en iOS-apparaten, zodat je op afstand je gegevens kunt wissen. </a:t>
            </a:r>
            <a:br>
              <a:rPr lang="nl-NL" sz="2000" dirty="0"/>
            </a:br>
            <a:r>
              <a:rPr lang="nl-NL" sz="2000" dirty="0"/>
              <a:t>Bijvoorbeeld als je telefoon is gestolen. </a:t>
            </a:r>
          </a:p>
          <a:p>
            <a:pPr marL="0" indent="0" algn="l">
              <a:buNone/>
            </a:pPr>
            <a:endParaRPr lang="nl-NL" sz="2000" dirty="0"/>
          </a:p>
          <a:p>
            <a:pPr marL="0" indent="0" algn="l">
              <a:buNone/>
            </a:pPr>
            <a:endParaRPr lang="nl-NL" sz="2000" dirty="0"/>
          </a:p>
          <a:p>
            <a:pPr marL="0" indent="0" algn="l">
              <a:buNone/>
            </a:pPr>
            <a:r>
              <a:rPr lang="nl-NL" sz="2000" dirty="0"/>
              <a:t>Zie hier de mogelijkheden voor Samsung en </a:t>
            </a:r>
            <a:r>
              <a:rPr lang="nl-NL" sz="2000" dirty="0" err="1"/>
              <a:t>Iphone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>
                <a:hlinkClick r:id="rId3"/>
              </a:rPr>
              <a:t>Samsung </a:t>
            </a:r>
            <a:r>
              <a:rPr lang="nl-NL" sz="2000" dirty="0" err="1">
                <a:hlinkClick r:id="rId3"/>
              </a:rPr>
              <a:t>Findmymobile</a:t>
            </a:r>
            <a:r>
              <a:rPr lang="nl-NL" sz="2000" dirty="0"/>
              <a:t> of </a:t>
            </a:r>
            <a:br>
              <a:rPr lang="nl-NL" sz="2000" dirty="0"/>
            </a:br>
            <a:r>
              <a:rPr lang="nl-NL" sz="2000" dirty="0" err="1">
                <a:hlinkClick r:id="rId4"/>
              </a:rPr>
              <a:t>find</a:t>
            </a:r>
            <a:r>
              <a:rPr lang="nl-NL" sz="2000" dirty="0">
                <a:hlinkClick r:id="rId4"/>
              </a:rPr>
              <a:t> </a:t>
            </a:r>
            <a:r>
              <a:rPr lang="nl-NL" sz="2000" dirty="0" err="1">
                <a:hlinkClick r:id="rId4"/>
              </a:rPr>
              <a:t>my</a:t>
            </a:r>
            <a:r>
              <a:rPr lang="nl-NL" sz="2000" dirty="0">
                <a:hlinkClick r:id="rId4"/>
              </a:rPr>
              <a:t> iPhone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B1E7FB-48B2-450A-865C-18439E0BE3A3}"/>
              </a:ext>
            </a:extLst>
          </p:cNvPr>
          <p:cNvSpPr txBox="1"/>
          <p:nvPr/>
        </p:nvSpPr>
        <p:spPr>
          <a:xfrm>
            <a:off x="10691054" y="6374018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vpn.nl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4EEDD6-96CB-427D-8063-F579B26F3A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72" y="2068287"/>
            <a:ext cx="4605850" cy="30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863470" cy="589032"/>
          </a:xfrm>
        </p:spPr>
        <p:txBody>
          <a:bodyPr/>
          <a:lstStyle/>
          <a:p>
            <a:r>
              <a:rPr lang="nl-NL" dirty="0">
                <a:effectLst/>
              </a:rPr>
              <a:t>Veilige apps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E79658-B4C5-B835-F3A5-DF5C4363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16" y="2700267"/>
            <a:ext cx="7265276" cy="455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Download </a:t>
            </a:r>
            <a:r>
              <a:rPr lang="en-US" sz="2000" dirty="0" err="1"/>
              <a:t>géén</a:t>
            </a:r>
            <a:r>
              <a:rPr lang="en-US" sz="2000" dirty="0"/>
              <a:t> apps </a:t>
            </a:r>
            <a:r>
              <a:rPr lang="en-US" sz="2000" dirty="0" err="1"/>
              <a:t>buiten</a:t>
            </a:r>
            <a:r>
              <a:rPr lang="en-US" sz="2000" dirty="0"/>
              <a:t> de Google Play Store of Apple App Store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Controleer bij apps die je wil downloaden eerst hoe vaak deze is gedownload en wat de beoordelingen zijn.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Daaruit kun je vaak al opmaken wat de kwaliteit is van de app.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5A6CD2-7DE7-486E-AB94-3A8C135DFF95}"/>
              </a:ext>
            </a:extLst>
          </p:cNvPr>
          <p:cNvSpPr txBox="1"/>
          <p:nvPr/>
        </p:nvSpPr>
        <p:spPr>
          <a:xfrm>
            <a:off x="10152993" y="6400856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vpn.nl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2D82C3-0722-4CBC-9672-7A9DFECF84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147" y="2371483"/>
            <a:ext cx="1325490" cy="14419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245E90-FFDF-4982-8FB0-B635D3DC3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121" y="3907037"/>
            <a:ext cx="1037233" cy="10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 uitschakelen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616" y="2380941"/>
            <a:ext cx="5888421" cy="48285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dirty="0"/>
              <a:t>Schakel locatie services uit als je niet wilt dat een bepaalde applicatie kan volgen waar jij bent.</a:t>
            </a:r>
          </a:p>
          <a:p>
            <a:pPr marL="0" indent="0" algn="l">
              <a:buNone/>
            </a:pPr>
            <a:endParaRPr lang="nl-NL" sz="2000" dirty="0"/>
          </a:p>
          <a:p>
            <a:pPr marL="0" indent="0" algn="l">
              <a:buNone/>
            </a:pPr>
            <a:r>
              <a:rPr lang="nl-NL" sz="2000" dirty="0"/>
              <a:t>Wist je dat: je in je Google account kunt terugzien waar je allemaal geweest bent? </a:t>
            </a:r>
          </a:p>
          <a:p>
            <a:pPr marL="0" indent="0" algn="l">
              <a:buNone/>
            </a:pPr>
            <a:br>
              <a:rPr lang="nl-NL" sz="2000" dirty="0"/>
            </a:br>
            <a:r>
              <a:rPr lang="nl-NL" sz="2000" dirty="0"/>
              <a:t>Klik hiervoor in Google </a:t>
            </a:r>
            <a:r>
              <a:rPr lang="nl-NL" sz="2000" dirty="0" err="1"/>
              <a:t>Maps</a:t>
            </a:r>
            <a:r>
              <a:rPr lang="nl-NL" sz="2000" dirty="0"/>
              <a:t> op ‘opgeslagen’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233F5A5-D43A-46EC-A1FE-CDF40B268090}"/>
              </a:ext>
            </a:extLst>
          </p:cNvPr>
          <p:cNvSpPr txBox="1"/>
          <p:nvPr/>
        </p:nvSpPr>
        <p:spPr>
          <a:xfrm>
            <a:off x="10520546" y="6306106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vpn.nl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504263-5E28-4F98-A074-ED98668E89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07" y="2212042"/>
            <a:ext cx="5115632" cy="29541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EFEA6B7-E4BD-4936-BCDA-B0205FCC2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899" y="3541190"/>
            <a:ext cx="2883048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863470" cy="589032"/>
          </a:xfrm>
        </p:spPr>
        <p:txBody>
          <a:bodyPr/>
          <a:lstStyle/>
          <a:p>
            <a:r>
              <a:rPr lang="nl-NL" dirty="0">
                <a:effectLst/>
              </a:rPr>
              <a:t>Advertenties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E79658-B4C5-B835-F3A5-DF5C4363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65" y="1330324"/>
            <a:ext cx="7134225" cy="45542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dirty="0"/>
              <a:t>Schakel gepersonaliseerde advertenties uit. Dit voorkomt dat bedrijven je gegevens gebruiken om gericht te adverteren.</a:t>
            </a:r>
          </a:p>
          <a:p>
            <a:pPr marL="0" indent="0" algn="l">
              <a:buNone/>
            </a:pPr>
            <a:r>
              <a:rPr lang="nl-NL" sz="2000" dirty="0"/>
              <a:t>Bijvoorbeeld op Google: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Tik op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Instellingen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.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Scrol naar beneden en tik op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Google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.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Tik op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Advertenties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.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Tik op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Advertentie-ID resetten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 &gt;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OK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.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Schuif het balkje achter 'Afmelden voor personalisatie van advertenties' naar rechts. Bij Android 11 of hoger staat hier 'Personalisatie van advertenties niet toestaan'. Tik zo nodig op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OK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.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venir" panose="02000503020000020003"/>
              </a:rPr>
              <a:t>Tik bovenaan (een aantal keer) op het pijltje naar links om terug te keren.</a:t>
            </a:r>
          </a:p>
          <a:p>
            <a:pPr marL="0" indent="0" algn="l">
              <a:buNone/>
            </a:pPr>
            <a:endParaRPr lang="nl-NL" sz="20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2F84E-68E4-8883-BC56-6AB0143D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839" y="1939159"/>
            <a:ext cx="3325296" cy="26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A14DB56-26D0-4ADB-9D00-64F18D43ABBD}"/>
              </a:ext>
            </a:extLst>
          </p:cNvPr>
          <p:cNvSpPr txBox="1"/>
          <p:nvPr/>
        </p:nvSpPr>
        <p:spPr>
          <a:xfrm>
            <a:off x="10152993" y="6400856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vpn.nl</a:t>
            </a:r>
          </a:p>
        </p:txBody>
      </p:sp>
    </p:spTree>
    <p:extLst>
      <p:ext uri="{BB962C8B-B14F-4D97-AF65-F5344CB8AC3E}">
        <p14:creationId xmlns:p14="http://schemas.microsoft.com/office/powerpoint/2010/main" val="325491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Cookies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401" y="1694622"/>
            <a:ext cx="6653377" cy="5313247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Wis je cookies regelmatig </a:t>
            </a:r>
            <a:br>
              <a:rPr lang="nl-NL" sz="2000" dirty="0"/>
            </a:br>
            <a:br>
              <a:rPr lang="nl-NL" sz="2000" dirty="0"/>
            </a:b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Cookies </a:t>
            </a:r>
            <a:r>
              <a:rPr lang="nl-NL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verwijderen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 in Google Chrome: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Klik helemaal rechtsboven op de drie puntjes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Klik op ‘Instellingen’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Klik in het menu op ‘Privacy en beveiliging’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Klik op browsergegevens wissen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Vink cookies en andere site gegevens aan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Klik op gegevens wissen</a:t>
            </a:r>
            <a:b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</a:br>
            <a:b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</a:b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</a:rPr>
              <a:t>Voor andere browsers, klik op deze 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Main"/>
                <a:hlinkClick r:id="rId3"/>
              </a:rPr>
              <a:t>link</a:t>
            </a:r>
            <a:endParaRPr lang="nl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AC833F-A17F-4DB9-8159-150BCD8298DF}"/>
              </a:ext>
            </a:extLst>
          </p:cNvPr>
          <p:cNvSpPr txBox="1"/>
          <p:nvPr/>
        </p:nvSpPr>
        <p:spPr>
          <a:xfrm>
            <a:off x="10488137" y="6385881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vpn.nl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3BFFA5-9310-4940-A684-1D2310783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87975"/>
            <a:ext cx="4305821" cy="26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0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863470" cy="589032"/>
          </a:xfrm>
        </p:spPr>
        <p:txBody>
          <a:bodyPr/>
          <a:lstStyle/>
          <a:p>
            <a:r>
              <a:rPr lang="nl-NL" dirty="0">
                <a:effectLst/>
              </a:rPr>
              <a:t>Veilige kopie ID 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E79658-B4C5-B835-F3A5-DF5C4363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16" y="1846644"/>
            <a:ext cx="5759825" cy="455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Maak veilige (online) kopieën van je identiteitsbewijs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RO Sans"/>
              </a:rPr>
              <a:t>Maak op de kopie je </a:t>
            </a:r>
            <a:r>
              <a:rPr lang="nl-NL" sz="2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RO Sans"/>
              </a:rPr>
              <a:t>burgerservicenummer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RO Sans"/>
              </a:rPr>
              <a:t> onleesbaar, ook in de cijferreeks onderaan.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RO Sans"/>
              </a:rPr>
              <a:t>Schrijf op de kopie dat het een kopie 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RO Sans"/>
              </a:rPr>
              <a:t>Schrijf op de kopie voor welke instantie of welk product de kopie is bedoeld.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RO Sans"/>
              </a:rPr>
              <a:t>Schrijf op de kopie de datum waarop je de kopie afgeeft.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Je kan ook de </a:t>
            </a:r>
            <a:r>
              <a:rPr lang="nl-NL" sz="2000" dirty="0">
                <a:hlinkClick r:id="rId3"/>
              </a:rPr>
              <a:t>kopie-ID app </a:t>
            </a:r>
            <a:r>
              <a:rPr lang="nl-NL" sz="2000" dirty="0"/>
              <a:t>gebruiken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2DD380F-4204-44CC-8AB9-6C2D381E8B5F}"/>
              </a:ext>
            </a:extLst>
          </p:cNvPr>
          <p:cNvSpPr txBox="1"/>
          <p:nvPr/>
        </p:nvSpPr>
        <p:spPr>
          <a:xfrm>
            <a:off x="10152993" y="6400856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vpn.nl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0B9A80-522A-4415-9B67-51A3BC5CD4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41" y="1596890"/>
            <a:ext cx="4832598" cy="4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voor </a:t>
            </a:r>
            <a:r>
              <a:rPr lang="nl-NL" dirty="0" err="1"/>
              <a:t>digicoaches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38545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Deze presentatie kun je gebruiken om </a:t>
            </a:r>
            <a:r>
              <a:rPr lang="nl-NL" sz="2000" dirty="0" err="1"/>
              <a:t>digitips</a:t>
            </a:r>
            <a:r>
              <a:rPr lang="nl-NL" sz="2000" dirty="0"/>
              <a:t> te delen met je collega’s. Bijvoorbeeld tijdens een borrel, lunchsessie of werkoverleg.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In de presentatie staan ook linkjes, het is dan ook handig de presentatie aan je collega’s na te sturen.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Wil je een bepaalde tip niet gebruiken? Verberg de dia dan door met je rechter muisknop op de dia (links in de kolom) te klikken en kies vervolgens ‘dia verbergen’.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Probeer het eens met deze dia </a:t>
            </a:r>
            <a:r>
              <a:rPr lang="nl-NL" sz="2000" dirty="0">
                <a:solidFill>
                  <a:srgbClr val="5D2366"/>
                </a:solidFill>
                <a:sym typeface="Wingdings" pitchFamily="2" charset="2"/>
              </a:rPr>
              <a:t></a:t>
            </a:r>
            <a:endParaRPr lang="nl-NL" sz="2000" dirty="0">
              <a:solidFill>
                <a:srgbClr val="5D2366"/>
              </a:solidFill>
            </a:endParaRP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7648040-28AD-8D3F-81C5-32F455CDF2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16" y="1834056"/>
            <a:ext cx="3081833" cy="4351338"/>
          </a:xfrm>
          <a:prstGeom prst="rect">
            <a:avLst/>
          </a:prstGeom>
        </p:spPr>
      </p:pic>
      <p:sp>
        <p:nvSpPr>
          <p:cNvPr id="5" name="Gebogen pijl 4">
            <a:extLst>
              <a:ext uri="{FF2B5EF4-FFF2-40B4-BE49-F238E27FC236}">
                <a16:creationId xmlns:a16="http://schemas.microsoft.com/office/drawing/2014/main" id="{792788E0-28B9-5633-36EA-369947F8E54C}"/>
              </a:ext>
            </a:extLst>
          </p:cNvPr>
          <p:cNvSpPr/>
          <p:nvPr/>
        </p:nvSpPr>
        <p:spPr>
          <a:xfrm flipV="1">
            <a:off x="6096000" y="5023944"/>
            <a:ext cx="3226408" cy="262759"/>
          </a:xfrm>
          <a:prstGeom prst="bentArrow">
            <a:avLst>
              <a:gd name="adj1" fmla="val 16667"/>
              <a:gd name="adj2" fmla="val 41717"/>
              <a:gd name="adj3" fmla="val 50000"/>
              <a:gd name="adj4" fmla="val 47448"/>
            </a:avLst>
          </a:prstGeom>
          <a:solidFill>
            <a:srgbClr val="7642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1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1387E-6F08-E124-9578-7EE871B77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/>
              <a:t>Op zoek naar      meer </a:t>
            </a:r>
            <a:r>
              <a:rPr lang="nl-NL" sz="4800" dirty="0" err="1"/>
              <a:t>digitips</a:t>
            </a:r>
            <a:r>
              <a:rPr lang="nl-NL" sz="4800" dirty="0"/>
              <a:t>?</a:t>
            </a:r>
            <a:br>
              <a:rPr lang="nl-NL" dirty="0"/>
            </a:br>
            <a:endParaRPr lang="nl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20F667-8997-B49F-F9FE-6AE62B2D3ABC}"/>
              </a:ext>
            </a:extLst>
          </p:cNvPr>
          <p:cNvSpPr txBox="1">
            <a:spLocks/>
          </p:cNvSpPr>
          <p:nvPr/>
        </p:nvSpPr>
        <p:spPr>
          <a:xfrm>
            <a:off x="1476215" y="5619026"/>
            <a:ext cx="5040198" cy="1333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nl-NL" sz="2400" b="1" dirty="0"/>
              <a:t>Kijk eens op:</a:t>
            </a:r>
            <a:endParaRPr lang="en-US" sz="2000" b="1" dirty="0">
              <a:solidFill>
                <a:srgbClr val="E22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2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 je scherm vergrendelen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2D70AA-9C1E-3662-6B74-DCC2F0E6D784}"/>
              </a:ext>
            </a:extLst>
          </p:cNvPr>
          <p:cNvSpPr txBox="1"/>
          <p:nvPr/>
        </p:nvSpPr>
        <p:spPr>
          <a:xfrm>
            <a:off x="9790823" y="6306106"/>
            <a:ext cx="12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ROER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C29DFA-D1A4-483F-A433-779F63F74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49" y="2019227"/>
            <a:ext cx="3067208" cy="28195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6804D3-81AB-4A7E-971A-4CD65BF1A9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421" y="2221687"/>
            <a:ext cx="3645087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Verzonden email terughalen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2D70AA-9C1E-3662-6B74-DCC2F0E6D784}"/>
              </a:ext>
            </a:extLst>
          </p:cNvPr>
          <p:cNvSpPr txBox="1"/>
          <p:nvPr/>
        </p:nvSpPr>
        <p:spPr>
          <a:xfrm>
            <a:off x="9790823" y="6306106"/>
            <a:ext cx="196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seniorweb.nl</a:t>
            </a:r>
          </a:p>
        </p:txBody>
      </p:sp>
      <p:pic>
        <p:nvPicPr>
          <p:cNvPr id="6" name="Picture 2" descr="Mail terughalen in Outlook of Gmail? Volg deze stappen | PC werkt niet">
            <a:extLst>
              <a:ext uri="{FF2B5EF4-FFF2-40B4-BE49-F238E27FC236}">
                <a16:creationId xmlns:a16="http://schemas.microsoft.com/office/drawing/2014/main" id="{046E01BF-679C-4AD8-A3BB-58980E65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20" y="2614493"/>
            <a:ext cx="3702115" cy="23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984F5FD-D0C5-4C53-AB74-07835529E72B}"/>
              </a:ext>
            </a:extLst>
          </p:cNvPr>
          <p:cNvSpPr txBox="1"/>
          <p:nvPr/>
        </p:nvSpPr>
        <p:spPr>
          <a:xfrm>
            <a:off x="4580965" y="2373298"/>
            <a:ext cx="76110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Avenir" panose="02000503020000020003"/>
              </a:rPr>
              <a:t>Een verzonden mail terughalen in Outlook doe je in slechts 5 kleine stappen: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Avenir" panose="02000503020000020003"/>
              </a:rPr>
              <a:t>Ga in Outlook naar je ‘Verzonden items’ en dubbelklik op de verzonden mail die je wilt terughalen.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Avenir" panose="02000503020000020003"/>
              </a:rPr>
              <a:t>Klik op ‘Acties’.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Avenir" panose="02000503020000020003"/>
              </a:rPr>
              <a:t>Kies ‘Bericht intrekken’.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Avenir" panose="02000503020000020003"/>
              </a:rPr>
              <a:t>Vink aan: ‘Ongelezen kopieën van dit bericht verwijderen’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Avenir" panose="02000503020000020003"/>
              </a:rPr>
              <a:t>Vink aan: ‘Voor iedere geadresseerde laten weten of intrekken is gelukt of mislukt.’</a:t>
            </a:r>
          </a:p>
        </p:txBody>
      </p:sp>
    </p:spTree>
    <p:extLst>
      <p:ext uri="{BB962C8B-B14F-4D97-AF65-F5344CB8AC3E}">
        <p14:creationId xmlns:p14="http://schemas.microsoft.com/office/powerpoint/2010/main" val="255019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Wachtwoordenmanager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E79658-B4C5-B835-F3A5-DF5C4363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8" y="1629103"/>
            <a:ext cx="7315200" cy="4547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Een wachtwoordmanager is een digitale 'kluis' waarin je al je wachtwoorden en gebruikersnamen kunt opslaan en de veiligste manier voor gebruik van wachtwoorden. </a:t>
            </a:r>
            <a:b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</a:b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Een wachtwoordmanager genereert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  <a:t>ook automatisch een sterk wachtwoord voor je.</a:t>
            </a:r>
            <a:b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</a:br>
            <a:endParaRPr lang="nl-NL" sz="2000" dirty="0">
              <a:solidFill>
                <a:schemeClr val="bg1">
                  <a:lumMod val="50000"/>
                </a:schemeClr>
              </a:solidFill>
              <a:latin typeface="SourceSansPro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0" i="0" u="sng" dirty="0" err="1">
                <a:solidFill>
                  <a:srgbClr val="6B7180"/>
                </a:solidFill>
                <a:effectLst/>
                <a:latin typeface="SourceSansProRegular"/>
                <a:hlinkClick r:id="rId3"/>
              </a:rPr>
              <a:t>KeePass</a:t>
            </a:r>
            <a:r>
              <a:rPr lang="nl-NL" sz="2000" b="0" i="0" dirty="0">
                <a:solidFill>
                  <a:srgbClr val="274252"/>
                </a:solidFill>
                <a:effectLst/>
                <a:latin typeface="SourceSansProRegular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sng" dirty="0" err="1">
                <a:solidFill>
                  <a:srgbClr val="6B7180"/>
                </a:solidFill>
                <a:effectLst/>
                <a:latin typeface="SourceSansProRegular"/>
                <a:hlinkClick r:id="rId4"/>
              </a:rPr>
              <a:t>LastPass</a:t>
            </a:r>
            <a:r>
              <a:rPr lang="nl-NL" sz="2000" b="0" i="0" dirty="0">
                <a:solidFill>
                  <a:srgbClr val="274252"/>
                </a:solidFill>
                <a:effectLst/>
                <a:latin typeface="SourceSansProRegular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sng" dirty="0">
                <a:solidFill>
                  <a:srgbClr val="6B7180"/>
                </a:solidFill>
                <a:effectLst/>
                <a:latin typeface="SourceSansProRegular"/>
                <a:hlinkClick r:id="rId5"/>
              </a:rPr>
              <a:t>ID Control Password Management</a:t>
            </a:r>
            <a:r>
              <a:rPr lang="nl-NL" sz="2000" b="0" i="0" dirty="0">
                <a:solidFill>
                  <a:srgbClr val="274252"/>
                </a:solidFill>
                <a:effectLst/>
                <a:latin typeface="SourceSansProRegular"/>
              </a:rPr>
              <a:t> </a:t>
            </a:r>
            <a:endParaRPr lang="nl-NL" sz="2000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07BFCF-306C-F228-D177-D8F76634E893}"/>
              </a:ext>
            </a:extLst>
          </p:cNvPr>
          <p:cNvSpPr txBox="1"/>
          <p:nvPr/>
        </p:nvSpPr>
        <p:spPr>
          <a:xfrm>
            <a:off x="9537632" y="6306106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veiliginternetten.nl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A2655D-0540-458C-AA88-2C1ECB821E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615" y="1305418"/>
            <a:ext cx="4871545" cy="4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Updates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950" y="1822779"/>
            <a:ext cx="5888421" cy="48526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Updates zijn essentieel om de beveiliging van je apparaten op orde te houden. </a:t>
            </a:r>
          </a:p>
          <a:p>
            <a:pPr marL="0" indent="0" algn="l">
              <a:buNone/>
            </a:pPr>
            <a:endParaRPr lang="nl-NL" sz="2000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  <a:p>
            <a:pPr marL="0" indent="0" algn="l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  <a:t>Werkwijze: </a:t>
            </a:r>
            <a:endParaRPr lang="nl-NL" sz="2000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Open de app van je slimme apparaat.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Kijk bij ‘Instellingen’.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Klik daar op ‘Updaten’.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Stel ‘Automatisch updaten’ in.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319E9C8-1759-4DBA-BC5A-48672B2DF821}"/>
              </a:ext>
            </a:extLst>
          </p:cNvPr>
          <p:cNvSpPr txBox="1"/>
          <p:nvPr/>
        </p:nvSpPr>
        <p:spPr>
          <a:xfrm>
            <a:off x="9537632" y="6306106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veiliginternetten.nl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753F85-A45C-4A61-BD8F-B26D6AF0FE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64" y="1792941"/>
            <a:ext cx="4639236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185C4C-28FC-48D9-9A0D-A6C051A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Updates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5C23F5-1E12-8E4A-FF92-5389A5DE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285" y="2191916"/>
            <a:ext cx="5888421" cy="48526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nl-NL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  <a:p>
            <a:pPr marL="0" indent="0" algn="l">
              <a:buNone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Soms is automatisch updaten niet mogelijk. </a:t>
            </a:r>
            <a:b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</a:br>
            <a:b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</a:b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Zet dan een herinnering in je agenda om elke 1e dag van het nieuwe kwartaal je updates te checken.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EB3A1CA-B591-4C6D-821E-71E076E153D2}"/>
              </a:ext>
            </a:extLst>
          </p:cNvPr>
          <p:cNvSpPr txBox="1"/>
          <p:nvPr/>
        </p:nvSpPr>
        <p:spPr>
          <a:xfrm>
            <a:off x="9537632" y="6306106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veiliginternetten.nl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A23913-696D-4A11-A547-1573ED67F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67" y="1868068"/>
            <a:ext cx="4324698" cy="31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je linkje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E67DB5B-BD93-4D85-95BC-EDF3CD1EC83A}"/>
              </a:ext>
            </a:extLst>
          </p:cNvPr>
          <p:cNvSpPr txBox="1"/>
          <p:nvPr/>
        </p:nvSpPr>
        <p:spPr>
          <a:xfrm>
            <a:off x="9537632" y="6306106"/>
            <a:ext cx="21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checkjelinkje.nl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359A56-7E85-42B9-B393-1990D929D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7936">
            <a:off x="7994726" y="2033022"/>
            <a:ext cx="3085812" cy="1888584"/>
          </a:xfrm>
          <a:prstGeom prst="rect">
            <a:avLst/>
          </a:prstGeom>
        </p:spPr>
      </p:pic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1688F1AA-686C-4FFF-95C3-1AA1AF69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49" y="1112520"/>
            <a:ext cx="5888421" cy="48526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nl-NL" b="0" i="0" dirty="0">
              <a:solidFill>
                <a:schemeClr val="bg1">
                  <a:lumMod val="50000"/>
                </a:schemeClr>
              </a:solidFill>
              <a:effectLst/>
              <a:latin typeface="SourceSansProRegular"/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50000"/>
                </a:schemeClr>
              </a:solidFill>
              <a:latin typeface="SourceSansProRegular"/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50000"/>
                </a:schemeClr>
              </a:solidFill>
              <a:latin typeface="SourceSansProRegular"/>
            </a:endParaRPr>
          </a:p>
          <a:p>
            <a:pPr marL="0" indent="0" algn="ctr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  <a:t>Wil je zeker weten of een link veilig is? </a:t>
            </a:r>
          </a:p>
          <a:p>
            <a:pPr marL="0" indent="0" algn="ctr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SourceSansProRegular"/>
              </a:rPr>
              <a:t>Controleer het op: </a:t>
            </a:r>
          </a:p>
          <a:p>
            <a:pPr marL="0" indent="0" algn="ctr">
              <a:buNone/>
            </a:pPr>
            <a:endParaRPr lang="nl-NL" sz="2000" dirty="0">
              <a:solidFill>
                <a:schemeClr val="bg1">
                  <a:lumMod val="50000"/>
                </a:schemeClr>
              </a:solidFill>
              <a:latin typeface="SourceSansProRegular"/>
            </a:endParaRPr>
          </a:p>
          <a:p>
            <a:pPr marL="0" indent="0" algn="ctr">
              <a:buNone/>
            </a:pP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  <a:hlinkClick r:id="rId4"/>
              </a:rPr>
              <a:t>checkjelinkje.nl</a:t>
            </a:r>
            <a:r>
              <a:rPr lang="nl-NL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SourceSansPro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69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F9B4-B6CD-4968-914B-707F18B7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Virusscanner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E79658-B4C5-B835-F3A5-DF5C4363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854"/>
            <a:ext cx="7034048" cy="497298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sz="2000" dirty="0"/>
              <a:t>Windows 10 en 11 hebben een ingebouwde scanner, Microsoft </a:t>
            </a:r>
            <a:r>
              <a:rPr lang="nl-NL" sz="2000" dirty="0" err="1"/>
              <a:t>Defender</a:t>
            </a:r>
            <a:r>
              <a:rPr lang="nl-NL" sz="2000" dirty="0"/>
              <a:t>. Deze is in de afgelopen jaren verbeterd, maar blijft op sommige punten nog steeds achter bij andere gratis (en betaalde) scanners. Dat blijkt uit onze testresultaten. </a:t>
            </a:r>
            <a:br>
              <a:rPr lang="nl-NL" sz="2000" dirty="0"/>
            </a:br>
            <a:r>
              <a:rPr lang="nl-NL" sz="2000" dirty="0"/>
              <a:t>Het grootste nadeel: Windows </a:t>
            </a:r>
            <a:r>
              <a:rPr lang="nl-NL" sz="2000" dirty="0" err="1"/>
              <a:t>Defender</a:t>
            </a:r>
            <a:r>
              <a:rPr lang="nl-NL" sz="2000" dirty="0"/>
              <a:t> houdt zelfs helemaal geen malafide </a:t>
            </a:r>
            <a:r>
              <a:rPr lang="nl-NL" sz="2000" dirty="0" err="1">
                <a:hlinkClick r:id="rId3"/>
              </a:rPr>
              <a:t>phishingwebsites</a:t>
            </a:r>
            <a:r>
              <a:rPr lang="nl-NL" sz="2000" dirty="0"/>
              <a:t> tegen.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sz="2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dirty="0"/>
              <a:t>Wil je betere bescherming dan kun je kiezen tussen de betaalde </a:t>
            </a:r>
            <a:r>
              <a:rPr lang="nl-NL" sz="2000" dirty="0">
                <a:hlinkClick r:id="rId4"/>
              </a:rPr>
              <a:t>Beste uit de Test</a:t>
            </a:r>
            <a:r>
              <a:rPr lang="nl-NL" sz="2000" dirty="0"/>
              <a:t> antivirus of als je je niet stoort aan de beperkte nadelen - zoals reclamevensters - </a:t>
            </a:r>
            <a:r>
              <a:rPr lang="nl-NL" sz="2000" dirty="0">
                <a:hlinkClick r:id="rId4"/>
              </a:rPr>
              <a:t>de gratis Beste Koop virusscanner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EEA26E-5142-1C88-00EF-047F62774C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950" y="1240218"/>
            <a:ext cx="5076497" cy="507649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6236F4F-BA37-45BA-AF10-4196E88D747C}"/>
              </a:ext>
            </a:extLst>
          </p:cNvPr>
          <p:cNvSpPr txBox="1"/>
          <p:nvPr/>
        </p:nvSpPr>
        <p:spPr>
          <a:xfrm>
            <a:off x="9107326" y="6325680"/>
            <a:ext cx="274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consumentenbond.nl</a:t>
            </a:r>
          </a:p>
        </p:txBody>
      </p:sp>
    </p:spTree>
    <p:extLst>
      <p:ext uri="{BB962C8B-B14F-4D97-AF65-F5344CB8AC3E}">
        <p14:creationId xmlns:p14="http://schemas.microsoft.com/office/powerpoint/2010/main" val="2288064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C47356F656149AEDD21A7048DF849" ma:contentTypeVersion="18" ma:contentTypeDescription="Een nieuw document maken." ma:contentTypeScope="" ma:versionID="eabf79ff1f219435b388669a934c0709">
  <xsd:schema xmlns:xsd="http://www.w3.org/2001/XMLSchema" xmlns:xs="http://www.w3.org/2001/XMLSchema" xmlns:p="http://schemas.microsoft.com/office/2006/metadata/properties" xmlns:ns2="a54e68df-b62e-4fe9-a444-6394041cf2f1" xmlns:ns3="195ad4a4-80db-4ebb-b539-99146a9d0d7b" targetNamespace="http://schemas.microsoft.com/office/2006/metadata/properties" ma:root="true" ma:fieldsID="490cc17e13564212cdc92c543a848f8c" ns2:_="" ns3:_="">
    <xsd:import namespace="a54e68df-b62e-4fe9-a444-6394041cf2f1"/>
    <xsd:import namespace="195ad4a4-80db-4ebb-b539-99146a9d0d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e68df-b62e-4fe9-a444-6394041cf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b5af7897-41a3-48cb-b9ae-d04dae50a547}" ma:internalName="TaxCatchAll" ma:showField="CatchAllData" ma:web="a54e68df-b62e-4fe9-a444-6394041cf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ad4a4-80db-4ebb-b539-99146a9d0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4fcdf52e-46df-449b-b284-70e2acc7b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54e68df-b62e-4fe9-a444-6394041cf2f1">
      <UserInfo>
        <DisplayName>Lies van Gennip</DisplayName>
        <AccountId>2174</AccountId>
        <AccountType/>
      </UserInfo>
      <UserInfo>
        <DisplayName>Suzanne Verheijden</DisplayName>
        <AccountId>971</AccountId>
        <AccountType/>
      </UserInfo>
    </SharedWithUsers>
    <TaxCatchAll xmlns="a54e68df-b62e-4fe9-a444-6394041cf2f1" xsi:nil="true"/>
    <lcf76f155ced4ddcb4097134ff3c332f xmlns="195ad4a4-80db-4ebb-b539-99146a9d0d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BBD377-FEC6-4940-B9FB-85BA76893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9F88DE-BFDC-4C9A-A987-1B8C3CAED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4e68df-b62e-4fe9-a444-6394041cf2f1"/>
    <ds:schemaRef ds:uri="195ad4a4-80db-4ebb-b539-99146a9d0d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A944E2-4A84-4BF4-B0BD-0E160FA08EA0}">
  <ds:schemaRefs>
    <ds:schemaRef ds:uri="195ad4a4-80db-4ebb-b539-99146a9d0d7b"/>
    <ds:schemaRef ds:uri="a54e68df-b62e-4fe9-a444-6394041cf2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Breedbeeld</PresentationFormat>
  <Paragraphs>141</Paragraphs>
  <Slides>20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30" baseType="lpstr">
      <vt:lpstr>Arial</vt:lpstr>
      <vt:lpstr>Avenir</vt:lpstr>
      <vt:lpstr>Avenir Black</vt:lpstr>
      <vt:lpstr>Avenir Book</vt:lpstr>
      <vt:lpstr>Calibri</vt:lpstr>
      <vt:lpstr>Calibri Light</vt:lpstr>
      <vt:lpstr>Main</vt:lpstr>
      <vt:lpstr>RO Sans</vt:lpstr>
      <vt:lpstr>SourceSansProRegular</vt:lpstr>
      <vt:lpstr>1_Office Theme</vt:lpstr>
      <vt:lpstr>Digitips privacy</vt:lpstr>
      <vt:lpstr>Uitleg voor digicoaches</vt:lpstr>
      <vt:lpstr>Snel je scherm vergrendelen</vt:lpstr>
      <vt:lpstr>Verzonden email terughalen</vt:lpstr>
      <vt:lpstr>Wachtwoordenmanager </vt:lpstr>
      <vt:lpstr>Updates </vt:lpstr>
      <vt:lpstr>Updates </vt:lpstr>
      <vt:lpstr>Check je linkje </vt:lpstr>
      <vt:lpstr>Virusscanner</vt:lpstr>
      <vt:lpstr>Back-up maken</vt:lpstr>
      <vt:lpstr>Check je linkje </vt:lpstr>
      <vt:lpstr>Encryptie website </vt:lpstr>
      <vt:lpstr>Lees gerust, maar klik niet</vt:lpstr>
      <vt:lpstr>Find my phone</vt:lpstr>
      <vt:lpstr>Veilige apps</vt:lpstr>
      <vt:lpstr>Locatie uitschakelen</vt:lpstr>
      <vt:lpstr>Advertenties</vt:lpstr>
      <vt:lpstr>Cookies</vt:lpstr>
      <vt:lpstr>Veilige kopie ID </vt:lpstr>
      <vt:lpstr>Op zoek naar      meer digitips?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Iedereen digivaardig in de zorg! Nu ook in de ggz en de ziekenhuizen!</dc:title>
  <dc:creator>Suzanne Verheijden | Buro Strakz</dc:creator>
  <cp:lastModifiedBy>Malon van der Toorn</cp:lastModifiedBy>
  <cp:revision>69</cp:revision>
  <dcterms:created xsi:type="dcterms:W3CDTF">2020-09-17T11:26:02Z</dcterms:created>
  <dcterms:modified xsi:type="dcterms:W3CDTF">2023-12-20T13:07:59Z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0x01010043CC47356F656149AEDD21A7048DF849</vt:lpwstr>
  </property>
</Properties>
</file>