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6"/>
  </p:notesMasterIdLst>
  <p:sldIdLst>
    <p:sldId id="256" r:id="rId5"/>
    <p:sldId id="540" r:id="rId6"/>
    <p:sldId id="550" r:id="rId7"/>
    <p:sldId id="572" r:id="rId8"/>
    <p:sldId id="570" r:id="rId9"/>
    <p:sldId id="571" r:id="rId10"/>
    <p:sldId id="573" r:id="rId11"/>
    <p:sldId id="574" r:id="rId12"/>
    <p:sldId id="575" r:id="rId13"/>
    <p:sldId id="581" r:id="rId14"/>
    <p:sldId id="576" r:id="rId15"/>
    <p:sldId id="577" r:id="rId16"/>
    <p:sldId id="580" r:id="rId17"/>
    <p:sldId id="578" r:id="rId18"/>
    <p:sldId id="579" r:id="rId19"/>
    <p:sldId id="560" r:id="rId20"/>
    <p:sldId id="567" r:id="rId21"/>
    <p:sldId id="582" r:id="rId22"/>
    <p:sldId id="583" r:id="rId23"/>
    <p:sldId id="584" r:id="rId24"/>
    <p:sldId id="5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E"/>
    <a:srgbClr val="5D2366"/>
    <a:srgbClr val="E22D7E"/>
    <a:srgbClr val="F3A100"/>
    <a:srgbClr val="FFFFFF"/>
    <a:srgbClr val="75B02C"/>
    <a:srgbClr val="164588"/>
    <a:srgbClr val="CF181A"/>
    <a:srgbClr val="196A31"/>
    <a:srgbClr val="ED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62"/>
  </p:normalViewPr>
  <p:slideViewPr>
    <p:cSldViewPr snapToGrid="0">
      <p:cViewPr varScale="1">
        <p:scale>
          <a:sx n="78" d="100"/>
          <a:sy n="78" d="100"/>
        </p:scale>
        <p:origin x="850"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12-12-2022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90138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180987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13</a:t>
            </a:fld>
            <a:endParaRPr lang="nl-NL"/>
          </a:p>
        </p:txBody>
      </p:sp>
    </p:spTree>
    <p:extLst>
      <p:ext uri="{BB962C8B-B14F-4D97-AF65-F5344CB8AC3E}">
        <p14:creationId xmlns:p14="http://schemas.microsoft.com/office/powerpoint/2010/main" val="213828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14</a:t>
            </a:fld>
            <a:endParaRPr lang="nl-NL"/>
          </a:p>
        </p:txBody>
      </p:sp>
    </p:spTree>
    <p:extLst>
      <p:ext uri="{BB962C8B-B14F-4D97-AF65-F5344CB8AC3E}">
        <p14:creationId xmlns:p14="http://schemas.microsoft.com/office/powerpoint/2010/main" val="39932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15</a:t>
            </a:fld>
            <a:endParaRPr lang="nl-NL"/>
          </a:p>
        </p:txBody>
      </p:sp>
    </p:spTree>
    <p:extLst>
      <p:ext uri="{BB962C8B-B14F-4D97-AF65-F5344CB8AC3E}">
        <p14:creationId xmlns:p14="http://schemas.microsoft.com/office/powerpoint/2010/main" val="226074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16</a:t>
            </a:fld>
            <a:endParaRPr lang="nl-NL"/>
          </a:p>
        </p:txBody>
      </p:sp>
    </p:spTree>
    <p:extLst>
      <p:ext uri="{BB962C8B-B14F-4D97-AF65-F5344CB8AC3E}">
        <p14:creationId xmlns:p14="http://schemas.microsoft.com/office/powerpoint/2010/main" val="299908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17</a:t>
            </a:fld>
            <a:endParaRPr lang="nl-NL"/>
          </a:p>
        </p:txBody>
      </p:sp>
    </p:spTree>
    <p:extLst>
      <p:ext uri="{BB962C8B-B14F-4D97-AF65-F5344CB8AC3E}">
        <p14:creationId xmlns:p14="http://schemas.microsoft.com/office/powerpoint/2010/main" val="385144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18</a:t>
            </a:fld>
            <a:endParaRPr lang="nl-NL"/>
          </a:p>
        </p:txBody>
      </p:sp>
    </p:spTree>
    <p:extLst>
      <p:ext uri="{BB962C8B-B14F-4D97-AF65-F5344CB8AC3E}">
        <p14:creationId xmlns:p14="http://schemas.microsoft.com/office/powerpoint/2010/main" val="74577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19</a:t>
            </a:fld>
            <a:endParaRPr lang="nl-NL"/>
          </a:p>
        </p:txBody>
      </p:sp>
    </p:spTree>
    <p:extLst>
      <p:ext uri="{BB962C8B-B14F-4D97-AF65-F5344CB8AC3E}">
        <p14:creationId xmlns:p14="http://schemas.microsoft.com/office/powerpoint/2010/main" val="26062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20</a:t>
            </a:fld>
            <a:endParaRPr lang="nl-NL"/>
          </a:p>
        </p:txBody>
      </p:sp>
    </p:spTree>
    <p:extLst>
      <p:ext uri="{BB962C8B-B14F-4D97-AF65-F5344CB8AC3E}">
        <p14:creationId xmlns:p14="http://schemas.microsoft.com/office/powerpoint/2010/main" val="107191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221784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9743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386038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299115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146915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8</a:t>
            </a:fld>
            <a:endParaRPr lang="nl-NL"/>
          </a:p>
        </p:txBody>
      </p:sp>
    </p:spTree>
    <p:extLst>
      <p:ext uri="{BB962C8B-B14F-4D97-AF65-F5344CB8AC3E}">
        <p14:creationId xmlns:p14="http://schemas.microsoft.com/office/powerpoint/2010/main" val="51965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163149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2636878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a:srcRect l="14706" t="1" b="1"/>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20href=%22https:/www.flaticon.com/free-icons/goal%22%20title=%22goal%20icons%22%3eGoal%20icons%20created%20by%20Freepik%20-%20Flaticon%3c/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xOt-GijEu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a%20href=%22https:/www.flaticon.com/free-icons/print%22%20title=%22print%20icons%22%3ePrint%20icons%20created%20by%20Freepik%20-%20Flaticon%3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a%20href=%22https:/www.flaticon.com/free-icons/goal%22%20title=%22goal%20icons%22%3eGoal%20icons%20created%20by%20Freepik%20-%20Flaticon%3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a%20href=%22https:/www.flaticon.com/free-icons/thumbs-up%22%20title=%22thumbs%20up%20icons%22%3eThumbs%20up%20icons%20created%20by%20Smashicons%20-%20Flaticon%3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a%20href=%22https:/www.flaticon.com/free-icons/www%22%20title=%22www%20icons%22%3eWww%20icons%20created%20by%20Soodesign%20-%20Flaticon%3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a%20href=%22https:/www.flaticon.com/free-icons/work%22%20title=%22work%20icons%22%3eWork%20icons%20created%20by%20monkik%20-%20Flaticon%3c/a"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169430"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Word special</a:t>
            </a:r>
            <a:endParaRPr lang="en-US" sz="3600" b="1" dirty="0"/>
          </a:p>
        </p:txBody>
      </p:sp>
      <p:pic>
        <p:nvPicPr>
          <p:cNvPr id="3" name="Picture 2" descr="U als begeleider - Schreuders en Schreuders Wijk en Aalburg">
            <a:extLst>
              <a:ext uri="{FF2B5EF4-FFF2-40B4-BE49-F238E27FC236}">
                <a16:creationId xmlns:a16="http://schemas.microsoft.com/office/drawing/2014/main" id="{1E236805-DD58-46A8-A765-93F009D7B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142" y="2077342"/>
            <a:ext cx="7967764" cy="47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Knippen, kopiëren en plakken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Wil je een tekst kopiëren, of ergens weg halen en ergens anders plaatsen? </a:t>
            </a:r>
          </a:p>
          <a:p>
            <a:pPr marL="0" indent="0" algn="l">
              <a:buNone/>
            </a:pPr>
            <a:endParaRPr lang="nl-NL" dirty="0"/>
          </a:p>
          <a:p>
            <a:pPr marL="0" indent="0" algn="l">
              <a:buNone/>
            </a:pPr>
            <a:r>
              <a:rPr lang="nl-NL" dirty="0"/>
              <a:t>Gebruik dan de sneltoetsen, </a:t>
            </a:r>
          </a:p>
          <a:p>
            <a:pPr marL="0" indent="0" algn="l">
              <a:buNone/>
            </a:pPr>
            <a:r>
              <a:rPr lang="nl-NL" dirty="0"/>
              <a:t>daarmee gaat het supersnel!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
        <p:nvSpPr>
          <p:cNvPr id="5" name="Rechthoek: afgeronde hoeken 4">
            <a:extLst>
              <a:ext uri="{FF2B5EF4-FFF2-40B4-BE49-F238E27FC236}">
                <a16:creationId xmlns:a16="http://schemas.microsoft.com/office/drawing/2014/main" id="{3764B096-1AF5-4A19-A0C4-FB20534268AF}"/>
              </a:ext>
            </a:extLst>
          </p:cNvPr>
          <p:cNvSpPr/>
          <p:nvPr/>
        </p:nvSpPr>
        <p:spPr>
          <a:xfrm>
            <a:off x="6194930" y="1658468"/>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D10E6DCC-1CBF-4211-B36E-DE40892E22D4}"/>
              </a:ext>
            </a:extLst>
          </p:cNvPr>
          <p:cNvSpPr txBox="1"/>
          <p:nvPr/>
        </p:nvSpPr>
        <p:spPr>
          <a:xfrm>
            <a:off x="6373906" y="1908592"/>
            <a:ext cx="735106" cy="369332"/>
          </a:xfrm>
          <a:prstGeom prst="rect">
            <a:avLst/>
          </a:prstGeom>
          <a:noFill/>
        </p:spPr>
        <p:txBody>
          <a:bodyPr wrap="square" rtlCol="0">
            <a:spAutoFit/>
          </a:bodyPr>
          <a:lstStyle/>
          <a:p>
            <a:r>
              <a:rPr lang="nl-NL" dirty="0"/>
              <a:t>CTRL </a:t>
            </a:r>
          </a:p>
        </p:txBody>
      </p:sp>
      <p:sp>
        <p:nvSpPr>
          <p:cNvPr id="9" name="Tekstvak 8">
            <a:extLst>
              <a:ext uri="{FF2B5EF4-FFF2-40B4-BE49-F238E27FC236}">
                <a16:creationId xmlns:a16="http://schemas.microsoft.com/office/drawing/2014/main" id="{10178955-11C9-4169-B63B-62806C67B2BE}"/>
              </a:ext>
            </a:extLst>
          </p:cNvPr>
          <p:cNvSpPr txBox="1"/>
          <p:nvPr/>
        </p:nvSpPr>
        <p:spPr>
          <a:xfrm>
            <a:off x="7951695" y="1908592"/>
            <a:ext cx="708212" cy="369332"/>
          </a:xfrm>
          <a:prstGeom prst="rect">
            <a:avLst/>
          </a:prstGeom>
          <a:noFill/>
        </p:spPr>
        <p:txBody>
          <a:bodyPr wrap="square" rtlCol="0">
            <a:spAutoFit/>
          </a:bodyPr>
          <a:lstStyle/>
          <a:p>
            <a:r>
              <a:rPr lang="nl-NL" dirty="0"/>
              <a:t>A </a:t>
            </a:r>
          </a:p>
        </p:txBody>
      </p:sp>
      <p:sp>
        <p:nvSpPr>
          <p:cNvPr id="10" name="Rechthoek: afgeronde hoeken 9">
            <a:extLst>
              <a:ext uri="{FF2B5EF4-FFF2-40B4-BE49-F238E27FC236}">
                <a16:creationId xmlns:a16="http://schemas.microsoft.com/office/drawing/2014/main" id="{43DABF0C-2989-4A2D-8683-43C20C35C996}"/>
              </a:ext>
            </a:extLst>
          </p:cNvPr>
          <p:cNvSpPr/>
          <p:nvPr/>
        </p:nvSpPr>
        <p:spPr>
          <a:xfrm>
            <a:off x="7629601" y="165846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ABCBA75E-4985-4193-BEDE-0446230EA5DF}"/>
              </a:ext>
            </a:extLst>
          </p:cNvPr>
          <p:cNvSpPr txBox="1"/>
          <p:nvPr/>
        </p:nvSpPr>
        <p:spPr>
          <a:xfrm>
            <a:off x="7109012" y="1908592"/>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9D260668-8E10-41A8-BD82-44D1031EAFB0}"/>
              </a:ext>
            </a:extLst>
          </p:cNvPr>
          <p:cNvSpPr txBox="1"/>
          <p:nvPr/>
        </p:nvSpPr>
        <p:spPr>
          <a:xfrm>
            <a:off x="9081246" y="1908592"/>
            <a:ext cx="1657120" cy="369332"/>
          </a:xfrm>
          <a:prstGeom prst="rect">
            <a:avLst/>
          </a:prstGeom>
          <a:noFill/>
        </p:spPr>
        <p:txBody>
          <a:bodyPr wrap="none" rtlCol="0">
            <a:spAutoFit/>
          </a:bodyPr>
          <a:lstStyle/>
          <a:p>
            <a:r>
              <a:rPr lang="nl-NL" dirty="0"/>
              <a:t>Alles selecteren</a:t>
            </a:r>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3756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6360938" y="5587714"/>
            <a:ext cx="735106" cy="369332"/>
          </a:xfrm>
          <a:prstGeom prst="rect">
            <a:avLst/>
          </a:prstGeom>
          <a:noFill/>
        </p:spPr>
        <p:txBody>
          <a:bodyPr wrap="square" rtlCol="0">
            <a:spAutoFit/>
          </a:bodyPr>
          <a:lstStyle/>
          <a:p>
            <a:r>
              <a:rPr lang="nl-NL" dirty="0"/>
              <a:t>CTRL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5" name="Tekstvak 24">
            <a:extLst>
              <a:ext uri="{FF2B5EF4-FFF2-40B4-BE49-F238E27FC236}">
                <a16:creationId xmlns:a16="http://schemas.microsoft.com/office/drawing/2014/main" id="{6C01A971-80F7-44A3-AE2B-9361D8E5BE42}"/>
              </a:ext>
            </a:extLst>
          </p:cNvPr>
          <p:cNvSpPr txBox="1"/>
          <p:nvPr/>
        </p:nvSpPr>
        <p:spPr>
          <a:xfrm>
            <a:off x="9405570" y="3005566"/>
            <a:ext cx="1027076" cy="369332"/>
          </a:xfrm>
          <a:prstGeom prst="rect">
            <a:avLst/>
          </a:prstGeom>
          <a:noFill/>
        </p:spPr>
        <p:txBody>
          <a:bodyPr wrap="none" rtlCol="0">
            <a:spAutoFit/>
          </a:bodyPr>
          <a:lstStyle/>
          <a:p>
            <a:r>
              <a:rPr lang="nl-NL" dirty="0"/>
              <a:t>Kopiëren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9431341" y="4220863"/>
            <a:ext cx="956929" cy="369332"/>
          </a:xfrm>
          <a:prstGeom prst="rect">
            <a:avLst/>
          </a:prstGeom>
          <a:noFill/>
        </p:spPr>
        <p:txBody>
          <a:bodyPr wrap="none" rtlCol="0">
            <a:spAutoFit/>
          </a:bodyPr>
          <a:lstStyle/>
          <a:p>
            <a:r>
              <a:rPr lang="nl-NL" dirty="0"/>
              <a:t>Knippen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9483279" y="5436160"/>
            <a:ext cx="904991" cy="369332"/>
          </a:xfrm>
          <a:prstGeom prst="rect">
            <a:avLst/>
          </a:prstGeom>
          <a:noFill/>
        </p:spPr>
        <p:txBody>
          <a:bodyPr wrap="none" rtlCol="0">
            <a:spAutoFit/>
          </a:bodyPr>
          <a:lstStyle/>
          <a:p>
            <a:r>
              <a:rPr lang="nl-NL" dirty="0"/>
              <a:t>Plakken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
        <p:nvSpPr>
          <p:cNvPr id="37" name="Tekstvak 36">
            <a:extLst>
              <a:ext uri="{FF2B5EF4-FFF2-40B4-BE49-F238E27FC236}">
                <a16:creationId xmlns:a16="http://schemas.microsoft.com/office/drawing/2014/main" id="{662EDE1D-5A9B-4D0D-A2EF-A240D1426D84}"/>
              </a:ext>
            </a:extLst>
          </p:cNvPr>
          <p:cNvSpPr txBox="1"/>
          <p:nvPr/>
        </p:nvSpPr>
        <p:spPr>
          <a:xfrm>
            <a:off x="6348763" y="3108066"/>
            <a:ext cx="735106" cy="369332"/>
          </a:xfrm>
          <a:prstGeom prst="rect">
            <a:avLst/>
          </a:prstGeom>
          <a:noFill/>
        </p:spPr>
        <p:txBody>
          <a:bodyPr wrap="square" rtlCol="0">
            <a:spAutoFit/>
          </a:bodyPr>
          <a:lstStyle/>
          <a:p>
            <a:r>
              <a:rPr lang="nl-NL" dirty="0"/>
              <a:t>CTRL </a:t>
            </a:r>
          </a:p>
        </p:txBody>
      </p:sp>
      <p:sp>
        <p:nvSpPr>
          <p:cNvPr id="38" name="Tekstvak 37">
            <a:extLst>
              <a:ext uri="{FF2B5EF4-FFF2-40B4-BE49-F238E27FC236}">
                <a16:creationId xmlns:a16="http://schemas.microsoft.com/office/drawing/2014/main" id="{AD497F75-BE51-4109-ACA9-F293BC0AB65B}"/>
              </a:ext>
            </a:extLst>
          </p:cNvPr>
          <p:cNvSpPr txBox="1"/>
          <p:nvPr/>
        </p:nvSpPr>
        <p:spPr>
          <a:xfrm>
            <a:off x="6324329" y="4355216"/>
            <a:ext cx="735106" cy="369332"/>
          </a:xfrm>
          <a:prstGeom prst="rect">
            <a:avLst/>
          </a:prstGeom>
          <a:noFill/>
        </p:spPr>
        <p:txBody>
          <a:bodyPr wrap="square" rtlCol="0">
            <a:spAutoFit/>
          </a:bodyPr>
          <a:lstStyle/>
          <a:p>
            <a:r>
              <a:rPr lang="nl-NL" dirty="0"/>
              <a:t>CTRL </a:t>
            </a:r>
          </a:p>
        </p:txBody>
      </p:sp>
      <p:sp>
        <p:nvSpPr>
          <p:cNvPr id="39" name="Tekstvak 38">
            <a:extLst>
              <a:ext uri="{FF2B5EF4-FFF2-40B4-BE49-F238E27FC236}">
                <a16:creationId xmlns:a16="http://schemas.microsoft.com/office/drawing/2014/main" id="{9ABB072D-BCF2-4FCA-BB04-3AFDFFB297F6}"/>
              </a:ext>
            </a:extLst>
          </p:cNvPr>
          <p:cNvSpPr txBox="1"/>
          <p:nvPr/>
        </p:nvSpPr>
        <p:spPr>
          <a:xfrm>
            <a:off x="7906868" y="3102480"/>
            <a:ext cx="708212" cy="369332"/>
          </a:xfrm>
          <a:prstGeom prst="rect">
            <a:avLst/>
          </a:prstGeom>
          <a:noFill/>
        </p:spPr>
        <p:txBody>
          <a:bodyPr wrap="square" rtlCol="0">
            <a:spAutoFit/>
          </a:bodyPr>
          <a:lstStyle/>
          <a:p>
            <a:r>
              <a:rPr lang="nl-NL" dirty="0"/>
              <a:t>C </a:t>
            </a:r>
          </a:p>
        </p:txBody>
      </p:sp>
      <p:sp>
        <p:nvSpPr>
          <p:cNvPr id="40" name="Tekstvak 39">
            <a:extLst>
              <a:ext uri="{FF2B5EF4-FFF2-40B4-BE49-F238E27FC236}">
                <a16:creationId xmlns:a16="http://schemas.microsoft.com/office/drawing/2014/main" id="{B17ED4F4-32EC-4A6B-AC34-132AF3A6A589}"/>
              </a:ext>
            </a:extLst>
          </p:cNvPr>
          <p:cNvSpPr txBox="1"/>
          <p:nvPr/>
        </p:nvSpPr>
        <p:spPr>
          <a:xfrm>
            <a:off x="7915470" y="5587714"/>
            <a:ext cx="708212" cy="369332"/>
          </a:xfrm>
          <a:prstGeom prst="rect">
            <a:avLst/>
          </a:prstGeom>
          <a:noFill/>
        </p:spPr>
        <p:txBody>
          <a:bodyPr wrap="square" rtlCol="0">
            <a:spAutoFit/>
          </a:bodyPr>
          <a:lstStyle/>
          <a:p>
            <a:r>
              <a:rPr lang="nl-NL" dirty="0"/>
              <a:t>V </a:t>
            </a:r>
          </a:p>
        </p:txBody>
      </p:sp>
      <p:sp>
        <p:nvSpPr>
          <p:cNvPr id="41" name="Tekstvak 40">
            <a:extLst>
              <a:ext uri="{FF2B5EF4-FFF2-40B4-BE49-F238E27FC236}">
                <a16:creationId xmlns:a16="http://schemas.microsoft.com/office/drawing/2014/main" id="{7AD3AAC2-98E6-4B85-A55E-D88C9B9089BF}"/>
              </a:ext>
            </a:extLst>
          </p:cNvPr>
          <p:cNvSpPr txBox="1"/>
          <p:nvPr/>
        </p:nvSpPr>
        <p:spPr>
          <a:xfrm>
            <a:off x="7935200" y="4335145"/>
            <a:ext cx="708212" cy="369332"/>
          </a:xfrm>
          <a:prstGeom prst="rect">
            <a:avLst/>
          </a:prstGeom>
          <a:noFill/>
        </p:spPr>
        <p:txBody>
          <a:bodyPr wrap="square" rtlCol="0">
            <a:spAutoFit/>
          </a:bodyPr>
          <a:lstStyle/>
          <a:p>
            <a:r>
              <a:rPr lang="nl-NL" dirty="0"/>
              <a:t>X </a:t>
            </a:r>
          </a:p>
        </p:txBody>
      </p:sp>
      <p:pic>
        <p:nvPicPr>
          <p:cNvPr id="7" name="Afbeelding 6">
            <a:hlinkClick r:id="rId3" action="ppaction://hlinkfile"/>
            <a:extLst>
              <a:ext uri="{FF2B5EF4-FFF2-40B4-BE49-F238E27FC236}">
                <a16:creationId xmlns:a16="http://schemas.microsoft.com/office/drawing/2014/main" id="{365DB016-6F92-4D7E-94A0-A93FF89F2FF5}"/>
              </a:ext>
            </a:extLst>
          </p:cNvPr>
          <p:cNvPicPr>
            <a:picLocks noChangeAspect="1"/>
          </p:cNvPicPr>
          <p:nvPr/>
        </p:nvPicPr>
        <p:blipFill>
          <a:blip r:embed="rId4"/>
          <a:stretch>
            <a:fillRect/>
          </a:stretch>
        </p:blipFill>
        <p:spPr>
          <a:xfrm>
            <a:off x="1980385" y="4398242"/>
            <a:ext cx="1710159" cy="1710159"/>
          </a:xfrm>
          <a:prstGeom prst="rect">
            <a:avLst/>
          </a:prstGeom>
        </p:spPr>
      </p:pic>
    </p:spTree>
    <p:extLst>
      <p:ext uri="{BB962C8B-B14F-4D97-AF65-F5344CB8AC3E}">
        <p14:creationId xmlns:p14="http://schemas.microsoft.com/office/powerpoint/2010/main" val="308300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Opmaak verwijderen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77500" lnSpcReduction="20000"/>
          </a:bodyPr>
          <a:lstStyle/>
          <a:p>
            <a:pPr marL="0" indent="0" algn="l">
              <a:buNone/>
            </a:pPr>
            <a:r>
              <a:rPr lang="nl-NL" dirty="0"/>
              <a:t>Kopieer en plak jij veel van andere documenten of vanaf het internet? Dan is deze tip speciaal voor jou! Als je een stuk tekst kopieert, dan neem je de tekst opmaak mee. Hierdoor moet je het stuk gekopieerde stuk tekst weer helemaal in jouw opmaak zetten. Met één druk op de knop kan je de opmaak die je hebt mee gekopieerd van de tekst afhalen. Selecteer hiervoor allereerst de tekst waar je de opmaak weg wilt hebben. Vervolgens navigeer je met je muis naar het onderdeel ‘Start’ en klik je op het icoon rechts bovenin bij de sectie ‘Lettertype’. Hiermee is de opmaak direct verwijderd!</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5CFB941A-9F76-4E63-8129-06009C7C96C7}"/>
              </a:ext>
            </a:extLst>
          </p:cNvPr>
          <p:cNvPicPr>
            <a:picLocks noChangeAspect="1"/>
          </p:cNvPicPr>
          <p:nvPr/>
        </p:nvPicPr>
        <p:blipFill>
          <a:blip r:embed="rId3"/>
          <a:stretch>
            <a:fillRect/>
          </a:stretch>
        </p:blipFill>
        <p:spPr>
          <a:xfrm>
            <a:off x="283320" y="2037198"/>
            <a:ext cx="4907245" cy="2725604"/>
          </a:xfrm>
          <a:prstGeom prst="rect">
            <a:avLst/>
          </a:prstGeom>
        </p:spPr>
      </p:pic>
    </p:spTree>
    <p:extLst>
      <p:ext uri="{BB962C8B-B14F-4D97-AF65-F5344CB8AC3E}">
        <p14:creationId xmlns:p14="http://schemas.microsoft.com/office/powerpoint/2010/main" val="280343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Opmaak standaardiseren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1125071" y="4078941"/>
            <a:ext cx="8879540" cy="2106705"/>
          </a:xfrm>
        </p:spPr>
        <p:txBody>
          <a:bodyPr>
            <a:normAutofit fontScale="77500" lnSpcReduction="20000"/>
          </a:bodyPr>
          <a:lstStyle/>
          <a:p>
            <a:pPr marL="0" indent="0" algn="l">
              <a:buNone/>
            </a:pPr>
            <a:r>
              <a:rPr lang="nl-NL" dirty="0"/>
              <a:t>Wil je met je praktijk eenzelfde uitstraling naar buiten realiseren op een makkelijke manier? </a:t>
            </a:r>
          </a:p>
          <a:p>
            <a:pPr marL="0" indent="0" algn="l">
              <a:buNone/>
            </a:pPr>
            <a:r>
              <a:rPr lang="nl-NL" dirty="0"/>
              <a:t>Werk dan met de standaarden en koppen in Word. Hiermee kan je een vast lettertype instellen op je documenten en makkelijk alle tekst aanpassen in dit lettertype. </a:t>
            </a:r>
          </a:p>
          <a:p>
            <a:pPr marL="0" indent="0" algn="l">
              <a:buNone/>
            </a:pPr>
            <a:r>
              <a:rPr lang="nl-NL" dirty="0"/>
              <a:t>Typ eerst een tekst in het lettertype wat je wil en geef dan aan: ’Kop 2 bijwerken om met selectie te laten overeenkomen’ </a:t>
            </a:r>
          </a:p>
        </p:txBody>
      </p:sp>
      <p:pic>
        <p:nvPicPr>
          <p:cNvPr id="5" name="Afbeelding 4">
            <a:extLst>
              <a:ext uri="{FF2B5EF4-FFF2-40B4-BE49-F238E27FC236}">
                <a16:creationId xmlns:a16="http://schemas.microsoft.com/office/drawing/2014/main" id="{407B26E9-8538-4BE1-B4C7-40389000D326}"/>
              </a:ext>
            </a:extLst>
          </p:cNvPr>
          <p:cNvPicPr>
            <a:picLocks noChangeAspect="1"/>
          </p:cNvPicPr>
          <p:nvPr/>
        </p:nvPicPr>
        <p:blipFill>
          <a:blip r:embed="rId3"/>
          <a:stretch>
            <a:fillRect/>
          </a:stretch>
        </p:blipFill>
        <p:spPr>
          <a:xfrm>
            <a:off x="1125071" y="1334881"/>
            <a:ext cx="9744635" cy="2407018"/>
          </a:xfrm>
          <a:prstGeom prst="rect">
            <a:avLst/>
          </a:prstGeom>
        </p:spPr>
      </p:pic>
    </p:spTree>
    <p:extLst>
      <p:ext uri="{BB962C8B-B14F-4D97-AF65-F5344CB8AC3E}">
        <p14:creationId xmlns:p14="http://schemas.microsoft.com/office/powerpoint/2010/main" val="207477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Standaard opmaak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757518" y="2545976"/>
            <a:ext cx="4352364" cy="2196353"/>
          </a:xfrm>
        </p:spPr>
        <p:txBody>
          <a:bodyPr>
            <a:normAutofit/>
          </a:bodyPr>
          <a:lstStyle/>
          <a:p>
            <a:pPr marL="0" indent="0" algn="l">
              <a:buNone/>
            </a:pPr>
            <a:r>
              <a:rPr lang="nl-NL" dirty="0"/>
              <a:t>Een filmpje met tips over het werken met standaard lettertypen en het van daaruit makkelijk maken van een inhoudsopgave.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314965" y="6306106"/>
            <a:ext cx="2757614" cy="369332"/>
          </a:xfrm>
          <a:prstGeom prst="rect">
            <a:avLst/>
          </a:prstGeom>
          <a:noFill/>
        </p:spPr>
        <p:txBody>
          <a:bodyPr wrap="none" rtlCol="0">
            <a:spAutoFit/>
          </a:bodyPr>
          <a:lstStyle/>
          <a:p>
            <a:r>
              <a:rPr lang="nl-NL" dirty="0" err="1"/>
              <a:t>Bron:Youtube</a:t>
            </a:r>
            <a:r>
              <a:rPr lang="nl-NL" dirty="0"/>
              <a:t>: tips van </a:t>
            </a:r>
            <a:r>
              <a:rPr lang="nl-NL" dirty="0" err="1"/>
              <a:t>thijs</a:t>
            </a:r>
            <a:endParaRPr lang="nl-NL" dirty="0"/>
          </a:p>
        </p:txBody>
      </p:sp>
      <p:pic>
        <p:nvPicPr>
          <p:cNvPr id="9" name="Afbeelding 8">
            <a:hlinkClick r:id="rId3"/>
            <a:extLst>
              <a:ext uri="{FF2B5EF4-FFF2-40B4-BE49-F238E27FC236}">
                <a16:creationId xmlns:a16="http://schemas.microsoft.com/office/drawing/2014/main" id="{50F792BD-C069-47EC-BCA7-4976DD2985B5}"/>
              </a:ext>
            </a:extLst>
          </p:cNvPr>
          <p:cNvPicPr>
            <a:picLocks noChangeAspect="1"/>
          </p:cNvPicPr>
          <p:nvPr/>
        </p:nvPicPr>
        <p:blipFill>
          <a:blip r:embed="rId4"/>
          <a:stretch>
            <a:fillRect/>
          </a:stretch>
        </p:blipFill>
        <p:spPr>
          <a:xfrm>
            <a:off x="5220886" y="1946219"/>
            <a:ext cx="6437714" cy="3755333"/>
          </a:xfrm>
          <a:prstGeom prst="rect">
            <a:avLst/>
          </a:prstGeom>
        </p:spPr>
      </p:pic>
    </p:spTree>
    <p:extLst>
      <p:ext uri="{BB962C8B-B14F-4D97-AF65-F5344CB8AC3E}">
        <p14:creationId xmlns:p14="http://schemas.microsoft.com/office/powerpoint/2010/main" val="234054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Marges aanpassen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70000" lnSpcReduction="20000"/>
          </a:bodyPr>
          <a:lstStyle/>
          <a:p>
            <a:pPr marL="0" indent="0" algn="l">
              <a:buNone/>
            </a:pPr>
            <a:r>
              <a:rPr lang="nl-NL" dirty="0"/>
              <a:t>Marges zijn onzichtbare lijnen op je document, waarmee je lay-out en afdrukinstellingen rekening houden. De marges van een document zijn altijd vooraf ingesteld op een standaard. Deze kan je echter nog helemaal naar wens toe gaan inrichten. Je zult altijd een witte rand rondom je document houden, maar deze kan je wel minimaliseren naar 0,41!</a:t>
            </a:r>
          </a:p>
          <a:p>
            <a:pPr marL="0" indent="0" algn="l">
              <a:buNone/>
            </a:pPr>
            <a:r>
              <a:rPr lang="nl-NL" dirty="0"/>
              <a:t>Om de marges te wijzigen navigeer je eerst naar het onderdeel ‘Indeling’. Vervolgens vind je helemaal aan de linkerkant van het lint de marges. Als je hier eenmaal op klikt krijg je eerst een aantal standaard marges te zien. Je kunt er ook voor kiezen om het helemaal zelf in te regelen door op “Aangepaste marges” te klikken.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41A763C9-6E6F-406C-B73B-3AD4E6600DAB}"/>
              </a:ext>
            </a:extLst>
          </p:cNvPr>
          <p:cNvPicPr>
            <a:picLocks noChangeAspect="1"/>
          </p:cNvPicPr>
          <p:nvPr/>
        </p:nvPicPr>
        <p:blipFill>
          <a:blip r:embed="rId3"/>
          <a:stretch>
            <a:fillRect/>
          </a:stretch>
        </p:blipFill>
        <p:spPr>
          <a:xfrm>
            <a:off x="1296527" y="1787456"/>
            <a:ext cx="2971085" cy="3534941"/>
          </a:xfrm>
          <a:prstGeom prst="rect">
            <a:avLst/>
          </a:prstGeom>
        </p:spPr>
      </p:pic>
      <p:pic>
        <p:nvPicPr>
          <p:cNvPr id="7" name="Afbeelding 6">
            <a:hlinkClick r:id="rId4" action="ppaction://hlinkfile"/>
            <a:extLst>
              <a:ext uri="{FF2B5EF4-FFF2-40B4-BE49-F238E27FC236}">
                <a16:creationId xmlns:a16="http://schemas.microsoft.com/office/drawing/2014/main" id="{EE62D584-B0B9-49AA-8AA3-2C4C63E59255}"/>
              </a:ext>
            </a:extLst>
          </p:cNvPr>
          <p:cNvPicPr>
            <a:picLocks noChangeAspect="1"/>
          </p:cNvPicPr>
          <p:nvPr/>
        </p:nvPicPr>
        <p:blipFill>
          <a:blip r:embed="rId5"/>
          <a:stretch>
            <a:fillRect/>
          </a:stretch>
        </p:blipFill>
        <p:spPr>
          <a:xfrm>
            <a:off x="9790095" y="2596318"/>
            <a:ext cx="2102967" cy="2102967"/>
          </a:xfrm>
          <a:prstGeom prst="rect">
            <a:avLst/>
          </a:prstGeom>
        </p:spPr>
      </p:pic>
    </p:spTree>
    <p:extLst>
      <p:ext uri="{BB962C8B-B14F-4D97-AF65-F5344CB8AC3E}">
        <p14:creationId xmlns:p14="http://schemas.microsoft.com/office/powerpoint/2010/main" val="297453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Vormen invoegen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77500" lnSpcReduction="20000"/>
          </a:bodyPr>
          <a:lstStyle/>
          <a:p>
            <a:pPr marL="0" indent="0" algn="l">
              <a:buNone/>
            </a:pPr>
            <a:r>
              <a:rPr lang="nl-NL" dirty="0"/>
              <a:t>Microsoft Word biedt jou de mogelijkheid om bepaalde vormen toe te voegen aan je document. Dit zijn vormen die vooraf zijn bepaald en niet gemakkelijk nog gewijzigd kunnen worden. Om een kijkje te nemen in alle beschikbare vormen, ga je naar het onderdeel ‘Invoegen’. Hierna klik je op ‘Vormen’. Je krijgt dan een flinke lijst aan vormen waaruit je kan kiezen. Je kunt de kleurensamenstelling van de vorm gemakkelijk wijzigen naar wens. Door de vorm geselecteerd te hebben, krijg je een aantal opties bovenin het lint te zien. Dit gaat over de vorm zelf en de opmaak ervan.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2E4790B9-0EBE-463F-8735-A9359514B97A}"/>
              </a:ext>
            </a:extLst>
          </p:cNvPr>
          <p:cNvPicPr>
            <a:picLocks noChangeAspect="1"/>
          </p:cNvPicPr>
          <p:nvPr/>
        </p:nvPicPr>
        <p:blipFill>
          <a:blip r:embed="rId3"/>
          <a:stretch>
            <a:fillRect/>
          </a:stretch>
        </p:blipFill>
        <p:spPr>
          <a:xfrm>
            <a:off x="5883045" y="1291382"/>
            <a:ext cx="3298759" cy="4606070"/>
          </a:xfrm>
          <a:prstGeom prst="rect">
            <a:avLst/>
          </a:prstGeom>
        </p:spPr>
      </p:pic>
    </p:spTree>
    <p:extLst>
      <p:ext uri="{BB962C8B-B14F-4D97-AF65-F5344CB8AC3E}">
        <p14:creationId xmlns:p14="http://schemas.microsoft.com/office/powerpoint/2010/main" val="201111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Icoontje toevoegen op je computer</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4"/>
            <a:ext cx="7265276" cy="4554212"/>
          </a:xfrm>
        </p:spPr>
        <p:txBody>
          <a:bodyPr>
            <a:normAutofit/>
          </a:bodyPr>
          <a:lstStyle/>
          <a:p>
            <a:pPr marL="0" indent="0">
              <a:buNone/>
            </a:pPr>
            <a:r>
              <a:rPr lang="nl-NL" dirty="0">
                <a:effectLst/>
                <a:latin typeface="Avenir Book" panose="02000503020000020003" pitchFamily="2" charset="0"/>
              </a:rPr>
              <a:t>Met </a:t>
            </a:r>
            <a:r>
              <a:rPr lang="nl-NL" b="1" i="1" dirty="0">
                <a:effectLst/>
                <a:latin typeface="Avenir Book" panose="02000503020000020003" pitchFamily="2" charset="0"/>
              </a:rPr>
              <a:t>Windows</a:t>
            </a:r>
            <a:r>
              <a:rPr lang="nl-NL" dirty="0">
                <a:effectLst/>
                <a:latin typeface="Avenir Book" panose="02000503020000020003" pitchFamily="2" charset="0"/>
              </a:rPr>
              <a:t> en de </a:t>
            </a:r>
            <a:r>
              <a:rPr lang="nl-NL" b="1" i="1" dirty="0">
                <a:effectLst/>
                <a:latin typeface="Avenir Book" panose="02000503020000020003" pitchFamily="2" charset="0"/>
              </a:rPr>
              <a:t>punttoets</a:t>
            </a:r>
            <a:r>
              <a:rPr lang="nl-NL" dirty="0">
                <a:effectLst/>
                <a:latin typeface="Avenir Book" panose="02000503020000020003" pitchFamily="2" charset="0"/>
              </a:rPr>
              <a:t> kun je overal op je computer een </a:t>
            </a:r>
            <a:r>
              <a:rPr lang="nl-NL" dirty="0" err="1">
                <a:effectLst/>
                <a:latin typeface="Avenir Book" panose="02000503020000020003" pitchFamily="2" charset="0"/>
              </a:rPr>
              <a:t>smiley</a:t>
            </a:r>
            <a:r>
              <a:rPr lang="nl-NL" dirty="0">
                <a:effectLst/>
                <a:latin typeface="Avenir Book" panose="02000503020000020003" pitchFamily="2" charset="0"/>
              </a:rPr>
              <a:t> invoegen.</a:t>
            </a:r>
          </a:p>
          <a:p>
            <a:pPr marL="0" indent="0">
              <a:buNone/>
            </a:pPr>
            <a:endParaRPr lang="nl-NL" dirty="0">
              <a:latin typeface="Avenir Book" panose="02000503020000020003" pitchFamily="2" charset="0"/>
            </a:endParaRPr>
          </a:p>
          <a:p>
            <a:pPr marL="0" indent="0">
              <a:buNone/>
            </a:pPr>
            <a:r>
              <a:rPr lang="nl-NL" dirty="0">
                <a:latin typeface="Avenir Book" panose="02000503020000020003" pitchFamily="2" charset="0"/>
              </a:rPr>
              <a:t>Bij Mac gebruik je de </a:t>
            </a:r>
            <a:r>
              <a:rPr lang="nl-NL" dirty="0" err="1">
                <a:latin typeface="Avenir Book" panose="02000503020000020003" pitchFamily="2" charset="0"/>
              </a:rPr>
              <a:t>toetscombinatie</a:t>
            </a:r>
            <a:r>
              <a:rPr lang="nl-NL" dirty="0">
                <a:latin typeface="Avenir Book" panose="02000503020000020003" pitchFamily="2" charset="0"/>
              </a:rPr>
              <a:t> </a:t>
            </a:r>
            <a:br>
              <a:rPr lang="nl-NL" dirty="0">
                <a:latin typeface="Avenir Book" panose="02000503020000020003" pitchFamily="2" charset="0"/>
              </a:rPr>
            </a:br>
            <a:r>
              <a:rPr lang="nl-NL" i="1" dirty="0"/>
              <a:t>Ctrl + </a:t>
            </a:r>
            <a:r>
              <a:rPr lang="nl-NL" i="1" dirty="0" err="1"/>
              <a:t>Cmd</a:t>
            </a:r>
            <a:r>
              <a:rPr lang="nl-NL" i="1" dirty="0"/>
              <a:t> + spatie.</a:t>
            </a:r>
          </a:p>
          <a:p>
            <a:pPr marL="0" indent="0">
              <a:buNone/>
            </a:pPr>
            <a:br>
              <a:rPr lang="nl-NL" dirty="0">
                <a:latin typeface="Avenir Book" panose="02000503020000020003" pitchFamily="2" charset="0"/>
              </a:rPr>
            </a:br>
            <a:r>
              <a:rPr lang="nl-NL" dirty="0">
                <a:latin typeface="Avenir Book" panose="02000503020000020003" pitchFamily="2" charset="0"/>
              </a:rPr>
              <a:t>Handig en leuk! 😃</a:t>
            </a:r>
          </a:p>
        </p:txBody>
      </p:sp>
      <p:pic>
        <p:nvPicPr>
          <p:cNvPr id="5" name="Afbeelding 4">
            <a:extLst>
              <a:ext uri="{FF2B5EF4-FFF2-40B4-BE49-F238E27FC236}">
                <a16:creationId xmlns:a16="http://schemas.microsoft.com/office/drawing/2014/main" id="{D68887AA-3427-6E41-2A46-00F4739A5828}"/>
              </a:ext>
            </a:extLst>
          </p:cNvPr>
          <p:cNvPicPr>
            <a:picLocks noChangeAspect="1"/>
          </p:cNvPicPr>
          <p:nvPr/>
        </p:nvPicPr>
        <p:blipFill>
          <a:blip r:embed="rId3"/>
          <a:stretch>
            <a:fillRect/>
          </a:stretch>
        </p:blipFill>
        <p:spPr>
          <a:xfrm>
            <a:off x="8198590" y="1958217"/>
            <a:ext cx="3229001" cy="3823576"/>
          </a:xfrm>
          <a:prstGeom prst="rect">
            <a:avLst/>
          </a:prstGeom>
        </p:spPr>
      </p:pic>
    </p:spTree>
    <p:extLst>
      <p:ext uri="{BB962C8B-B14F-4D97-AF65-F5344CB8AC3E}">
        <p14:creationId xmlns:p14="http://schemas.microsoft.com/office/powerpoint/2010/main" val="325180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err="1"/>
              <a:t>Snelteksten</a:t>
            </a:r>
            <a:r>
              <a:rPr lang="nl-NL" dirty="0"/>
              <a:t> in Word</a:t>
            </a:r>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5746224" y="954895"/>
            <a:ext cx="6248552" cy="5625199"/>
          </a:xfrm>
        </p:spPr>
        <p:txBody>
          <a:bodyPr>
            <a:noAutofit/>
          </a:bodyPr>
          <a:lstStyle/>
          <a:p>
            <a:pPr marL="0" indent="0">
              <a:lnSpc>
                <a:spcPct val="107000"/>
              </a:lnSpc>
              <a:spcAft>
                <a:spcPts val="800"/>
              </a:spcAft>
              <a:buNone/>
            </a:pPr>
            <a:r>
              <a:rPr lang="nl-NL" sz="2400" dirty="0"/>
              <a:t>Gebruik je regelmatig dezelfde tekst? Of heb je moeite met het onthouden van de volgorde van de notulen? </a:t>
            </a:r>
            <a:br>
              <a:rPr lang="nl-NL" sz="2400" dirty="0"/>
            </a:br>
            <a:r>
              <a:rPr lang="nl-NL" sz="2400" dirty="0"/>
              <a:t>Maak dan een </a:t>
            </a:r>
            <a:r>
              <a:rPr lang="nl-NL" sz="2400" dirty="0" err="1"/>
              <a:t>sneltekst</a:t>
            </a:r>
            <a:r>
              <a:rPr lang="nl-NL" sz="2400" dirty="0"/>
              <a:t> aan in Word:</a:t>
            </a:r>
          </a:p>
          <a:p>
            <a:pPr>
              <a:lnSpc>
                <a:spcPct val="107000"/>
              </a:lnSpc>
              <a:spcAft>
                <a:spcPts val="800"/>
              </a:spcAft>
            </a:pPr>
            <a:r>
              <a:rPr lang="nl-NL" sz="2400" dirty="0"/>
              <a:t>Typ de gewenste tekst en selecteer deze</a:t>
            </a:r>
          </a:p>
          <a:p>
            <a:pPr>
              <a:lnSpc>
                <a:spcPct val="107000"/>
              </a:lnSpc>
              <a:spcAft>
                <a:spcPts val="800"/>
              </a:spcAft>
            </a:pPr>
            <a:r>
              <a:rPr lang="nl-NL" sz="2400" dirty="0"/>
              <a:t>Klik op ’invoegen’ en ‘</a:t>
            </a:r>
            <a:r>
              <a:rPr lang="nl-NL" sz="2400" dirty="0" err="1"/>
              <a:t>snelonderdelen</a:t>
            </a:r>
            <a:r>
              <a:rPr lang="nl-NL" sz="2400" dirty="0"/>
              <a:t>’</a:t>
            </a:r>
          </a:p>
          <a:p>
            <a:pPr>
              <a:lnSpc>
                <a:spcPct val="107000"/>
              </a:lnSpc>
              <a:spcAft>
                <a:spcPts val="800"/>
              </a:spcAft>
            </a:pPr>
            <a:r>
              <a:rPr lang="nl-NL" sz="2400" dirty="0"/>
              <a:t>Klik op ‘autotekst’</a:t>
            </a:r>
          </a:p>
          <a:p>
            <a:pPr>
              <a:lnSpc>
                <a:spcPct val="107000"/>
              </a:lnSpc>
              <a:spcAft>
                <a:spcPts val="800"/>
              </a:spcAft>
            </a:pPr>
            <a:r>
              <a:rPr lang="nl-NL" sz="2400" dirty="0"/>
              <a:t>Selectie opslaan als autotekst</a:t>
            </a:r>
          </a:p>
          <a:p>
            <a:pPr marL="0" indent="0">
              <a:lnSpc>
                <a:spcPct val="107000"/>
              </a:lnSpc>
              <a:spcAft>
                <a:spcPts val="800"/>
              </a:spcAft>
              <a:buNone/>
            </a:pPr>
            <a:r>
              <a:rPr lang="nl-NL" sz="2400" dirty="0"/>
              <a:t>Hierna kun je in Word bijv. ‘notulen’ typen en vervolgens op Enter drukken et voilà! Alle kopjes staan voor je klaar.</a:t>
            </a:r>
          </a:p>
          <a:p>
            <a:pPr>
              <a:lnSpc>
                <a:spcPct val="107000"/>
              </a:lnSpc>
              <a:spcAft>
                <a:spcPts val="800"/>
              </a:spcAft>
            </a:pPr>
            <a:endParaRPr lang="nl-NL" sz="2400" dirty="0">
              <a:latin typeface="Avenir Book" panose="02000503020000020003" pitchFamily="2" charset="0"/>
            </a:endParaRPr>
          </a:p>
        </p:txBody>
      </p:sp>
      <p:sp>
        <p:nvSpPr>
          <p:cNvPr id="2" name="Tekstvak 1">
            <a:extLst>
              <a:ext uri="{FF2B5EF4-FFF2-40B4-BE49-F238E27FC236}">
                <a16:creationId xmlns:a16="http://schemas.microsoft.com/office/drawing/2014/main" id="{952D70AA-9C1E-3662-6B74-DCC2F0E6D784}"/>
              </a:ext>
            </a:extLst>
          </p:cNvPr>
          <p:cNvSpPr txBox="1"/>
          <p:nvPr/>
        </p:nvSpPr>
        <p:spPr>
          <a:xfrm>
            <a:off x="10839694" y="6411108"/>
            <a:ext cx="1257524" cy="369332"/>
          </a:xfrm>
          <a:prstGeom prst="rect">
            <a:avLst/>
          </a:prstGeom>
          <a:noFill/>
        </p:spPr>
        <p:txBody>
          <a:bodyPr wrap="none" rtlCol="0">
            <a:spAutoFit/>
          </a:bodyPr>
          <a:lstStyle/>
          <a:p>
            <a:r>
              <a:rPr lang="nl-NL" dirty="0"/>
              <a:t>Bron: ROER</a:t>
            </a:r>
          </a:p>
        </p:txBody>
      </p:sp>
      <p:pic>
        <p:nvPicPr>
          <p:cNvPr id="9" name="Afbeelding 8">
            <a:extLst>
              <a:ext uri="{FF2B5EF4-FFF2-40B4-BE49-F238E27FC236}">
                <a16:creationId xmlns:a16="http://schemas.microsoft.com/office/drawing/2014/main" id="{39142F69-13E0-6AB5-624E-AF3064FE8FEE}"/>
              </a:ext>
            </a:extLst>
          </p:cNvPr>
          <p:cNvPicPr>
            <a:picLocks noChangeAspect="1"/>
          </p:cNvPicPr>
          <p:nvPr/>
        </p:nvPicPr>
        <p:blipFill rotWithShape="1">
          <a:blip r:embed="rId3"/>
          <a:srcRect l="1328" t="3763" r="10867"/>
          <a:stretch/>
        </p:blipFill>
        <p:spPr>
          <a:xfrm>
            <a:off x="77184" y="2165131"/>
            <a:ext cx="5190717" cy="2827284"/>
          </a:xfrm>
          <a:prstGeom prst="rect">
            <a:avLst/>
          </a:prstGeom>
        </p:spPr>
      </p:pic>
    </p:spTree>
    <p:extLst>
      <p:ext uri="{BB962C8B-B14F-4D97-AF65-F5344CB8AC3E}">
        <p14:creationId xmlns:p14="http://schemas.microsoft.com/office/powerpoint/2010/main" val="12583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Opmerkingen toevoegen </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825624"/>
            <a:ext cx="5096435" cy="4554212"/>
          </a:xfrm>
        </p:spPr>
        <p:txBody>
          <a:bodyPr>
            <a:normAutofit/>
          </a:bodyPr>
          <a:lstStyle/>
          <a:p>
            <a:pPr marL="0" indent="0">
              <a:buNone/>
            </a:pPr>
            <a:r>
              <a:rPr lang="nl-NL" dirty="0">
                <a:effectLst/>
                <a:latin typeface="Avenir Book" panose="02000503020000020003" pitchFamily="2" charset="0"/>
              </a:rPr>
              <a:t>Onder het tabblad controleren, vind je de functie ‘nieuwe opmerking’ </a:t>
            </a:r>
          </a:p>
          <a:p>
            <a:pPr marL="0" indent="0">
              <a:buNone/>
            </a:pPr>
            <a:r>
              <a:rPr lang="nl-NL" dirty="0">
                <a:latin typeface="Avenir Book" panose="02000503020000020003" pitchFamily="2" charset="0"/>
              </a:rPr>
              <a:t>Hiermee kan je een opmerking toevoegen aan het bestand wat een collega heeft gemaakt. </a:t>
            </a:r>
            <a:endParaRPr lang="nl-NL" dirty="0"/>
          </a:p>
          <a:p>
            <a:pPr marL="0" indent="0">
              <a:buNone/>
            </a:pPr>
            <a:br>
              <a:rPr lang="nl-NL" dirty="0">
                <a:latin typeface="Avenir Book" panose="02000503020000020003" pitchFamily="2" charset="0"/>
              </a:rPr>
            </a:br>
            <a:endParaRPr lang="nl-NL" dirty="0">
              <a:latin typeface="Avenir Book" panose="02000503020000020003" pitchFamily="2" charset="0"/>
            </a:endParaRPr>
          </a:p>
        </p:txBody>
      </p:sp>
      <p:pic>
        <p:nvPicPr>
          <p:cNvPr id="4" name="Afbeelding 3">
            <a:extLst>
              <a:ext uri="{FF2B5EF4-FFF2-40B4-BE49-F238E27FC236}">
                <a16:creationId xmlns:a16="http://schemas.microsoft.com/office/drawing/2014/main" id="{6C605F48-B86F-4BEB-8BB0-FD1E8DB80F45}"/>
              </a:ext>
            </a:extLst>
          </p:cNvPr>
          <p:cNvPicPr>
            <a:picLocks noChangeAspect="1"/>
          </p:cNvPicPr>
          <p:nvPr/>
        </p:nvPicPr>
        <p:blipFill>
          <a:blip r:embed="rId3"/>
          <a:stretch>
            <a:fillRect/>
          </a:stretch>
        </p:blipFill>
        <p:spPr>
          <a:xfrm>
            <a:off x="6498185" y="1825624"/>
            <a:ext cx="5438951" cy="2585011"/>
          </a:xfrm>
          <a:prstGeom prst="rect">
            <a:avLst/>
          </a:prstGeom>
        </p:spPr>
      </p:pic>
    </p:spTree>
    <p:extLst>
      <p:ext uri="{BB962C8B-B14F-4D97-AF65-F5344CB8AC3E}">
        <p14:creationId xmlns:p14="http://schemas.microsoft.com/office/powerpoint/2010/main" val="185558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Wijzigingen bijhouden</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74612"/>
            <a:ext cx="5096435" cy="4554212"/>
          </a:xfrm>
        </p:spPr>
        <p:txBody>
          <a:bodyPr>
            <a:normAutofit fontScale="92500" lnSpcReduction="10000"/>
          </a:bodyPr>
          <a:lstStyle/>
          <a:p>
            <a:pPr marL="0" indent="0">
              <a:buNone/>
            </a:pPr>
            <a:r>
              <a:rPr lang="nl-NL" dirty="0">
                <a:effectLst/>
                <a:latin typeface="Avenir Book" panose="02000503020000020003" pitchFamily="2" charset="0"/>
              </a:rPr>
              <a:t>Onder het tabblad controleren, vind je ook de functie ‘wijzigingen bijhouden’ </a:t>
            </a:r>
          </a:p>
          <a:p>
            <a:pPr marL="0" indent="0">
              <a:buNone/>
            </a:pPr>
            <a:r>
              <a:rPr lang="nl-NL" dirty="0">
                <a:latin typeface="Avenir Book" panose="02000503020000020003" pitchFamily="2" charset="0"/>
              </a:rPr>
              <a:t>Hiermee zijn alle wijzigingen in het document zichtbaar voor de ander </a:t>
            </a:r>
          </a:p>
          <a:p>
            <a:pPr marL="0" indent="0">
              <a:buNone/>
            </a:pPr>
            <a:endParaRPr lang="nl-NL" dirty="0">
              <a:latin typeface="Avenir Book" panose="02000503020000020003" pitchFamily="2" charset="0"/>
            </a:endParaRPr>
          </a:p>
          <a:p>
            <a:pPr marL="0" indent="0">
              <a:buNone/>
            </a:pPr>
            <a:r>
              <a:rPr lang="nl-NL" dirty="0">
                <a:latin typeface="Avenir Book" panose="02000503020000020003" pitchFamily="2" charset="0"/>
              </a:rPr>
              <a:t>Met ‘accepteren’ of ‘weigeren’ kun je de tekst zo samen optimaliseren.</a:t>
            </a:r>
          </a:p>
          <a:p>
            <a:pPr marL="0" indent="0">
              <a:buNone/>
            </a:pPr>
            <a:endParaRPr lang="nl-NL" dirty="0"/>
          </a:p>
          <a:p>
            <a:pPr marL="0" indent="0">
              <a:buNone/>
            </a:pPr>
            <a:r>
              <a:rPr lang="nl-NL" dirty="0"/>
              <a:t>Nooit meer tekst rood arceren en daarna nog lange tijd nodig om alle aanpassingen te verwerken! </a:t>
            </a:r>
            <a:endParaRPr lang="nl-NL" dirty="0">
              <a:latin typeface="Avenir Book" panose="02000503020000020003" pitchFamily="2" charset="0"/>
            </a:endParaRPr>
          </a:p>
        </p:txBody>
      </p:sp>
      <p:pic>
        <p:nvPicPr>
          <p:cNvPr id="5" name="Afbeelding 4">
            <a:extLst>
              <a:ext uri="{FF2B5EF4-FFF2-40B4-BE49-F238E27FC236}">
                <a16:creationId xmlns:a16="http://schemas.microsoft.com/office/drawing/2014/main" id="{D104CE89-4E0C-4D8B-B4D4-98EFD7BB2C69}"/>
              </a:ext>
            </a:extLst>
          </p:cNvPr>
          <p:cNvPicPr>
            <a:picLocks noChangeAspect="1"/>
          </p:cNvPicPr>
          <p:nvPr/>
        </p:nvPicPr>
        <p:blipFill>
          <a:blip r:embed="rId3"/>
          <a:stretch>
            <a:fillRect/>
          </a:stretch>
        </p:blipFill>
        <p:spPr>
          <a:xfrm>
            <a:off x="6257367" y="1537082"/>
            <a:ext cx="5350033" cy="3301221"/>
          </a:xfrm>
          <a:prstGeom prst="rect">
            <a:avLst/>
          </a:prstGeom>
        </p:spPr>
      </p:pic>
    </p:spTree>
    <p:extLst>
      <p:ext uri="{BB962C8B-B14F-4D97-AF65-F5344CB8AC3E}">
        <p14:creationId xmlns:p14="http://schemas.microsoft.com/office/powerpoint/2010/main" val="313983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a:xfrm>
            <a:off x="838200" y="182562"/>
            <a:ext cx="10863470" cy="589032"/>
          </a:xfrm>
        </p:spPr>
        <p:txBody>
          <a:bodyPr/>
          <a:lstStyle/>
          <a:p>
            <a:r>
              <a:rPr lang="nl-NL" dirty="0">
                <a:effectLst/>
              </a:rPr>
              <a:t>Wijzigingen bijhouden</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74612"/>
            <a:ext cx="5096435" cy="4554212"/>
          </a:xfrm>
        </p:spPr>
        <p:txBody>
          <a:bodyPr>
            <a:normAutofit/>
          </a:bodyPr>
          <a:lstStyle/>
          <a:p>
            <a:pPr marL="0" indent="0">
              <a:buNone/>
            </a:pPr>
            <a:r>
              <a:rPr lang="nl-NL" dirty="0">
                <a:effectLst/>
                <a:latin typeface="Avenir Book" panose="02000503020000020003" pitchFamily="2" charset="0"/>
              </a:rPr>
              <a:t>Werken jullie in de praktijk al met deze functies? </a:t>
            </a:r>
          </a:p>
          <a:p>
            <a:pPr marL="0" indent="0">
              <a:buNone/>
            </a:pPr>
            <a:r>
              <a:rPr lang="nl-NL" dirty="0">
                <a:latin typeface="Avenir Book" panose="02000503020000020003" pitchFamily="2" charset="0"/>
              </a:rPr>
              <a:t>Bespreek ze anders in het werkoverleg en bepaal waarvoor je ‘opmerkingen’ gebruikt en waarvoor ‘wijzigingen bijhouden’</a:t>
            </a:r>
          </a:p>
          <a:p>
            <a:pPr marL="0" indent="0">
              <a:buNone/>
            </a:pPr>
            <a:r>
              <a:rPr lang="nl-NL" dirty="0">
                <a:latin typeface="Avenir Book" panose="02000503020000020003" pitchFamily="2" charset="0"/>
              </a:rPr>
              <a:t>(spelfouten altijd via wijzigingen bijhouden)</a:t>
            </a:r>
          </a:p>
          <a:p>
            <a:pPr marL="0" indent="0">
              <a:buNone/>
            </a:pPr>
            <a:r>
              <a:rPr lang="nl-NL" dirty="0">
                <a:latin typeface="Avenir Book" panose="02000503020000020003" pitchFamily="2" charset="0"/>
              </a:rPr>
              <a:t>En zorg voor een goede digitale samenwerking!</a:t>
            </a:r>
          </a:p>
        </p:txBody>
      </p:sp>
      <p:pic>
        <p:nvPicPr>
          <p:cNvPr id="4" name="Afbeelding 3">
            <a:extLst>
              <a:ext uri="{FF2B5EF4-FFF2-40B4-BE49-F238E27FC236}">
                <a16:creationId xmlns:a16="http://schemas.microsoft.com/office/drawing/2014/main" id="{C2AF768E-96DB-4A1C-B015-1C74CEFC49BE}"/>
              </a:ext>
            </a:extLst>
          </p:cNvPr>
          <p:cNvPicPr>
            <a:picLocks noChangeAspect="1"/>
          </p:cNvPicPr>
          <p:nvPr/>
        </p:nvPicPr>
        <p:blipFill>
          <a:blip r:embed="rId3"/>
          <a:stretch>
            <a:fillRect/>
          </a:stretch>
        </p:blipFill>
        <p:spPr>
          <a:xfrm>
            <a:off x="5934635" y="1218038"/>
            <a:ext cx="5962756" cy="3551185"/>
          </a:xfrm>
          <a:prstGeom prst="rect">
            <a:avLst/>
          </a:prstGeom>
        </p:spPr>
      </p:pic>
      <p:pic>
        <p:nvPicPr>
          <p:cNvPr id="8" name="Afbeelding 7">
            <a:hlinkClick r:id="rId4" action="ppaction://hlinkfile"/>
            <a:extLst>
              <a:ext uri="{FF2B5EF4-FFF2-40B4-BE49-F238E27FC236}">
                <a16:creationId xmlns:a16="http://schemas.microsoft.com/office/drawing/2014/main" id="{BCEC1D63-6436-47F9-A9AE-97AEF0DC07BB}"/>
              </a:ext>
            </a:extLst>
          </p:cNvPr>
          <p:cNvPicPr>
            <a:picLocks noChangeAspect="1"/>
          </p:cNvPicPr>
          <p:nvPr/>
        </p:nvPicPr>
        <p:blipFill>
          <a:blip r:embed="rId5"/>
          <a:stretch>
            <a:fillRect/>
          </a:stretch>
        </p:blipFill>
        <p:spPr>
          <a:xfrm>
            <a:off x="10205231" y="4832337"/>
            <a:ext cx="1296487" cy="1296487"/>
          </a:xfrm>
          <a:prstGeom prst="rect">
            <a:avLst/>
          </a:prstGeom>
        </p:spPr>
      </p:pic>
    </p:spTree>
    <p:extLst>
      <p:ext uri="{BB962C8B-B14F-4D97-AF65-F5344CB8AC3E}">
        <p14:creationId xmlns:p14="http://schemas.microsoft.com/office/powerpoint/2010/main" val="420889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Lint vastzetten of losmaken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32965"/>
            <a:ext cx="9856693" cy="1801906"/>
          </a:xfrm>
        </p:spPr>
        <p:txBody>
          <a:bodyPr>
            <a:normAutofit fontScale="92500" lnSpcReduction="20000"/>
          </a:bodyPr>
          <a:lstStyle/>
          <a:p>
            <a:pPr marL="0" indent="0">
              <a:buNone/>
            </a:pPr>
            <a:r>
              <a:rPr lang="nl-NL" dirty="0"/>
              <a:t>Bovenin je Microsoft Word heb je het lint staan. Dit lint kan je inklappen, zodat je meer van je Word document ziet staan of je kan het lint uitklappen zodat je alle functionaliteiten in beeld hebt. Hieronder zie je een voorbeeld van allebei deze opties. </a:t>
            </a:r>
            <a:br>
              <a:rPr lang="nl-NL" dirty="0"/>
            </a:br>
            <a:r>
              <a:rPr lang="nl-NL" dirty="0"/>
              <a:t>Naar wens kan je deze dus steeds in- en uitklappen. Dit doe je door middel van de pijl rechts onderin het lint.</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B079E9C1-5774-4818-8C1F-D292E09F1961}"/>
              </a:ext>
            </a:extLst>
          </p:cNvPr>
          <p:cNvPicPr>
            <a:picLocks noChangeAspect="1"/>
          </p:cNvPicPr>
          <p:nvPr/>
        </p:nvPicPr>
        <p:blipFill>
          <a:blip r:embed="rId3"/>
          <a:stretch>
            <a:fillRect/>
          </a:stretch>
        </p:blipFill>
        <p:spPr>
          <a:xfrm>
            <a:off x="1647559" y="3429000"/>
            <a:ext cx="7821116" cy="2610214"/>
          </a:xfrm>
          <a:prstGeom prst="rect">
            <a:avLst/>
          </a:prstGeom>
        </p:spPr>
      </p:pic>
    </p:spTree>
    <p:extLst>
      <p:ext uri="{BB962C8B-B14F-4D97-AF65-F5344CB8AC3E}">
        <p14:creationId xmlns:p14="http://schemas.microsoft.com/office/powerpoint/2010/main" val="21164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In- en uitzoomen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92500" lnSpcReduction="10000"/>
          </a:bodyPr>
          <a:lstStyle/>
          <a:p>
            <a:pPr marL="0" indent="0" algn="l">
              <a:buNone/>
            </a:pPr>
            <a:r>
              <a:rPr lang="nl-NL" dirty="0"/>
              <a:t>Je kunt heel gemakkelijk verder inzoomen op jouw Word pagina. Dit kan je op twee verschillende manieren doen. Enerzijds heb je helemaal rechts onderin je Word document een balk met – en + staan. Met het schuifje in het midden kan je in- en uitzoomen. Dit kan je ook doen door de </a:t>
            </a:r>
            <a:r>
              <a:rPr lang="nl-NL" dirty="0" err="1"/>
              <a:t>crtl</a:t>
            </a:r>
            <a:r>
              <a:rPr lang="nl-NL" dirty="0"/>
              <a:t> toets in te drukken op je toetsenbord en te scrollen met je muis.</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83C51AC6-97AA-4991-AE66-27FAFF7A7477}"/>
              </a:ext>
            </a:extLst>
          </p:cNvPr>
          <p:cNvPicPr>
            <a:picLocks noChangeAspect="1"/>
          </p:cNvPicPr>
          <p:nvPr/>
        </p:nvPicPr>
        <p:blipFill>
          <a:blip r:embed="rId3"/>
          <a:stretch>
            <a:fillRect/>
          </a:stretch>
        </p:blipFill>
        <p:spPr>
          <a:xfrm>
            <a:off x="6368596" y="1628524"/>
            <a:ext cx="3829584" cy="1800476"/>
          </a:xfrm>
          <a:prstGeom prst="rect">
            <a:avLst/>
          </a:prstGeom>
        </p:spPr>
      </p:pic>
      <p:pic>
        <p:nvPicPr>
          <p:cNvPr id="9" name="Afbeelding 8">
            <a:hlinkClick r:id="rId4" action="ppaction://hlinkfile"/>
            <a:extLst>
              <a:ext uri="{FF2B5EF4-FFF2-40B4-BE49-F238E27FC236}">
                <a16:creationId xmlns:a16="http://schemas.microsoft.com/office/drawing/2014/main" id="{71EAB7D8-3B26-4131-8072-F2C9FBBAA9C2}"/>
              </a:ext>
            </a:extLst>
          </p:cNvPr>
          <p:cNvPicPr>
            <a:picLocks noChangeAspect="1"/>
          </p:cNvPicPr>
          <p:nvPr/>
        </p:nvPicPr>
        <p:blipFill>
          <a:blip r:embed="rId5"/>
          <a:stretch>
            <a:fillRect/>
          </a:stretch>
        </p:blipFill>
        <p:spPr>
          <a:xfrm rot="776416">
            <a:off x="9425562" y="3429000"/>
            <a:ext cx="2097026" cy="2097026"/>
          </a:xfrm>
          <a:prstGeom prst="rect">
            <a:avLst/>
          </a:prstGeom>
        </p:spPr>
      </p:pic>
    </p:spTree>
    <p:extLst>
      <p:ext uri="{BB962C8B-B14F-4D97-AF65-F5344CB8AC3E}">
        <p14:creationId xmlns:p14="http://schemas.microsoft.com/office/powerpoint/2010/main" val="36399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Hyperlink toevoegen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77500" lnSpcReduction="20000"/>
          </a:bodyPr>
          <a:lstStyle/>
          <a:p>
            <a:pPr marL="0" indent="0" algn="l">
              <a:buNone/>
            </a:pPr>
            <a:r>
              <a:rPr lang="nl-NL" dirty="0"/>
              <a:t>Een hele URL in je bestand zetten ziet er hoogstwaarschijnlijk niet erg mooi uit. Hierom kan je een URL, ook wel een hyperlink genoemd, verwerken in een stuk tekst of afbeelding. Dit kan je doen door een stuk tekst of een afbeelding te selecteren en vervolgens een keer op je rechter muisknop klikken. Je kunt vervolgens hier kiezen voor ‘Koppeling’. Je kunt vervolgens direct jouw URL plakken en op ‘OK’ klikken. De URL is nu ingevoegd. Het toevoegen van een URL aan tekst of een afbeelding kan ook sneller. Hiervoor selecteer je de tekst of afbeelding en gebruik je de sneltoets ctrl + K.</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9" name="Afbeelding 8">
            <a:extLst>
              <a:ext uri="{FF2B5EF4-FFF2-40B4-BE49-F238E27FC236}">
                <a16:creationId xmlns:a16="http://schemas.microsoft.com/office/drawing/2014/main" id="{55D3D06C-5F58-480A-A76E-426AD9870668}"/>
              </a:ext>
            </a:extLst>
          </p:cNvPr>
          <p:cNvPicPr>
            <a:picLocks noChangeAspect="1"/>
          </p:cNvPicPr>
          <p:nvPr/>
        </p:nvPicPr>
        <p:blipFill>
          <a:blip r:embed="rId3"/>
          <a:stretch>
            <a:fillRect/>
          </a:stretch>
        </p:blipFill>
        <p:spPr>
          <a:xfrm>
            <a:off x="5282743" y="1322828"/>
            <a:ext cx="3867690" cy="4391638"/>
          </a:xfrm>
          <a:prstGeom prst="rect">
            <a:avLst/>
          </a:prstGeom>
        </p:spPr>
      </p:pic>
      <p:pic>
        <p:nvPicPr>
          <p:cNvPr id="5" name="Afbeelding 4">
            <a:hlinkClick r:id="rId4" action="ppaction://hlinkfile"/>
            <a:extLst>
              <a:ext uri="{FF2B5EF4-FFF2-40B4-BE49-F238E27FC236}">
                <a16:creationId xmlns:a16="http://schemas.microsoft.com/office/drawing/2014/main" id="{F2DF218E-785F-45BD-B8A9-4E14F985FA67}"/>
              </a:ext>
            </a:extLst>
          </p:cNvPr>
          <p:cNvPicPr>
            <a:picLocks noChangeAspect="1"/>
          </p:cNvPicPr>
          <p:nvPr/>
        </p:nvPicPr>
        <p:blipFill>
          <a:blip r:embed="rId5"/>
          <a:stretch>
            <a:fillRect/>
          </a:stretch>
        </p:blipFill>
        <p:spPr>
          <a:xfrm rot="1107889">
            <a:off x="9511562" y="3879761"/>
            <a:ext cx="2027979" cy="2027979"/>
          </a:xfrm>
          <a:prstGeom prst="rect">
            <a:avLst/>
          </a:prstGeom>
        </p:spPr>
      </p:pic>
    </p:spTree>
    <p:extLst>
      <p:ext uri="{BB962C8B-B14F-4D97-AF65-F5344CB8AC3E}">
        <p14:creationId xmlns:p14="http://schemas.microsoft.com/office/powerpoint/2010/main" val="1695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Vervangen van een woord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548999" y="2378241"/>
            <a:ext cx="4352364" cy="3756212"/>
          </a:xfrm>
        </p:spPr>
        <p:txBody>
          <a:bodyPr>
            <a:normAutofit fontScale="85000" lnSpcReduction="10000"/>
          </a:bodyPr>
          <a:lstStyle/>
          <a:p>
            <a:pPr marL="0" indent="0" algn="l">
              <a:buNone/>
            </a:pPr>
            <a:r>
              <a:rPr lang="nl-NL" dirty="0"/>
              <a:t>Vervangen is een handige functie als je een foutje hebt gemaakt, of een bestaand bestand snel wil aanpassen. Je klikt rechts in het lint op ‘vervangen’ en geeft het woord in wat niet goed getypt is. </a:t>
            </a:r>
          </a:p>
          <a:p>
            <a:pPr marL="0" indent="0" algn="l">
              <a:buNone/>
            </a:pPr>
            <a:r>
              <a:rPr lang="nl-NL" dirty="0"/>
              <a:t>Bij ‘vervangen door’ typ je het goede woord. </a:t>
            </a:r>
          </a:p>
          <a:p>
            <a:pPr marL="0" indent="0" algn="l">
              <a:buNone/>
            </a:pPr>
            <a:r>
              <a:rPr lang="nl-NL" dirty="0"/>
              <a:t>Je kan de volgende woorden zoeken, of alles ineens vervangen.  </a:t>
            </a:r>
          </a:p>
          <a:p>
            <a:pPr marL="0" indent="0" algn="l">
              <a:buNone/>
            </a:pPr>
            <a:endParaRPr lang="nl-NL" dirty="0"/>
          </a:p>
          <a:p>
            <a:pPr marL="0" indent="0" algn="l">
              <a:buNone/>
            </a:pPr>
            <a:endParaRPr lang="nl-NL" dirty="0"/>
          </a:p>
        </p:txBody>
      </p:sp>
      <p:pic>
        <p:nvPicPr>
          <p:cNvPr id="8" name="Afbeelding 7">
            <a:extLst>
              <a:ext uri="{FF2B5EF4-FFF2-40B4-BE49-F238E27FC236}">
                <a16:creationId xmlns:a16="http://schemas.microsoft.com/office/drawing/2014/main" id="{C1C95E00-F65F-4324-BCA7-B478E0405470}"/>
              </a:ext>
            </a:extLst>
          </p:cNvPr>
          <p:cNvPicPr>
            <a:picLocks noChangeAspect="1"/>
          </p:cNvPicPr>
          <p:nvPr/>
        </p:nvPicPr>
        <p:blipFill>
          <a:blip r:embed="rId3"/>
          <a:stretch>
            <a:fillRect/>
          </a:stretch>
        </p:blipFill>
        <p:spPr>
          <a:xfrm>
            <a:off x="418108" y="2457626"/>
            <a:ext cx="5224895" cy="3223358"/>
          </a:xfrm>
          <a:prstGeom prst="rect">
            <a:avLst/>
          </a:prstGeom>
        </p:spPr>
      </p:pic>
      <p:pic>
        <p:nvPicPr>
          <p:cNvPr id="11" name="Afbeelding 10">
            <a:extLst>
              <a:ext uri="{FF2B5EF4-FFF2-40B4-BE49-F238E27FC236}">
                <a16:creationId xmlns:a16="http://schemas.microsoft.com/office/drawing/2014/main" id="{37F152C0-33E0-476D-8428-7D3E2D9A84DB}"/>
              </a:ext>
            </a:extLst>
          </p:cNvPr>
          <p:cNvPicPr>
            <a:picLocks noChangeAspect="1"/>
          </p:cNvPicPr>
          <p:nvPr/>
        </p:nvPicPr>
        <p:blipFill>
          <a:blip r:embed="rId4"/>
          <a:stretch>
            <a:fillRect/>
          </a:stretch>
        </p:blipFill>
        <p:spPr>
          <a:xfrm>
            <a:off x="510988" y="1062450"/>
            <a:ext cx="7530353" cy="1024935"/>
          </a:xfrm>
          <a:prstGeom prst="rect">
            <a:avLst/>
          </a:prstGeom>
        </p:spPr>
      </p:pic>
      <p:pic>
        <p:nvPicPr>
          <p:cNvPr id="4" name="Afbeelding 3">
            <a:hlinkClick r:id="rId5" action="ppaction://hlinkfile"/>
            <a:extLst>
              <a:ext uri="{FF2B5EF4-FFF2-40B4-BE49-F238E27FC236}">
                <a16:creationId xmlns:a16="http://schemas.microsoft.com/office/drawing/2014/main" id="{B6A27119-2B9E-42EE-B7F1-4B2F4C00E983}"/>
              </a:ext>
            </a:extLst>
          </p:cNvPr>
          <p:cNvPicPr>
            <a:picLocks noChangeAspect="1"/>
          </p:cNvPicPr>
          <p:nvPr/>
        </p:nvPicPr>
        <p:blipFill>
          <a:blip r:embed="rId6"/>
          <a:stretch>
            <a:fillRect/>
          </a:stretch>
        </p:blipFill>
        <p:spPr>
          <a:xfrm>
            <a:off x="10064029" y="4558858"/>
            <a:ext cx="1743330" cy="1743330"/>
          </a:xfrm>
          <a:prstGeom prst="rect">
            <a:avLst/>
          </a:prstGeom>
        </p:spPr>
      </p:pic>
    </p:spTree>
    <p:extLst>
      <p:ext uri="{BB962C8B-B14F-4D97-AF65-F5344CB8AC3E}">
        <p14:creationId xmlns:p14="http://schemas.microsoft.com/office/powerpoint/2010/main" val="38604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Tabel invoegen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70000" lnSpcReduction="20000"/>
          </a:bodyPr>
          <a:lstStyle/>
          <a:p>
            <a:pPr marL="0" indent="0" algn="l">
              <a:buNone/>
            </a:pPr>
            <a:r>
              <a:rPr lang="nl-NL" dirty="0"/>
              <a:t>Een tabel is in veel situaties een handige functionaliteit. Na het aanmaken van een tabel kan je de lijnen onzichtbaar maken, waardoor je document en de tekst daarin heel strak worden weergeven. Een tabel invoegen doe je in het onderdeel ‘Invoegen’. Hier vind je de optie voor ‘Tabel invoegen’. </a:t>
            </a:r>
            <a:br>
              <a:rPr lang="nl-NL" dirty="0"/>
            </a:br>
            <a:br>
              <a:rPr lang="nl-NL" dirty="0"/>
            </a:br>
            <a:r>
              <a:rPr lang="nl-NL" dirty="0"/>
              <a:t>Je kunt hierbij alvast gaan aangeven hoeveel rijen en kolommen je nodig hebt. Naderhand kan je dit altijd nog wijzigen, dus een inschatting van wat je nodig hebt is hier prima.</a:t>
            </a:r>
          </a:p>
          <a:p>
            <a:pPr marL="0" indent="0" algn="l">
              <a:buNone/>
            </a:pPr>
            <a:r>
              <a:rPr lang="nl-NL" dirty="0"/>
              <a:t>Nadat je jouw tabel hebt toegevoegd kan je deze voorzien van opmaak. Zo kan je achtergrondkleuren toepassen en de lijnen voorzien van een andere kleur.</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7" name="Afbeelding 6">
            <a:extLst>
              <a:ext uri="{FF2B5EF4-FFF2-40B4-BE49-F238E27FC236}">
                <a16:creationId xmlns:a16="http://schemas.microsoft.com/office/drawing/2014/main" id="{A5BC2144-6044-4AB0-B361-1EB16D6232B1}"/>
              </a:ext>
            </a:extLst>
          </p:cNvPr>
          <p:cNvPicPr>
            <a:picLocks noChangeAspect="1"/>
          </p:cNvPicPr>
          <p:nvPr/>
        </p:nvPicPr>
        <p:blipFill>
          <a:blip r:embed="rId3"/>
          <a:stretch>
            <a:fillRect/>
          </a:stretch>
        </p:blipFill>
        <p:spPr>
          <a:xfrm>
            <a:off x="6096001" y="1303776"/>
            <a:ext cx="3200400" cy="3989774"/>
          </a:xfrm>
          <a:prstGeom prst="rect">
            <a:avLst/>
          </a:prstGeom>
        </p:spPr>
      </p:pic>
    </p:spTree>
    <p:extLst>
      <p:ext uri="{BB962C8B-B14F-4D97-AF65-F5344CB8AC3E}">
        <p14:creationId xmlns:p14="http://schemas.microsoft.com/office/powerpoint/2010/main" val="617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Opslaan als PDF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fontScale="70000" lnSpcReduction="20000"/>
          </a:bodyPr>
          <a:lstStyle/>
          <a:p>
            <a:pPr marL="0" indent="0" algn="l">
              <a:buNone/>
            </a:pPr>
            <a:r>
              <a:rPr lang="nl-NL" dirty="0"/>
              <a:t>Een Word-document opslaan als PDF is een bekende en veelvoorkomende wens. Hierdoor kan de ontvanger van het document namelijk niets meer wijzigen en enkel lezen (en eventueel ondertekenen!). </a:t>
            </a:r>
          </a:p>
          <a:p>
            <a:pPr marL="0" indent="0" algn="l">
              <a:buNone/>
            </a:pPr>
            <a:r>
              <a:rPr lang="nl-NL" dirty="0"/>
              <a:t>Het opslaan als PDF kan zeer gemakkelijk en zeer snel. Allereerst moet je natuurlijk een Word-document hebben. Deze open je en vervolgens klik je links bovenin je document op ‘Bestand’. Vervolgens kies je voor ‘Kopie opslaan’ (als je het document op OneDrive hebt staan) of ‘Opslaan als’ (als je jouw document op je laptop hebt staan). </a:t>
            </a:r>
            <a:br>
              <a:rPr lang="nl-NL" dirty="0"/>
            </a:br>
            <a:r>
              <a:rPr lang="nl-NL" dirty="0"/>
              <a:t>Dan kan je rechts boven in beeld enkel het type document gaan wijzigen en vervolgens klikken op ‘Opslaan’.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5" name="Afbeelding 4">
            <a:extLst>
              <a:ext uri="{FF2B5EF4-FFF2-40B4-BE49-F238E27FC236}">
                <a16:creationId xmlns:a16="http://schemas.microsoft.com/office/drawing/2014/main" id="{F2ADE154-8084-4A55-8CF9-6E1C578DE54F}"/>
              </a:ext>
            </a:extLst>
          </p:cNvPr>
          <p:cNvPicPr>
            <a:picLocks noChangeAspect="1"/>
          </p:cNvPicPr>
          <p:nvPr/>
        </p:nvPicPr>
        <p:blipFill>
          <a:blip r:embed="rId3"/>
          <a:stretch>
            <a:fillRect/>
          </a:stretch>
        </p:blipFill>
        <p:spPr>
          <a:xfrm>
            <a:off x="952934" y="1786136"/>
            <a:ext cx="3480044" cy="3610617"/>
          </a:xfrm>
          <a:prstGeom prst="rect">
            <a:avLst/>
          </a:prstGeom>
        </p:spPr>
      </p:pic>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6891">
            <a:off x="9437103" y="2927803"/>
            <a:ext cx="2502738" cy="2502738"/>
          </a:xfrm>
          <a:prstGeom prst="rect">
            <a:avLst/>
          </a:prstGeom>
        </p:spPr>
      </p:pic>
    </p:spTree>
    <p:extLst>
      <p:ext uri="{BB962C8B-B14F-4D97-AF65-F5344CB8AC3E}">
        <p14:creationId xmlns:p14="http://schemas.microsoft.com/office/powerpoint/2010/main" val="81115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Tekst selecteren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fontScale="62500" lnSpcReduction="20000"/>
          </a:bodyPr>
          <a:lstStyle/>
          <a:p>
            <a:pPr marL="0" indent="0" algn="l">
              <a:buNone/>
            </a:pPr>
            <a:r>
              <a:rPr lang="nl-NL" dirty="0"/>
              <a:t>Stukken tekst selecteren kennen we bijna allemaal al wel. Je klikt je linker muisknop in, houdt deze ingedrukt en schuift vervolgens over de pagina heen. Maar wist je ook dat er verschillende sneltoetsen zijn die jou kunnen helpen bij het selecteren? Een hele gemakkelijke is alle tekst in één keer selecteren. Hiervoor kan je de sneltoets ctrl + A gebruiken. Deze sneltoets werkt niet alleen in Word, maar overal! Probeer het maar eens uit!</a:t>
            </a:r>
          </a:p>
          <a:p>
            <a:pPr marL="0" indent="0" algn="l">
              <a:buNone/>
            </a:pPr>
            <a:r>
              <a:rPr lang="nl-NL" dirty="0"/>
              <a:t>Daarnaast kan je tijdens het selecteren een klein onderdeel gemist hebben. Dan moet je alles weer opnieuw proberen te selecteren! Of niet? Nee hoor! Gebruik de sneltoets shift + pijltjes om de laatste letters mee te selecteren. Wil je een heel woord nog extra selecteren, dan kan je ook gebruikmaken van de sneltoets shift + </a:t>
            </a:r>
            <a:r>
              <a:rPr lang="nl-NL" dirty="0" err="1"/>
              <a:t>crtl</a:t>
            </a:r>
            <a:r>
              <a:rPr lang="nl-NL" dirty="0"/>
              <a:t> + pijltjes. Daarmee wordt telkens een woord geselecteerd.</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sp>
        <p:nvSpPr>
          <p:cNvPr id="5" name="Rechthoek: afgeronde hoeken 4">
            <a:extLst>
              <a:ext uri="{FF2B5EF4-FFF2-40B4-BE49-F238E27FC236}">
                <a16:creationId xmlns:a16="http://schemas.microsoft.com/office/drawing/2014/main" id="{3764B096-1AF5-4A19-A0C4-FB20534268AF}"/>
              </a:ext>
            </a:extLst>
          </p:cNvPr>
          <p:cNvSpPr/>
          <p:nvPr/>
        </p:nvSpPr>
        <p:spPr>
          <a:xfrm>
            <a:off x="6194930" y="1658468"/>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D10E6DCC-1CBF-4211-B36E-DE40892E22D4}"/>
              </a:ext>
            </a:extLst>
          </p:cNvPr>
          <p:cNvSpPr txBox="1"/>
          <p:nvPr/>
        </p:nvSpPr>
        <p:spPr>
          <a:xfrm>
            <a:off x="6373906" y="1908592"/>
            <a:ext cx="735106" cy="369332"/>
          </a:xfrm>
          <a:prstGeom prst="rect">
            <a:avLst/>
          </a:prstGeom>
          <a:noFill/>
        </p:spPr>
        <p:txBody>
          <a:bodyPr wrap="square" rtlCol="0">
            <a:spAutoFit/>
          </a:bodyPr>
          <a:lstStyle/>
          <a:p>
            <a:r>
              <a:rPr lang="nl-NL" dirty="0"/>
              <a:t>CTRL </a:t>
            </a:r>
          </a:p>
        </p:txBody>
      </p:sp>
      <p:sp>
        <p:nvSpPr>
          <p:cNvPr id="9" name="Tekstvak 8">
            <a:extLst>
              <a:ext uri="{FF2B5EF4-FFF2-40B4-BE49-F238E27FC236}">
                <a16:creationId xmlns:a16="http://schemas.microsoft.com/office/drawing/2014/main" id="{10178955-11C9-4169-B63B-62806C67B2BE}"/>
              </a:ext>
            </a:extLst>
          </p:cNvPr>
          <p:cNvSpPr txBox="1"/>
          <p:nvPr/>
        </p:nvSpPr>
        <p:spPr>
          <a:xfrm>
            <a:off x="7718612" y="1908592"/>
            <a:ext cx="708212" cy="369332"/>
          </a:xfrm>
          <a:prstGeom prst="rect">
            <a:avLst/>
          </a:prstGeom>
          <a:noFill/>
        </p:spPr>
        <p:txBody>
          <a:bodyPr wrap="square" rtlCol="0">
            <a:spAutoFit/>
          </a:bodyPr>
          <a:lstStyle/>
          <a:p>
            <a:r>
              <a:rPr lang="nl-NL" dirty="0"/>
              <a:t>A </a:t>
            </a:r>
          </a:p>
        </p:txBody>
      </p:sp>
      <p:sp>
        <p:nvSpPr>
          <p:cNvPr id="10" name="Rechthoek: afgeronde hoeken 9">
            <a:extLst>
              <a:ext uri="{FF2B5EF4-FFF2-40B4-BE49-F238E27FC236}">
                <a16:creationId xmlns:a16="http://schemas.microsoft.com/office/drawing/2014/main" id="{43DABF0C-2989-4A2D-8683-43C20C35C996}"/>
              </a:ext>
            </a:extLst>
          </p:cNvPr>
          <p:cNvSpPr/>
          <p:nvPr/>
        </p:nvSpPr>
        <p:spPr>
          <a:xfrm>
            <a:off x="7629601" y="1658469"/>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ABCBA75E-4985-4193-BEDE-0446230EA5DF}"/>
              </a:ext>
            </a:extLst>
          </p:cNvPr>
          <p:cNvSpPr txBox="1"/>
          <p:nvPr/>
        </p:nvSpPr>
        <p:spPr>
          <a:xfrm>
            <a:off x="7109012" y="1908592"/>
            <a:ext cx="735106" cy="369332"/>
          </a:xfrm>
          <a:prstGeom prst="rect">
            <a:avLst/>
          </a:prstGeom>
          <a:noFill/>
        </p:spPr>
        <p:txBody>
          <a:bodyPr wrap="square" rtlCol="0">
            <a:spAutoFit/>
          </a:bodyPr>
          <a:lstStyle/>
          <a:p>
            <a:r>
              <a:rPr lang="nl-NL" dirty="0"/>
              <a:t>   + </a:t>
            </a:r>
          </a:p>
        </p:txBody>
      </p:sp>
      <p:sp>
        <p:nvSpPr>
          <p:cNvPr id="12" name="Tekstvak 11">
            <a:extLst>
              <a:ext uri="{FF2B5EF4-FFF2-40B4-BE49-F238E27FC236}">
                <a16:creationId xmlns:a16="http://schemas.microsoft.com/office/drawing/2014/main" id="{9D260668-8E10-41A8-BD82-44D1031EAFB0}"/>
              </a:ext>
            </a:extLst>
          </p:cNvPr>
          <p:cNvSpPr txBox="1"/>
          <p:nvPr/>
        </p:nvSpPr>
        <p:spPr>
          <a:xfrm>
            <a:off x="9081246" y="1908592"/>
            <a:ext cx="1657120" cy="369332"/>
          </a:xfrm>
          <a:prstGeom prst="rect">
            <a:avLst/>
          </a:prstGeom>
          <a:noFill/>
        </p:spPr>
        <p:txBody>
          <a:bodyPr wrap="none" rtlCol="0">
            <a:spAutoFit/>
          </a:bodyPr>
          <a:lstStyle/>
          <a:p>
            <a:r>
              <a:rPr lang="nl-NL" dirty="0"/>
              <a:t>Alles selecteren</a:t>
            </a:r>
          </a:p>
        </p:txBody>
      </p:sp>
      <p:sp>
        <p:nvSpPr>
          <p:cNvPr id="13" name="Rechthoek: afgeronde hoeken 12">
            <a:extLst>
              <a:ext uri="{FF2B5EF4-FFF2-40B4-BE49-F238E27FC236}">
                <a16:creationId xmlns:a16="http://schemas.microsoft.com/office/drawing/2014/main" id="{65E3EE11-1931-430D-93B1-54A9894E6D1A}"/>
              </a:ext>
            </a:extLst>
          </p:cNvPr>
          <p:cNvSpPr/>
          <p:nvPr/>
        </p:nvSpPr>
        <p:spPr>
          <a:xfrm>
            <a:off x="8896795" y="4025417"/>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73789"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7755107" y="4323778"/>
            <a:ext cx="735106" cy="369332"/>
          </a:xfrm>
          <a:prstGeom prst="rect">
            <a:avLst/>
          </a:prstGeom>
          <a:noFill/>
        </p:spPr>
        <p:txBody>
          <a:bodyPr wrap="square" rtlCol="0">
            <a:spAutoFit/>
          </a:bodyPr>
          <a:lstStyle/>
          <a:p>
            <a:r>
              <a:rPr lang="nl-NL" dirty="0"/>
              <a:t>CTRL </a:t>
            </a:r>
          </a:p>
        </p:txBody>
      </p:sp>
      <p:sp>
        <p:nvSpPr>
          <p:cNvPr id="20" name="Tekstvak 19">
            <a:extLst>
              <a:ext uri="{FF2B5EF4-FFF2-40B4-BE49-F238E27FC236}">
                <a16:creationId xmlns:a16="http://schemas.microsoft.com/office/drawing/2014/main" id="{2FE4EE2A-F6C2-4F57-B77B-50683953F0B9}"/>
              </a:ext>
            </a:extLst>
          </p:cNvPr>
          <p:cNvSpPr txBox="1"/>
          <p:nvPr/>
        </p:nvSpPr>
        <p:spPr>
          <a:xfrm>
            <a:off x="6334521" y="4307541"/>
            <a:ext cx="735106" cy="369332"/>
          </a:xfrm>
          <a:prstGeom prst="rect">
            <a:avLst/>
          </a:prstGeom>
          <a:noFill/>
        </p:spPr>
        <p:txBody>
          <a:bodyPr wrap="square" rtlCol="0">
            <a:spAutoFit/>
          </a:bodyPr>
          <a:lstStyle/>
          <a:p>
            <a:r>
              <a:rPr lang="nl-NL" dirty="0"/>
              <a:t>SHIFT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2" name="Tekstvak 21">
            <a:extLst>
              <a:ext uri="{FF2B5EF4-FFF2-40B4-BE49-F238E27FC236}">
                <a16:creationId xmlns:a16="http://schemas.microsoft.com/office/drawing/2014/main" id="{35044DC2-3BCF-4ED3-9173-AD1F32D19AB2}"/>
              </a:ext>
            </a:extLst>
          </p:cNvPr>
          <p:cNvSpPr txBox="1"/>
          <p:nvPr/>
        </p:nvSpPr>
        <p:spPr>
          <a:xfrm>
            <a:off x="6334521" y="3128783"/>
            <a:ext cx="735106" cy="369332"/>
          </a:xfrm>
          <a:prstGeom prst="rect">
            <a:avLst/>
          </a:prstGeom>
          <a:noFill/>
        </p:spPr>
        <p:txBody>
          <a:bodyPr wrap="square" rtlCol="0">
            <a:spAutoFit/>
          </a:bodyPr>
          <a:lstStyle/>
          <a:p>
            <a:r>
              <a:rPr lang="nl-NL" dirty="0"/>
              <a:t>SHIFT </a:t>
            </a:r>
          </a:p>
        </p:txBody>
      </p:sp>
      <p:sp>
        <p:nvSpPr>
          <p:cNvPr id="23" name="Pijl: rechts 22">
            <a:extLst>
              <a:ext uri="{FF2B5EF4-FFF2-40B4-BE49-F238E27FC236}">
                <a16:creationId xmlns:a16="http://schemas.microsoft.com/office/drawing/2014/main" id="{09BDA81F-78C7-4AB1-881A-C4BF522C96AA}"/>
              </a:ext>
            </a:extLst>
          </p:cNvPr>
          <p:cNvSpPr/>
          <p:nvPr/>
        </p:nvSpPr>
        <p:spPr>
          <a:xfrm rot="10800000">
            <a:off x="7925438" y="3214837"/>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4" name="Pijl: rechts 23">
            <a:extLst>
              <a:ext uri="{FF2B5EF4-FFF2-40B4-BE49-F238E27FC236}">
                <a16:creationId xmlns:a16="http://schemas.microsoft.com/office/drawing/2014/main" id="{2ED81D5B-D536-44A0-A559-6FE44EB58654}"/>
              </a:ext>
            </a:extLst>
          </p:cNvPr>
          <p:cNvSpPr/>
          <p:nvPr/>
        </p:nvSpPr>
        <p:spPr>
          <a:xfrm rot="10800000">
            <a:off x="9176970" y="4361593"/>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6C01A971-80F7-44A3-AE2B-9361D8E5BE42}"/>
              </a:ext>
            </a:extLst>
          </p:cNvPr>
          <p:cNvSpPr txBox="1"/>
          <p:nvPr/>
        </p:nvSpPr>
        <p:spPr>
          <a:xfrm>
            <a:off x="9000565" y="3018547"/>
            <a:ext cx="2533450" cy="369332"/>
          </a:xfrm>
          <a:prstGeom prst="rect">
            <a:avLst/>
          </a:prstGeom>
          <a:noFill/>
        </p:spPr>
        <p:txBody>
          <a:bodyPr wrap="none" rtlCol="0">
            <a:spAutoFit/>
          </a:bodyPr>
          <a:lstStyle/>
          <a:p>
            <a:r>
              <a:rPr lang="nl-NL" dirty="0"/>
              <a:t>Laatste letters selecteren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10060510" y="4275539"/>
            <a:ext cx="1988493" cy="369332"/>
          </a:xfrm>
          <a:prstGeom prst="rect">
            <a:avLst/>
          </a:prstGeom>
          <a:noFill/>
        </p:spPr>
        <p:txBody>
          <a:bodyPr wrap="none" rtlCol="0">
            <a:spAutoFit/>
          </a:bodyPr>
          <a:lstStyle/>
          <a:p>
            <a:r>
              <a:rPr lang="nl-NL" dirty="0"/>
              <a:t>1 woord selecteren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Pijl: rechts 27">
            <a:extLst>
              <a:ext uri="{FF2B5EF4-FFF2-40B4-BE49-F238E27FC236}">
                <a16:creationId xmlns:a16="http://schemas.microsoft.com/office/drawing/2014/main" id="{0026AF40-1CFB-4EB1-BF73-BE68028A9C97}"/>
              </a:ext>
            </a:extLst>
          </p:cNvPr>
          <p:cNvSpPr/>
          <p:nvPr/>
        </p:nvSpPr>
        <p:spPr>
          <a:xfrm rot="5400000">
            <a:off x="7894060" y="5609103"/>
            <a:ext cx="457200" cy="1972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43769C80-A500-413C-908C-3755BE1ABA42}"/>
              </a:ext>
            </a:extLst>
          </p:cNvPr>
          <p:cNvSpPr txBox="1"/>
          <p:nvPr/>
        </p:nvSpPr>
        <p:spPr>
          <a:xfrm>
            <a:off x="6398898" y="5600966"/>
            <a:ext cx="735106" cy="369332"/>
          </a:xfrm>
          <a:prstGeom prst="rect">
            <a:avLst/>
          </a:prstGeom>
          <a:noFill/>
        </p:spPr>
        <p:txBody>
          <a:bodyPr wrap="square" rtlCol="0">
            <a:spAutoFit/>
          </a:bodyPr>
          <a:lstStyle/>
          <a:p>
            <a:r>
              <a:rPr lang="nl-NL" dirty="0"/>
              <a:t>SHIFT </a:t>
            </a:r>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10060509" y="5423552"/>
            <a:ext cx="1649106" cy="369332"/>
          </a:xfrm>
          <a:prstGeom prst="rect">
            <a:avLst/>
          </a:prstGeom>
          <a:noFill/>
        </p:spPr>
        <p:txBody>
          <a:bodyPr wrap="none" rtlCol="0">
            <a:spAutoFit/>
          </a:bodyPr>
          <a:lstStyle/>
          <a:p>
            <a:r>
              <a:rPr lang="nl-NL" dirty="0"/>
              <a:t>1 zin selecteren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Tree>
    <p:extLst>
      <p:ext uri="{BB962C8B-B14F-4D97-AF65-F5344CB8AC3E}">
        <p14:creationId xmlns:p14="http://schemas.microsoft.com/office/powerpoint/2010/main" val="41603053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C47356F656149AEDD21A7048DF849" ma:contentTypeVersion="18" ma:contentTypeDescription="Een nieuw document maken." ma:contentTypeScope="" ma:versionID="eabf79ff1f219435b388669a934c0709">
  <xsd:schema xmlns:xsd="http://www.w3.org/2001/XMLSchema" xmlns:xs="http://www.w3.org/2001/XMLSchema" xmlns:p="http://schemas.microsoft.com/office/2006/metadata/properties" xmlns:ns2="a54e68df-b62e-4fe9-a444-6394041cf2f1" xmlns:ns3="195ad4a4-80db-4ebb-b539-99146a9d0d7b" targetNamespace="http://schemas.microsoft.com/office/2006/metadata/properties" ma:root="true" ma:fieldsID="490cc17e13564212cdc92c543a848f8c" ns2:_="" ns3:_="">
    <xsd:import namespace="a54e68df-b62e-4fe9-a444-6394041cf2f1"/>
    <xsd:import namespace="195ad4a4-80db-4ebb-b539-99146a9d0d7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e68df-b62e-4fe9-a444-6394041cf2f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element name="TaxCatchAll" ma:index="25" nillable="true" ma:displayName="Taxonomy Catch All Column" ma:hidden="true" ma:list="{b5af7897-41a3-48cb-b9ae-d04dae50a547}" ma:internalName="TaxCatchAll" ma:showField="CatchAllData" ma:web="a54e68df-b62e-4fe9-a444-6394041cf2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5ad4a4-80db-4ebb-b539-99146a9d0d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54e68df-b62e-4fe9-a444-6394041cf2f1">
      <UserInfo>
        <DisplayName>Lies van Gennip</DisplayName>
        <AccountId>2174</AccountId>
        <AccountType/>
      </UserInfo>
      <UserInfo>
        <DisplayName>Suzanne Verheijden</DisplayName>
        <AccountId>971</AccountId>
        <AccountType/>
      </UserInfo>
    </SharedWithUsers>
    <TaxCatchAll xmlns="a54e68df-b62e-4fe9-a444-6394041cf2f1" xsi:nil="true"/>
    <lcf76f155ced4ddcb4097134ff3c332f xmlns="195ad4a4-80db-4ebb-b539-99146a9d0d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BBD377-FEC6-4940-B9FB-85BA768938DE}">
  <ds:schemaRefs>
    <ds:schemaRef ds:uri="http://schemas.microsoft.com/sharepoint/v3/contenttype/forms"/>
  </ds:schemaRefs>
</ds:datastoreItem>
</file>

<file path=customXml/itemProps2.xml><?xml version="1.0" encoding="utf-8"?>
<ds:datastoreItem xmlns:ds="http://schemas.openxmlformats.org/officeDocument/2006/customXml" ds:itemID="{A19F88DE-BFDC-4C9A-A987-1B8C3CAED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e68df-b62e-4fe9-a444-6394041cf2f1"/>
    <ds:schemaRef ds:uri="195ad4a4-80db-4ebb-b539-99146a9d0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A944E2-4A84-4BF4-B0BD-0E160FA08EA0}">
  <ds:schemaRefs>
    <ds:schemaRef ds:uri="195ad4a4-80db-4ebb-b539-99146a9d0d7b"/>
    <ds:schemaRef ds:uri="a54e68df-b62e-4fe9-a444-6394041cf2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14721</TotalTime>
  <Words>1696</Words>
  <Application>Microsoft Office PowerPoint</Application>
  <PresentationFormat>Breedbeeld</PresentationFormat>
  <Paragraphs>137</Paragraphs>
  <Slides>21</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Avenir</vt:lpstr>
      <vt:lpstr>Avenir Black</vt:lpstr>
      <vt:lpstr>Avenir Book</vt:lpstr>
      <vt:lpstr>Calibri</vt:lpstr>
      <vt:lpstr>Calibri Light</vt:lpstr>
      <vt:lpstr>1_Office Theme</vt:lpstr>
      <vt:lpstr>Digitips Office Word special</vt:lpstr>
      <vt:lpstr>Uitleg voor digicoaches</vt:lpstr>
      <vt:lpstr>Lint vastzetten of losmaken</vt:lpstr>
      <vt:lpstr>In- en uitzoomen</vt:lpstr>
      <vt:lpstr>Hyperlink toevoegen</vt:lpstr>
      <vt:lpstr>Vervangen van een woord </vt:lpstr>
      <vt:lpstr>Tabel invoegen</vt:lpstr>
      <vt:lpstr>Opslaan als PDF </vt:lpstr>
      <vt:lpstr>Tekst selecteren</vt:lpstr>
      <vt:lpstr>Knippen, kopiëren en plakken</vt:lpstr>
      <vt:lpstr>Opmaak verwijderen</vt:lpstr>
      <vt:lpstr>Opmaak standaardiseren</vt:lpstr>
      <vt:lpstr>Standaard opmaak </vt:lpstr>
      <vt:lpstr>Marges aanpassen</vt:lpstr>
      <vt:lpstr>Vormen invoegen </vt:lpstr>
      <vt:lpstr>Icoontje toevoegen op je computer</vt:lpstr>
      <vt:lpstr>Snelteksten in Word</vt:lpstr>
      <vt:lpstr>Opmerkingen toevoegen </vt:lpstr>
      <vt:lpstr>Wijzigingen bijhouden</vt:lpstr>
      <vt:lpstr>Wijzigingen bijhouden</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Suzanne Verheijden | Buro Strakz</cp:lastModifiedBy>
  <cp:revision>56</cp:revision>
  <dcterms:created xsi:type="dcterms:W3CDTF">2020-09-17T11:26:02Z</dcterms:created>
  <dcterms:modified xsi:type="dcterms:W3CDTF">2022-12-12T11:48:02Z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0x01010043CC47356F656149AEDD21A7048DF849</vt:lpwstr>
  </property>
</Properties>
</file>